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diagrams/layout2.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 id="2147483942" r:id="rId2"/>
    <p:sldMasterId id="2147483954" r:id="rId3"/>
  </p:sldMasterIdLst>
  <p:sldIdLst>
    <p:sldId id="256" r:id="rId4"/>
    <p:sldId id="317" r:id="rId5"/>
    <p:sldId id="274" r:id="rId6"/>
    <p:sldId id="257" r:id="rId7"/>
    <p:sldId id="315" r:id="rId8"/>
    <p:sldId id="316" r:id="rId9"/>
    <p:sldId id="331" r:id="rId10"/>
    <p:sldId id="318" r:id="rId11"/>
    <p:sldId id="319" r:id="rId12"/>
    <p:sldId id="321" r:id="rId13"/>
    <p:sldId id="320" r:id="rId14"/>
    <p:sldId id="322" r:id="rId15"/>
    <p:sldId id="323" r:id="rId16"/>
    <p:sldId id="324" r:id="rId17"/>
    <p:sldId id="325" r:id="rId18"/>
    <p:sldId id="326" r:id="rId19"/>
    <p:sldId id="327" r:id="rId20"/>
    <p:sldId id="328" r:id="rId21"/>
    <p:sldId id="329" r:id="rId22"/>
    <p:sldId id="330" r:id="rId23"/>
    <p:sldId id="333" r:id="rId24"/>
    <p:sldId id="313" r:id="rId25"/>
    <p:sldId id="332" r:id="rId26"/>
    <p:sldId id="334" r:id="rId2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 Brotánková" initials="NB" lastIdx="1" clrIdx="0">
    <p:extLst>
      <p:ext uri="{19B8F6BF-5375-455C-9EA6-DF929625EA0E}">
        <p15:presenceInfo xmlns:p15="http://schemas.microsoft.com/office/powerpoint/2012/main" userId="f94db5b9c713d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F8C"/>
    <a:srgbClr val="C7B299"/>
    <a:srgbClr val="7EA3AF"/>
    <a:srgbClr val="DB9A8F"/>
    <a:srgbClr val="ACC981"/>
    <a:srgbClr val="D3C288"/>
    <a:srgbClr val="5B7F8F"/>
    <a:srgbClr val="9CB8C1"/>
    <a:srgbClr val="A9AFAF"/>
    <a:srgbClr val="E0B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4660"/>
  </p:normalViewPr>
  <p:slideViewPr>
    <p:cSldViewPr snapToGrid="0">
      <p:cViewPr varScale="1">
        <p:scale>
          <a:sx n="53" d="100"/>
          <a:sy n="53" d="100"/>
        </p:scale>
        <p:origin x="108" y="16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D7446-5ED0-40B7-A69A-93B419DFCC6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7A66A4F-776D-436F-A288-3BAF3A244174}">
      <dgm:prSet custT="1"/>
      <dgm:spPr>
        <a:solidFill>
          <a:srgbClr val="7EA3AF"/>
        </a:solidFill>
      </dgm:spPr>
      <dgm:t>
        <a:bodyPr/>
        <a:lstStyle/>
        <a:p>
          <a:r>
            <a:rPr lang="en-US" sz="2000" dirty="0">
              <a:latin typeface="Calibri" panose="020F0502020204030204" pitchFamily="34" charset="0"/>
              <a:cs typeface="Calibri" panose="020F0502020204030204" pitchFamily="34" charset="0"/>
            </a:rPr>
            <a:t>Large-scale protected areas and national parks</a:t>
          </a:r>
        </a:p>
      </dgm:t>
    </dgm:pt>
    <dgm:pt modelId="{14DCAC7E-9C48-4D0A-B06F-3A8844BEEA42}" type="parTrans" cxnId="{8058114C-E5F0-40CB-AE75-9A86D61F0BB0}">
      <dgm:prSet/>
      <dgm:spPr/>
      <dgm:t>
        <a:bodyPr/>
        <a:lstStyle/>
        <a:p>
          <a:endParaRPr lang="en-US" sz="1600">
            <a:latin typeface="Calibri" panose="020F0502020204030204" pitchFamily="34" charset="0"/>
            <a:cs typeface="Calibri" panose="020F0502020204030204" pitchFamily="34" charset="0"/>
          </a:endParaRPr>
        </a:p>
      </dgm:t>
    </dgm:pt>
    <dgm:pt modelId="{6BCEE230-6B90-4E5D-9B4B-1D1F582A9283}" type="sibTrans" cxnId="{8058114C-E5F0-40CB-AE75-9A86D61F0BB0}">
      <dgm:prSet/>
      <dgm:spPr/>
      <dgm:t>
        <a:bodyPr/>
        <a:lstStyle/>
        <a:p>
          <a:endParaRPr lang="en-US" sz="1600">
            <a:latin typeface="Calibri" panose="020F0502020204030204" pitchFamily="34" charset="0"/>
            <a:cs typeface="Calibri" panose="020F0502020204030204" pitchFamily="34" charset="0"/>
          </a:endParaRPr>
        </a:p>
      </dgm:t>
    </dgm:pt>
    <dgm:pt modelId="{1A7D51E6-640A-4F84-B99F-3BEA3A1C7D7E}">
      <dgm:prSet custT="1"/>
      <dgm:spPr>
        <a:solidFill>
          <a:srgbClr val="8EAF8C"/>
        </a:solidFill>
      </dgm:spPr>
      <dgm:t>
        <a:bodyPr/>
        <a:lstStyle/>
        <a:p>
          <a:r>
            <a:rPr lang="en-US" sz="2000" dirty="0">
              <a:latin typeface="Calibri" panose="020F0502020204030204" pitchFamily="34" charset="0"/>
              <a:cs typeface="Calibri" panose="020F0502020204030204" pitchFamily="34" charset="0"/>
            </a:rPr>
            <a:t>Hydrology and balneological resources</a:t>
          </a:r>
        </a:p>
      </dgm:t>
    </dgm:pt>
    <dgm:pt modelId="{166A84B3-C2AA-4CB5-81FC-E6CB8D378EB9}" type="parTrans" cxnId="{10750719-4330-4E52-8AE8-4C15CACA01EA}">
      <dgm:prSet/>
      <dgm:spPr/>
      <dgm:t>
        <a:bodyPr/>
        <a:lstStyle/>
        <a:p>
          <a:endParaRPr lang="en-US" sz="1600">
            <a:latin typeface="Calibri" panose="020F0502020204030204" pitchFamily="34" charset="0"/>
            <a:cs typeface="Calibri" panose="020F0502020204030204" pitchFamily="34" charset="0"/>
          </a:endParaRPr>
        </a:p>
      </dgm:t>
    </dgm:pt>
    <dgm:pt modelId="{67918902-FE30-4953-836A-20DEBA8A434F}" type="sibTrans" cxnId="{10750719-4330-4E52-8AE8-4C15CACA01EA}">
      <dgm:prSet/>
      <dgm:spPr/>
      <dgm:t>
        <a:bodyPr/>
        <a:lstStyle/>
        <a:p>
          <a:endParaRPr lang="en-US" sz="1600">
            <a:latin typeface="Calibri" panose="020F0502020204030204" pitchFamily="34" charset="0"/>
            <a:cs typeface="Calibri" panose="020F0502020204030204" pitchFamily="34" charset="0"/>
          </a:endParaRPr>
        </a:p>
      </dgm:t>
    </dgm:pt>
    <dgm:pt modelId="{0BB56628-687D-4413-A1EF-1D08C3AB2425}">
      <dgm:prSet custT="1"/>
      <dgm:spPr/>
      <dgm:t>
        <a:bodyPr/>
        <a:lstStyle/>
        <a:p>
          <a:r>
            <a:rPr lang="en-US" sz="2000" dirty="0">
              <a:latin typeface="Calibri" panose="020F0502020204030204" pitchFamily="34" charset="0"/>
              <a:cs typeface="Calibri" panose="020F0502020204030204" pitchFamily="34" charset="0"/>
            </a:rPr>
            <a:t>Cultural landscape</a:t>
          </a:r>
          <a:r>
            <a:rPr lang="cs-CZ" sz="2000" dirty="0">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 palace garden</a:t>
          </a:r>
          <a:r>
            <a:rPr lang="cs-CZ" sz="2000" dirty="0">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 ZOOs and botanic gardens</a:t>
          </a:r>
        </a:p>
      </dgm:t>
    </dgm:pt>
    <dgm:pt modelId="{6203FEE9-C76F-4F19-8318-AB89FB6ADBA5}" type="parTrans" cxnId="{8EB2198B-D43B-46BB-8288-D0413EBBC7B0}">
      <dgm:prSet/>
      <dgm:spPr/>
      <dgm:t>
        <a:bodyPr/>
        <a:lstStyle/>
        <a:p>
          <a:endParaRPr lang="en-US" sz="1600">
            <a:latin typeface="Calibri" panose="020F0502020204030204" pitchFamily="34" charset="0"/>
            <a:cs typeface="Calibri" panose="020F0502020204030204" pitchFamily="34" charset="0"/>
          </a:endParaRPr>
        </a:p>
      </dgm:t>
    </dgm:pt>
    <dgm:pt modelId="{3112D506-72C9-462B-89E0-DD3DEC65ABED}" type="sibTrans" cxnId="{8EB2198B-D43B-46BB-8288-D0413EBBC7B0}">
      <dgm:prSet/>
      <dgm:spPr/>
      <dgm:t>
        <a:bodyPr/>
        <a:lstStyle/>
        <a:p>
          <a:endParaRPr lang="en-US" sz="1600">
            <a:latin typeface="Calibri" panose="020F0502020204030204" pitchFamily="34" charset="0"/>
            <a:cs typeface="Calibri" panose="020F0502020204030204" pitchFamily="34" charset="0"/>
          </a:endParaRPr>
        </a:p>
      </dgm:t>
    </dgm:pt>
    <dgm:pt modelId="{56F1FEA7-CB5E-4E06-9148-545592B18F4B}">
      <dgm:prSet custT="1"/>
      <dgm:spPr/>
      <dgm:t>
        <a:bodyPr/>
        <a:lstStyle/>
        <a:p>
          <a:r>
            <a:rPr lang="en-US" sz="2000">
              <a:latin typeface="Calibri" panose="020F0502020204030204" pitchFamily="34" charset="0"/>
              <a:cs typeface="Calibri" panose="020F0502020204030204" pitchFamily="34" charset="0"/>
            </a:rPr>
            <a:t>Geoparks, coastal landscape and inanimate nature</a:t>
          </a:r>
        </a:p>
      </dgm:t>
    </dgm:pt>
    <dgm:pt modelId="{C9C4B2D6-BDDF-4B0A-BE4F-235649F4E6BA}" type="parTrans" cxnId="{B4E620DB-29D2-498E-80F0-0B3CCECC0871}">
      <dgm:prSet/>
      <dgm:spPr/>
      <dgm:t>
        <a:bodyPr/>
        <a:lstStyle/>
        <a:p>
          <a:endParaRPr lang="en-US" sz="1600">
            <a:latin typeface="Calibri" panose="020F0502020204030204" pitchFamily="34" charset="0"/>
            <a:cs typeface="Calibri" panose="020F0502020204030204" pitchFamily="34" charset="0"/>
          </a:endParaRPr>
        </a:p>
      </dgm:t>
    </dgm:pt>
    <dgm:pt modelId="{115B40DB-BAD9-4D37-8D09-358C1B541088}" type="sibTrans" cxnId="{B4E620DB-29D2-498E-80F0-0B3CCECC0871}">
      <dgm:prSet/>
      <dgm:spPr/>
      <dgm:t>
        <a:bodyPr/>
        <a:lstStyle/>
        <a:p>
          <a:endParaRPr lang="en-US" sz="1600">
            <a:latin typeface="Calibri" panose="020F0502020204030204" pitchFamily="34" charset="0"/>
            <a:cs typeface="Calibri" panose="020F0502020204030204" pitchFamily="34" charset="0"/>
          </a:endParaRPr>
        </a:p>
      </dgm:t>
    </dgm:pt>
    <dgm:pt modelId="{CDD4B6C8-5767-47CA-AAF5-0D8F96CC20AC}">
      <dgm:prSet custT="1"/>
      <dgm:spPr/>
      <dgm:t>
        <a:bodyPr/>
        <a:lstStyle/>
        <a:p>
          <a:r>
            <a:rPr lang="en-US" sz="2000" dirty="0">
              <a:latin typeface="Calibri" panose="020F0502020204030204" pitchFamily="34" charset="0"/>
              <a:cs typeface="Calibri" panose="020F0502020204030204" pitchFamily="34" charset="0"/>
            </a:rPr>
            <a:t>Small-scale protected areas, regional par</a:t>
          </a:r>
          <a:r>
            <a:rPr lang="cs-CZ" sz="2000" dirty="0">
              <a:latin typeface="Calibri" panose="020F0502020204030204" pitchFamily="34" charset="0"/>
              <a:cs typeface="Calibri" panose="020F0502020204030204" pitchFamily="34" charset="0"/>
            </a:rPr>
            <a:t>k</a:t>
          </a:r>
          <a:r>
            <a:rPr lang="en-US" sz="2000" dirty="0">
              <a:latin typeface="Calibri" panose="020F0502020204030204" pitchFamily="34" charset="0"/>
              <a:cs typeface="Calibri" panose="020F0502020204030204" pitchFamily="34" charset="0"/>
            </a:rPr>
            <a:t>s and nature reserves</a:t>
          </a:r>
        </a:p>
      </dgm:t>
    </dgm:pt>
    <dgm:pt modelId="{C63BA4F3-F6E0-4A9B-9C1B-561AD67DDB5C}" type="parTrans" cxnId="{CA4E8E0D-4224-4218-A897-E48A0E34945E}">
      <dgm:prSet/>
      <dgm:spPr/>
      <dgm:t>
        <a:bodyPr/>
        <a:lstStyle/>
        <a:p>
          <a:endParaRPr lang="en-US" sz="1600">
            <a:latin typeface="Calibri" panose="020F0502020204030204" pitchFamily="34" charset="0"/>
            <a:cs typeface="Calibri" panose="020F0502020204030204" pitchFamily="34" charset="0"/>
          </a:endParaRPr>
        </a:p>
      </dgm:t>
    </dgm:pt>
    <dgm:pt modelId="{AD3113F5-FA81-4BD5-B149-3A4FC1AC2865}" type="sibTrans" cxnId="{CA4E8E0D-4224-4218-A897-E48A0E34945E}">
      <dgm:prSet/>
      <dgm:spPr/>
      <dgm:t>
        <a:bodyPr/>
        <a:lstStyle/>
        <a:p>
          <a:endParaRPr lang="en-US" sz="1600">
            <a:latin typeface="Calibri" panose="020F0502020204030204" pitchFamily="34" charset="0"/>
            <a:cs typeface="Calibri" panose="020F0502020204030204" pitchFamily="34" charset="0"/>
          </a:endParaRPr>
        </a:p>
      </dgm:t>
    </dgm:pt>
    <dgm:pt modelId="{6B4394A4-5D9E-4601-8571-79FF9318C1E8}">
      <dgm:prSet custT="1"/>
      <dgm:spPr>
        <a:solidFill>
          <a:srgbClr val="DB9A8F"/>
        </a:solidFill>
      </dgm:spPr>
      <dgm:t>
        <a:bodyPr/>
        <a:lstStyle/>
        <a:p>
          <a:r>
            <a:rPr lang="en-US" sz="2000" dirty="0">
              <a:latin typeface="Calibri" panose="020F0502020204030204" pitchFamily="34" charset="0"/>
              <a:cs typeface="Calibri" panose="020F0502020204030204" pitchFamily="34" charset="0"/>
            </a:rPr>
            <a:t>Island landscape, agricultural landscapes and vin</a:t>
          </a:r>
          <a:r>
            <a:rPr lang="cs-CZ" sz="2000" dirty="0">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yards</a:t>
          </a:r>
        </a:p>
      </dgm:t>
    </dgm:pt>
    <dgm:pt modelId="{FBA5E04B-7C77-45A7-894F-FD4CA3A0B0E7}" type="parTrans" cxnId="{5095D337-92DB-4293-9D19-5975CE070EFA}">
      <dgm:prSet/>
      <dgm:spPr/>
      <dgm:t>
        <a:bodyPr/>
        <a:lstStyle/>
        <a:p>
          <a:endParaRPr lang="en-US" sz="1600">
            <a:latin typeface="Calibri" panose="020F0502020204030204" pitchFamily="34" charset="0"/>
            <a:cs typeface="Calibri" panose="020F0502020204030204" pitchFamily="34" charset="0"/>
          </a:endParaRPr>
        </a:p>
      </dgm:t>
    </dgm:pt>
    <dgm:pt modelId="{DF934421-9873-4188-9C6B-BAB4F8497A0B}" type="sibTrans" cxnId="{5095D337-92DB-4293-9D19-5975CE070EFA}">
      <dgm:prSet/>
      <dgm:spPr/>
      <dgm:t>
        <a:bodyPr/>
        <a:lstStyle/>
        <a:p>
          <a:endParaRPr lang="en-US" sz="1600">
            <a:latin typeface="Calibri" panose="020F0502020204030204" pitchFamily="34" charset="0"/>
            <a:cs typeface="Calibri" panose="020F0502020204030204" pitchFamily="34" charset="0"/>
          </a:endParaRPr>
        </a:p>
      </dgm:t>
    </dgm:pt>
    <dgm:pt modelId="{A908ED16-EB2F-4E5B-B863-7CCE6A3D8CD5}">
      <dgm:prSet custT="1"/>
      <dgm:spPr>
        <a:solidFill>
          <a:srgbClr val="ACC981"/>
        </a:solidFill>
      </dgm:spPr>
      <dgm:t>
        <a:bodyPr/>
        <a:lstStyle/>
        <a:p>
          <a:r>
            <a:rPr lang="en-US" sz="2000">
              <a:latin typeface="Calibri" panose="020F0502020204030204" pitchFamily="34" charset="0"/>
              <a:cs typeface="Calibri" panose="020F0502020204030204" pitchFamily="34" charset="0"/>
            </a:rPr>
            <a:t>UNESCO locations</a:t>
          </a:r>
        </a:p>
      </dgm:t>
    </dgm:pt>
    <dgm:pt modelId="{26129171-049D-4160-9B05-73EFD80D20D3}" type="parTrans" cxnId="{C4D3873B-1549-42FE-BBF7-48658B593F23}">
      <dgm:prSet/>
      <dgm:spPr/>
      <dgm:t>
        <a:bodyPr/>
        <a:lstStyle/>
        <a:p>
          <a:endParaRPr lang="en-US" sz="1600">
            <a:latin typeface="Calibri" panose="020F0502020204030204" pitchFamily="34" charset="0"/>
            <a:cs typeface="Calibri" panose="020F0502020204030204" pitchFamily="34" charset="0"/>
          </a:endParaRPr>
        </a:p>
      </dgm:t>
    </dgm:pt>
    <dgm:pt modelId="{A03210AE-CE06-4E85-8713-E33CEFB2FDF8}" type="sibTrans" cxnId="{C4D3873B-1549-42FE-BBF7-48658B593F23}">
      <dgm:prSet/>
      <dgm:spPr/>
      <dgm:t>
        <a:bodyPr/>
        <a:lstStyle/>
        <a:p>
          <a:endParaRPr lang="en-US" sz="1600">
            <a:latin typeface="Calibri" panose="020F0502020204030204" pitchFamily="34" charset="0"/>
            <a:cs typeface="Calibri" panose="020F0502020204030204" pitchFamily="34" charset="0"/>
          </a:endParaRPr>
        </a:p>
      </dgm:t>
    </dgm:pt>
    <dgm:pt modelId="{E7471A81-5440-42FE-B5D3-27CE311688B1}">
      <dgm:prSet custT="1"/>
      <dgm:spPr>
        <a:solidFill>
          <a:srgbClr val="D3C288"/>
        </a:solidFill>
      </dgm:spPr>
      <dgm:t>
        <a:bodyPr/>
        <a:lstStyle/>
        <a:p>
          <a:r>
            <a:rPr lang="en-US" sz="2000">
              <a:latin typeface="Calibri" panose="020F0502020204030204" pitchFamily="34" charset="0"/>
              <a:cs typeface="Calibri" panose="020F0502020204030204" pitchFamily="34" charset="0"/>
            </a:rPr>
            <a:t>Caves and extreme nature heritage</a:t>
          </a:r>
        </a:p>
      </dgm:t>
    </dgm:pt>
    <dgm:pt modelId="{79887268-A17B-4F68-B4D1-DCA9BAA4E31F}" type="parTrans" cxnId="{1A402653-5D51-43D8-949D-42F755CD5418}">
      <dgm:prSet/>
      <dgm:spPr/>
      <dgm:t>
        <a:bodyPr/>
        <a:lstStyle/>
        <a:p>
          <a:endParaRPr lang="en-US" sz="1600">
            <a:latin typeface="Calibri" panose="020F0502020204030204" pitchFamily="34" charset="0"/>
            <a:cs typeface="Calibri" panose="020F0502020204030204" pitchFamily="34" charset="0"/>
          </a:endParaRPr>
        </a:p>
      </dgm:t>
    </dgm:pt>
    <dgm:pt modelId="{A4F0BBFF-E7B0-4A74-8BC8-444F6617A112}" type="sibTrans" cxnId="{1A402653-5D51-43D8-949D-42F755CD5418}">
      <dgm:prSet/>
      <dgm:spPr/>
      <dgm:t>
        <a:bodyPr/>
        <a:lstStyle/>
        <a:p>
          <a:endParaRPr lang="en-US" sz="1600">
            <a:latin typeface="Calibri" panose="020F0502020204030204" pitchFamily="34" charset="0"/>
            <a:cs typeface="Calibri" panose="020F0502020204030204" pitchFamily="34" charset="0"/>
          </a:endParaRPr>
        </a:p>
      </dgm:t>
    </dgm:pt>
    <dgm:pt modelId="{36EC6768-4923-410C-9BBE-9BB2C52E5FDD}" type="pres">
      <dgm:prSet presAssocID="{078D7446-5ED0-40B7-A69A-93B419DFCC69}" presName="diagram" presStyleCnt="0">
        <dgm:presLayoutVars>
          <dgm:dir/>
          <dgm:resizeHandles val="exact"/>
        </dgm:presLayoutVars>
      </dgm:prSet>
      <dgm:spPr/>
    </dgm:pt>
    <dgm:pt modelId="{3586833A-BFCC-4A33-931F-D150E12B0EC5}" type="pres">
      <dgm:prSet presAssocID="{E7A66A4F-776D-436F-A288-3BAF3A244174}" presName="node" presStyleLbl="node1" presStyleIdx="0" presStyleCnt="8">
        <dgm:presLayoutVars>
          <dgm:bulletEnabled val="1"/>
        </dgm:presLayoutVars>
      </dgm:prSet>
      <dgm:spPr/>
    </dgm:pt>
    <dgm:pt modelId="{AA803D88-0235-41AB-8864-E187AC0AD81E}" type="pres">
      <dgm:prSet presAssocID="{6BCEE230-6B90-4E5D-9B4B-1D1F582A9283}" presName="sibTrans" presStyleCnt="0"/>
      <dgm:spPr/>
    </dgm:pt>
    <dgm:pt modelId="{05BDBDC0-B8AC-4A8B-9318-0B39F040C83E}" type="pres">
      <dgm:prSet presAssocID="{1A7D51E6-640A-4F84-B99F-3BEA3A1C7D7E}" presName="node" presStyleLbl="node1" presStyleIdx="1" presStyleCnt="8">
        <dgm:presLayoutVars>
          <dgm:bulletEnabled val="1"/>
        </dgm:presLayoutVars>
      </dgm:prSet>
      <dgm:spPr/>
    </dgm:pt>
    <dgm:pt modelId="{CBBE994C-782F-4E16-BA76-43429C037324}" type="pres">
      <dgm:prSet presAssocID="{67918902-FE30-4953-836A-20DEBA8A434F}" presName="sibTrans" presStyleCnt="0"/>
      <dgm:spPr/>
    </dgm:pt>
    <dgm:pt modelId="{8B1134FB-E41A-4F45-8AC9-5C2071E03D48}" type="pres">
      <dgm:prSet presAssocID="{0BB56628-687D-4413-A1EF-1D08C3AB2425}" presName="node" presStyleLbl="node1" presStyleIdx="2" presStyleCnt="8">
        <dgm:presLayoutVars>
          <dgm:bulletEnabled val="1"/>
        </dgm:presLayoutVars>
      </dgm:prSet>
      <dgm:spPr/>
    </dgm:pt>
    <dgm:pt modelId="{AAAB09D3-A51E-4070-80AF-793F18DE2C5B}" type="pres">
      <dgm:prSet presAssocID="{3112D506-72C9-462B-89E0-DD3DEC65ABED}" presName="sibTrans" presStyleCnt="0"/>
      <dgm:spPr/>
    </dgm:pt>
    <dgm:pt modelId="{88FF5EB0-8AF9-4BBB-8545-F5A5F6A85070}" type="pres">
      <dgm:prSet presAssocID="{56F1FEA7-CB5E-4E06-9148-545592B18F4B}" presName="node" presStyleLbl="node1" presStyleIdx="3" presStyleCnt="8">
        <dgm:presLayoutVars>
          <dgm:bulletEnabled val="1"/>
        </dgm:presLayoutVars>
      </dgm:prSet>
      <dgm:spPr/>
    </dgm:pt>
    <dgm:pt modelId="{1EF29482-75D9-4CF4-86E8-570C15E17B5D}" type="pres">
      <dgm:prSet presAssocID="{115B40DB-BAD9-4D37-8D09-358C1B541088}" presName="sibTrans" presStyleCnt="0"/>
      <dgm:spPr/>
    </dgm:pt>
    <dgm:pt modelId="{542591A6-D1D5-440D-91CF-CF18CB5D61AC}" type="pres">
      <dgm:prSet presAssocID="{CDD4B6C8-5767-47CA-AAF5-0D8F96CC20AC}" presName="node" presStyleLbl="node1" presStyleIdx="4" presStyleCnt="8">
        <dgm:presLayoutVars>
          <dgm:bulletEnabled val="1"/>
        </dgm:presLayoutVars>
      </dgm:prSet>
      <dgm:spPr/>
    </dgm:pt>
    <dgm:pt modelId="{B8235336-0223-4C2F-9288-1807FE5EAF8F}" type="pres">
      <dgm:prSet presAssocID="{AD3113F5-FA81-4BD5-B149-3A4FC1AC2865}" presName="sibTrans" presStyleCnt="0"/>
      <dgm:spPr/>
    </dgm:pt>
    <dgm:pt modelId="{D48CF00D-B4C8-4C92-A6FA-14F81277E670}" type="pres">
      <dgm:prSet presAssocID="{6B4394A4-5D9E-4601-8571-79FF9318C1E8}" presName="node" presStyleLbl="node1" presStyleIdx="5" presStyleCnt="8">
        <dgm:presLayoutVars>
          <dgm:bulletEnabled val="1"/>
        </dgm:presLayoutVars>
      </dgm:prSet>
      <dgm:spPr/>
    </dgm:pt>
    <dgm:pt modelId="{77B79BDE-034E-427B-8E9B-2497ADA180B1}" type="pres">
      <dgm:prSet presAssocID="{DF934421-9873-4188-9C6B-BAB4F8497A0B}" presName="sibTrans" presStyleCnt="0"/>
      <dgm:spPr/>
    </dgm:pt>
    <dgm:pt modelId="{2850BD4F-D3D2-4040-B5BC-CCBD71946E5A}" type="pres">
      <dgm:prSet presAssocID="{A908ED16-EB2F-4E5B-B863-7CCE6A3D8CD5}" presName="node" presStyleLbl="node1" presStyleIdx="6" presStyleCnt="8">
        <dgm:presLayoutVars>
          <dgm:bulletEnabled val="1"/>
        </dgm:presLayoutVars>
      </dgm:prSet>
      <dgm:spPr/>
    </dgm:pt>
    <dgm:pt modelId="{5878CBB5-C337-4F5F-8616-037D93C5978A}" type="pres">
      <dgm:prSet presAssocID="{A03210AE-CE06-4E85-8713-E33CEFB2FDF8}" presName="sibTrans" presStyleCnt="0"/>
      <dgm:spPr/>
    </dgm:pt>
    <dgm:pt modelId="{30643C9D-6220-4224-A9F5-58FF4E52299F}" type="pres">
      <dgm:prSet presAssocID="{E7471A81-5440-42FE-B5D3-27CE311688B1}" presName="node" presStyleLbl="node1" presStyleIdx="7" presStyleCnt="8">
        <dgm:presLayoutVars>
          <dgm:bulletEnabled val="1"/>
        </dgm:presLayoutVars>
      </dgm:prSet>
      <dgm:spPr/>
    </dgm:pt>
  </dgm:ptLst>
  <dgm:cxnLst>
    <dgm:cxn modelId="{CA4E8E0D-4224-4218-A897-E48A0E34945E}" srcId="{078D7446-5ED0-40B7-A69A-93B419DFCC69}" destId="{CDD4B6C8-5767-47CA-AAF5-0D8F96CC20AC}" srcOrd="4" destOrd="0" parTransId="{C63BA4F3-F6E0-4A9B-9C1B-561AD67DDB5C}" sibTransId="{AD3113F5-FA81-4BD5-B149-3A4FC1AC2865}"/>
    <dgm:cxn modelId="{0E080115-9AF3-4D7A-A2EB-5724F21EFC09}" type="presOf" srcId="{E7A66A4F-776D-436F-A288-3BAF3A244174}" destId="{3586833A-BFCC-4A33-931F-D150E12B0EC5}" srcOrd="0" destOrd="0" presId="urn:microsoft.com/office/officeart/2005/8/layout/default"/>
    <dgm:cxn modelId="{10750719-4330-4E52-8AE8-4C15CACA01EA}" srcId="{078D7446-5ED0-40B7-A69A-93B419DFCC69}" destId="{1A7D51E6-640A-4F84-B99F-3BEA3A1C7D7E}" srcOrd="1" destOrd="0" parTransId="{166A84B3-C2AA-4CB5-81FC-E6CB8D378EB9}" sibTransId="{67918902-FE30-4953-836A-20DEBA8A434F}"/>
    <dgm:cxn modelId="{614D0C1C-3726-4526-BC6B-DC4394816B7A}" type="presOf" srcId="{E7471A81-5440-42FE-B5D3-27CE311688B1}" destId="{30643C9D-6220-4224-A9F5-58FF4E52299F}" srcOrd="0" destOrd="0" presId="urn:microsoft.com/office/officeart/2005/8/layout/default"/>
    <dgm:cxn modelId="{A4A18523-4268-497B-90C8-B449E19A4BF6}" type="presOf" srcId="{0BB56628-687D-4413-A1EF-1D08C3AB2425}" destId="{8B1134FB-E41A-4F45-8AC9-5C2071E03D48}" srcOrd="0" destOrd="0" presId="urn:microsoft.com/office/officeart/2005/8/layout/default"/>
    <dgm:cxn modelId="{5095D337-92DB-4293-9D19-5975CE070EFA}" srcId="{078D7446-5ED0-40B7-A69A-93B419DFCC69}" destId="{6B4394A4-5D9E-4601-8571-79FF9318C1E8}" srcOrd="5" destOrd="0" parTransId="{FBA5E04B-7C77-45A7-894F-FD4CA3A0B0E7}" sibTransId="{DF934421-9873-4188-9C6B-BAB4F8497A0B}"/>
    <dgm:cxn modelId="{C4D3873B-1549-42FE-BBF7-48658B593F23}" srcId="{078D7446-5ED0-40B7-A69A-93B419DFCC69}" destId="{A908ED16-EB2F-4E5B-B863-7CCE6A3D8CD5}" srcOrd="6" destOrd="0" parTransId="{26129171-049D-4160-9B05-73EFD80D20D3}" sibTransId="{A03210AE-CE06-4E85-8713-E33CEFB2FDF8}"/>
    <dgm:cxn modelId="{B5D3C864-6A20-4F98-8495-5794F43BC686}" type="presOf" srcId="{1A7D51E6-640A-4F84-B99F-3BEA3A1C7D7E}" destId="{05BDBDC0-B8AC-4A8B-9318-0B39F040C83E}" srcOrd="0" destOrd="0" presId="urn:microsoft.com/office/officeart/2005/8/layout/default"/>
    <dgm:cxn modelId="{41500245-2ADC-4F7D-9AD1-2AF027D5D75E}" type="presOf" srcId="{6B4394A4-5D9E-4601-8571-79FF9318C1E8}" destId="{D48CF00D-B4C8-4C92-A6FA-14F81277E670}" srcOrd="0" destOrd="0" presId="urn:microsoft.com/office/officeart/2005/8/layout/default"/>
    <dgm:cxn modelId="{76753F48-D604-4705-899B-8D7624627B04}" type="presOf" srcId="{56F1FEA7-CB5E-4E06-9148-545592B18F4B}" destId="{88FF5EB0-8AF9-4BBB-8545-F5A5F6A85070}" srcOrd="0" destOrd="0" presId="urn:microsoft.com/office/officeart/2005/8/layout/default"/>
    <dgm:cxn modelId="{8058114C-E5F0-40CB-AE75-9A86D61F0BB0}" srcId="{078D7446-5ED0-40B7-A69A-93B419DFCC69}" destId="{E7A66A4F-776D-436F-A288-3BAF3A244174}" srcOrd="0" destOrd="0" parTransId="{14DCAC7E-9C48-4D0A-B06F-3A8844BEEA42}" sibTransId="{6BCEE230-6B90-4E5D-9B4B-1D1F582A9283}"/>
    <dgm:cxn modelId="{1A402653-5D51-43D8-949D-42F755CD5418}" srcId="{078D7446-5ED0-40B7-A69A-93B419DFCC69}" destId="{E7471A81-5440-42FE-B5D3-27CE311688B1}" srcOrd="7" destOrd="0" parTransId="{79887268-A17B-4F68-B4D1-DCA9BAA4E31F}" sibTransId="{A4F0BBFF-E7B0-4A74-8BC8-444F6617A112}"/>
    <dgm:cxn modelId="{8EB2198B-D43B-46BB-8288-D0413EBBC7B0}" srcId="{078D7446-5ED0-40B7-A69A-93B419DFCC69}" destId="{0BB56628-687D-4413-A1EF-1D08C3AB2425}" srcOrd="2" destOrd="0" parTransId="{6203FEE9-C76F-4F19-8318-AB89FB6ADBA5}" sibTransId="{3112D506-72C9-462B-89E0-DD3DEC65ABED}"/>
    <dgm:cxn modelId="{98D9D19D-2A31-4133-9BA8-5ABC9FEAC615}" type="presOf" srcId="{CDD4B6C8-5767-47CA-AAF5-0D8F96CC20AC}" destId="{542591A6-D1D5-440D-91CF-CF18CB5D61AC}" srcOrd="0" destOrd="0" presId="urn:microsoft.com/office/officeart/2005/8/layout/default"/>
    <dgm:cxn modelId="{60DAA8A0-B60A-49A1-9C51-3F3CAC802102}" type="presOf" srcId="{078D7446-5ED0-40B7-A69A-93B419DFCC69}" destId="{36EC6768-4923-410C-9BBE-9BB2C52E5FDD}" srcOrd="0" destOrd="0" presId="urn:microsoft.com/office/officeart/2005/8/layout/default"/>
    <dgm:cxn modelId="{7149B7B3-1B99-4C66-8887-B0ABBE3ECEA9}" type="presOf" srcId="{A908ED16-EB2F-4E5B-B863-7CCE6A3D8CD5}" destId="{2850BD4F-D3D2-4040-B5BC-CCBD71946E5A}" srcOrd="0" destOrd="0" presId="urn:microsoft.com/office/officeart/2005/8/layout/default"/>
    <dgm:cxn modelId="{B4E620DB-29D2-498E-80F0-0B3CCECC0871}" srcId="{078D7446-5ED0-40B7-A69A-93B419DFCC69}" destId="{56F1FEA7-CB5E-4E06-9148-545592B18F4B}" srcOrd="3" destOrd="0" parTransId="{C9C4B2D6-BDDF-4B0A-BE4F-235649F4E6BA}" sibTransId="{115B40DB-BAD9-4D37-8D09-358C1B541088}"/>
    <dgm:cxn modelId="{163C80BD-56FE-41EF-B7D8-B3BAE7DC16A8}" type="presParOf" srcId="{36EC6768-4923-410C-9BBE-9BB2C52E5FDD}" destId="{3586833A-BFCC-4A33-931F-D150E12B0EC5}" srcOrd="0" destOrd="0" presId="urn:microsoft.com/office/officeart/2005/8/layout/default"/>
    <dgm:cxn modelId="{E2365074-1E96-47CC-B804-6467AAD84832}" type="presParOf" srcId="{36EC6768-4923-410C-9BBE-9BB2C52E5FDD}" destId="{AA803D88-0235-41AB-8864-E187AC0AD81E}" srcOrd="1" destOrd="0" presId="urn:microsoft.com/office/officeart/2005/8/layout/default"/>
    <dgm:cxn modelId="{D891927F-396B-48DC-978C-8DC12F43CDDF}" type="presParOf" srcId="{36EC6768-4923-410C-9BBE-9BB2C52E5FDD}" destId="{05BDBDC0-B8AC-4A8B-9318-0B39F040C83E}" srcOrd="2" destOrd="0" presId="urn:microsoft.com/office/officeart/2005/8/layout/default"/>
    <dgm:cxn modelId="{0FB44032-4541-4F67-845D-25578BD624AE}" type="presParOf" srcId="{36EC6768-4923-410C-9BBE-9BB2C52E5FDD}" destId="{CBBE994C-782F-4E16-BA76-43429C037324}" srcOrd="3" destOrd="0" presId="urn:microsoft.com/office/officeart/2005/8/layout/default"/>
    <dgm:cxn modelId="{9158DF87-F4D4-442E-9A73-43B5EBFADAD2}" type="presParOf" srcId="{36EC6768-4923-410C-9BBE-9BB2C52E5FDD}" destId="{8B1134FB-E41A-4F45-8AC9-5C2071E03D48}" srcOrd="4" destOrd="0" presId="urn:microsoft.com/office/officeart/2005/8/layout/default"/>
    <dgm:cxn modelId="{0EEB1092-CC0E-45FD-8ED2-7A7C59FC4EB8}" type="presParOf" srcId="{36EC6768-4923-410C-9BBE-9BB2C52E5FDD}" destId="{AAAB09D3-A51E-4070-80AF-793F18DE2C5B}" srcOrd="5" destOrd="0" presId="urn:microsoft.com/office/officeart/2005/8/layout/default"/>
    <dgm:cxn modelId="{9D15E09D-B291-41F7-B1AE-9AB7E28DACE4}" type="presParOf" srcId="{36EC6768-4923-410C-9BBE-9BB2C52E5FDD}" destId="{88FF5EB0-8AF9-4BBB-8545-F5A5F6A85070}" srcOrd="6" destOrd="0" presId="urn:microsoft.com/office/officeart/2005/8/layout/default"/>
    <dgm:cxn modelId="{FB0D729E-1BB6-4DFD-B908-B7CE19C06CA5}" type="presParOf" srcId="{36EC6768-4923-410C-9BBE-9BB2C52E5FDD}" destId="{1EF29482-75D9-4CF4-86E8-570C15E17B5D}" srcOrd="7" destOrd="0" presId="urn:microsoft.com/office/officeart/2005/8/layout/default"/>
    <dgm:cxn modelId="{54D21A74-1C7C-4109-ACF9-291C24F05A4D}" type="presParOf" srcId="{36EC6768-4923-410C-9BBE-9BB2C52E5FDD}" destId="{542591A6-D1D5-440D-91CF-CF18CB5D61AC}" srcOrd="8" destOrd="0" presId="urn:microsoft.com/office/officeart/2005/8/layout/default"/>
    <dgm:cxn modelId="{A22EF3DF-5122-4C75-A3FF-9451925ABA98}" type="presParOf" srcId="{36EC6768-4923-410C-9BBE-9BB2C52E5FDD}" destId="{B8235336-0223-4C2F-9288-1807FE5EAF8F}" srcOrd="9" destOrd="0" presId="urn:microsoft.com/office/officeart/2005/8/layout/default"/>
    <dgm:cxn modelId="{0B2481EF-4A88-4033-B577-F16A1D64817D}" type="presParOf" srcId="{36EC6768-4923-410C-9BBE-9BB2C52E5FDD}" destId="{D48CF00D-B4C8-4C92-A6FA-14F81277E670}" srcOrd="10" destOrd="0" presId="urn:microsoft.com/office/officeart/2005/8/layout/default"/>
    <dgm:cxn modelId="{40CD527D-D922-49D0-88B0-40A9E4CD3220}" type="presParOf" srcId="{36EC6768-4923-410C-9BBE-9BB2C52E5FDD}" destId="{77B79BDE-034E-427B-8E9B-2497ADA180B1}" srcOrd="11" destOrd="0" presId="urn:microsoft.com/office/officeart/2005/8/layout/default"/>
    <dgm:cxn modelId="{0FED8070-ACB8-49B0-80E3-D977C07BAD37}" type="presParOf" srcId="{36EC6768-4923-410C-9BBE-9BB2C52E5FDD}" destId="{2850BD4F-D3D2-4040-B5BC-CCBD71946E5A}" srcOrd="12" destOrd="0" presId="urn:microsoft.com/office/officeart/2005/8/layout/default"/>
    <dgm:cxn modelId="{35BFB1E0-BCD1-40DC-9251-A8C0949FE30B}" type="presParOf" srcId="{36EC6768-4923-410C-9BBE-9BB2C52E5FDD}" destId="{5878CBB5-C337-4F5F-8616-037D93C5978A}" srcOrd="13" destOrd="0" presId="urn:microsoft.com/office/officeart/2005/8/layout/default"/>
    <dgm:cxn modelId="{C6054C9A-6362-42EF-BBD3-D687F3128D45}" type="presParOf" srcId="{36EC6768-4923-410C-9BBE-9BB2C52E5FDD}" destId="{30643C9D-6220-4224-A9F5-58FF4E52299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432455C-7CA9-44E2-903B-A5B686DE9D2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cs-CZ"/>
        </a:p>
      </dgm:t>
    </dgm:pt>
    <dgm:pt modelId="{B7698009-354E-428A-9FC5-79ABD564454E}">
      <dgm:prSet/>
      <dgm:spPr>
        <a:solidFill>
          <a:srgbClr val="C7B299">
            <a:alpha val="50000"/>
          </a:srgbClr>
        </a:solidFill>
      </dgm:spPr>
      <dgm:t>
        <a:bodyPr/>
        <a:lstStyle/>
        <a:p>
          <a:r>
            <a:rPr lang="cs-CZ" b="1" dirty="0">
              <a:latin typeface="Calibri" panose="020F0502020204030204" pitchFamily="34" charset="0"/>
              <a:cs typeface="Calibri" panose="020F0502020204030204" pitchFamily="34" charset="0"/>
            </a:rPr>
            <a:t>T</a:t>
          </a:r>
          <a:r>
            <a:rPr lang="cs-CZ" dirty="0">
              <a:latin typeface="Calibri" panose="020F0502020204030204" pitchFamily="34" charset="0"/>
              <a:cs typeface="Calibri" panose="020F0502020204030204" pitchFamily="34" charset="0"/>
            </a:rPr>
            <a:t>arget</a:t>
          </a:r>
        </a:p>
      </dgm:t>
    </dgm:pt>
    <dgm:pt modelId="{1E2CA5FD-87E2-4ACD-8630-A81A9F454989}" type="parTrans" cxnId="{E5D6DA6B-5610-46CD-992E-CA883BD3A4EF}">
      <dgm:prSet/>
      <dgm:spPr/>
      <dgm:t>
        <a:bodyPr/>
        <a:lstStyle/>
        <a:p>
          <a:endParaRPr lang="cs-CZ">
            <a:latin typeface="Calibri" panose="020F0502020204030204" pitchFamily="34" charset="0"/>
            <a:cs typeface="Calibri" panose="020F0502020204030204" pitchFamily="34" charset="0"/>
          </a:endParaRPr>
        </a:p>
      </dgm:t>
    </dgm:pt>
    <dgm:pt modelId="{C424117D-EAC6-4B88-9B63-B4EED1B1E362}" type="sibTrans" cxnId="{E5D6DA6B-5610-46CD-992E-CA883BD3A4EF}">
      <dgm:prSet/>
      <dgm:spPr/>
      <dgm:t>
        <a:bodyPr/>
        <a:lstStyle/>
        <a:p>
          <a:endParaRPr lang="cs-CZ">
            <a:latin typeface="Calibri" panose="020F0502020204030204" pitchFamily="34" charset="0"/>
            <a:cs typeface="Calibri" panose="020F0502020204030204" pitchFamily="34" charset="0"/>
          </a:endParaRPr>
        </a:p>
      </dgm:t>
    </dgm:pt>
    <dgm:pt modelId="{CF8A3028-0CEE-40FE-B034-AD6392AC59AD}">
      <dgm:prSet/>
      <dgm:spPr>
        <a:solidFill>
          <a:srgbClr val="C7B299">
            <a:alpha val="50000"/>
          </a:srgbClr>
        </a:solidFill>
      </dgm:spPr>
      <dgm:t>
        <a:bodyPr/>
        <a:lstStyle/>
        <a:p>
          <a:r>
            <a:rPr lang="cs-CZ" b="1" dirty="0" err="1">
              <a:latin typeface="Calibri" panose="020F0502020204030204" pitchFamily="34" charset="0"/>
              <a:cs typeface="Calibri" panose="020F0502020204030204" pitchFamily="34" charset="0"/>
            </a:rPr>
            <a:t>A</a:t>
          </a:r>
          <a:r>
            <a:rPr lang="cs-CZ" dirty="0" err="1">
              <a:latin typeface="Calibri" panose="020F0502020204030204" pitchFamily="34" charset="0"/>
              <a:cs typeface="Calibri" panose="020F0502020204030204" pitchFamily="34" charset="0"/>
            </a:rPr>
            <a:t>ction</a:t>
          </a:r>
          <a:endParaRPr lang="cs-CZ" dirty="0">
            <a:latin typeface="Calibri" panose="020F0502020204030204" pitchFamily="34" charset="0"/>
            <a:cs typeface="Calibri" panose="020F0502020204030204" pitchFamily="34" charset="0"/>
          </a:endParaRPr>
        </a:p>
      </dgm:t>
    </dgm:pt>
    <dgm:pt modelId="{E53BE622-BD53-47C5-8922-D7A9B2496AE9}" type="parTrans" cxnId="{44028E22-A4CD-460C-8698-7A07913A61F2}">
      <dgm:prSet/>
      <dgm:spPr/>
      <dgm:t>
        <a:bodyPr/>
        <a:lstStyle/>
        <a:p>
          <a:endParaRPr lang="cs-CZ">
            <a:latin typeface="Calibri" panose="020F0502020204030204" pitchFamily="34" charset="0"/>
            <a:cs typeface="Calibri" panose="020F0502020204030204" pitchFamily="34" charset="0"/>
          </a:endParaRPr>
        </a:p>
      </dgm:t>
    </dgm:pt>
    <dgm:pt modelId="{1C4D40EC-BF0A-4CF1-9582-0EBCFF500FE8}" type="sibTrans" cxnId="{44028E22-A4CD-460C-8698-7A07913A61F2}">
      <dgm:prSet/>
      <dgm:spPr/>
      <dgm:t>
        <a:bodyPr/>
        <a:lstStyle/>
        <a:p>
          <a:endParaRPr lang="cs-CZ">
            <a:latin typeface="Calibri" panose="020F0502020204030204" pitchFamily="34" charset="0"/>
            <a:cs typeface="Calibri" panose="020F0502020204030204" pitchFamily="34" charset="0"/>
          </a:endParaRPr>
        </a:p>
      </dgm:t>
    </dgm:pt>
    <dgm:pt modelId="{6C234C63-D6BF-4CB1-B258-6CF34DC68D8D}">
      <dgm:prSet/>
      <dgm:spPr>
        <a:solidFill>
          <a:srgbClr val="C7B299">
            <a:alpha val="50000"/>
          </a:srgbClr>
        </a:solidFill>
      </dgm:spPr>
      <dgm:t>
        <a:bodyPr/>
        <a:lstStyle/>
        <a:p>
          <a:r>
            <a:rPr lang="cs-CZ" b="1" dirty="0" err="1">
              <a:latin typeface="Calibri" panose="020F0502020204030204" pitchFamily="34" charset="0"/>
              <a:cs typeface="Calibri" panose="020F0502020204030204" pitchFamily="34" charset="0"/>
            </a:rPr>
            <a:t>C</a:t>
          </a:r>
          <a:r>
            <a:rPr lang="cs-CZ" dirty="0" err="1">
              <a:latin typeface="Calibri" panose="020F0502020204030204" pitchFamily="34" charset="0"/>
              <a:cs typeface="Calibri" panose="020F0502020204030204" pitchFamily="34" charset="0"/>
            </a:rPr>
            <a:t>ontext</a:t>
          </a:r>
          <a:endParaRPr lang="cs-CZ" dirty="0">
            <a:latin typeface="Calibri" panose="020F0502020204030204" pitchFamily="34" charset="0"/>
            <a:cs typeface="Calibri" panose="020F0502020204030204" pitchFamily="34" charset="0"/>
          </a:endParaRPr>
        </a:p>
      </dgm:t>
    </dgm:pt>
    <dgm:pt modelId="{156BD5A2-41BF-444D-AFB5-641EA59B6114}" type="parTrans" cxnId="{0C8AFA03-EE8F-4FBD-9B97-D05CA32B8E1F}">
      <dgm:prSet/>
      <dgm:spPr/>
      <dgm:t>
        <a:bodyPr/>
        <a:lstStyle/>
        <a:p>
          <a:endParaRPr lang="cs-CZ">
            <a:latin typeface="Calibri" panose="020F0502020204030204" pitchFamily="34" charset="0"/>
            <a:cs typeface="Calibri" panose="020F0502020204030204" pitchFamily="34" charset="0"/>
          </a:endParaRPr>
        </a:p>
      </dgm:t>
    </dgm:pt>
    <dgm:pt modelId="{746E49AB-9A0B-4864-8C21-038AC65AC71E}" type="sibTrans" cxnId="{0C8AFA03-EE8F-4FBD-9B97-D05CA32B8E1F}">
      <dgm:prSet/>
      <dgm:spPr/>
      <dgm:t>
        <a:bodyPr/>
        <a:lstStyle/>
        <a:p>
          <a:endParaRPr lang="cs-CZ">
            <a:latin typeface="Calibri" panose="020F0502020204030204" pitchFamily="34" charset="0"/>
            <a:cs typeface="Calibri" panose="020F0502020204030204" pitchFamily="34" charset="0"/>
          </a:endParaRPr>
        </a:p>
      </dgm:t>
    </dgm:pt>
    <dgm:pt modelId="{A18EFE03-8FFF-4156-BDAF-7E4F6D801E7F}">
      <dgm:prSet/>
      <dgm:spPr>
        <a:solidFill>
          <a:srgbClr val="C7B299">
            <a:alpha val="50000"/>
          </a:srgbClr>
        </a:solidFill>
      </dgm:spPr>
      <dgm:t>
        <a:bodyPr/>
        <a:lstStyle/>
        <a:p>
          <a:r>
            <a:rPr lang="cs-CZ" b="1" dirty="0">
              <a:latin typeface="Calibri" panose="020F0502020204030204" pitchFamily="34" charset="0"/>
              <a:cs typeface="Calibri" panose="020F0502020204030204" pitchFamily="34" charset="0"/>
            </a:rPr>
            <a:t>T</a:t>
          </a:r>
          <a:r>
            <a:rPr lang="cs-CZ" dirty="0">
              <a:latin typeface="Calibri" panose="020F0502020204030204" pitchFamily="34" charset="0"/>
              <a:cs typeface="Calibri" panose="020F0502020204030204" pitchFamily="34" charset="0"/>
            </a:rPr>
            <a:t>ime</a:t>
          </a:r>
        </a:p>
      </dgm:t>
    </dgm:pt>
    <dgm:pt modelId="{6A4C0D88-CEE1-468E-B493-EF59C10EACC6}" type="parTrans" cxnId="{918ED6EA-65A4-4E75-95C8-06F227180117}">
      <dgm:prSet/>
      <dgm:spPr/>
      <dgm:t>
        <a:bodyPr/>
        <a:lstStyle/>
        <a:p>
          <a:endParaRPr lang="cs-CZ">
            <a:latin typeface="Calibri" panose="020F0502020204030204" pitchFamily="34" charset="0"/>
            <a:cs typeface="Calibri" panose="020F0502020204030204" pitchFamily="34" charset="0"/>
          </a:endParaRPr>
        </a:p>
      </dgm:t>
    </dgm:pt>
    <dgm:pt modelId="{53FB662B-2373-43BE-95D9-34485915FB40}" type="sibTrans" cxnId="{918ED6EA-65A4-4E75-95C8-06F227180117}">
      <dgm:prSet/>
      <dgm:spPr/>
      <dgm:t>
        <a:bodyPr/>
        <a:lstStyle/>
        <a:p>
          <a:endParaRPr lang="cs-CZ">
            <a:latin typeface="Calibri" panose="020F0502020204030204" pitchFamily="34" charset="0"/>
            <a:cs typeface="Calibri" panose="020F0502020204030204" pitchFamily="34" charset="0"/>
          </a:endParaRPr>
        </a:p>
      </dgm:t>
    </dgm:pt>
    <dgm:pt modelId="{44AAFEDF-27E4-4EE9-8524-BD890B0DBBD2}" type="pres">
      <dgm:prSet presAssocID="{1432455C-7CA9-44E2-903B-A5B686DE9D28}" presName="compositeShape" presStyleCnt="0">
        <dgm:presLayoutVars>
          <dgm:chMax val="7"/>
          <dgm:dir/>
          <dgm:resizeHandles val="exact"/>
        </dgm:presLayoutVars>
      </dgm:prSet>
      <dgm:spPr/>
    </dgm:pt>
    <dgm:pt modelId="{F2BB73F3-0EAE-49FE-8FF4-1AB103827119}" type="pres">
      <dgm:prSet presAssocID="{B7698009-354E-428A-9FC5-79ABD564454E}" presName="circ1" presStyleLbl="vennNode1" presStyleIdx="0" presStyleCnt="4"/>
      <dgm:spPr/>
    </dgm:pt>
    <dgm:pt modelId="{21146F6D-5ABF-49AD-ABDE-A49BDFF70BFA}" type="pres">
      <dgm:prSet presAssocID="{B7698009-354E-428A-9FC5-79ABD564454E}" presName="circ1Tx" presStyleLbl="revTx" presStyleIdx="0" presStyleCnt="0">
        <dgm:presLayoutVars>
          <dgm:chMax val="0"/>
          <dgm:chPref val="0"/>
          <dgm:bulletEnabled val="1"/>
        </dgm:presLayoutVars>
      </dgm:prSet>
      <dgm:spPr/>
    </dgm:pt>
    <dgm:pt modelId="{2AD57FA3-3354-4A21-BCF1-BFA5E6AA9E7F}" type="pres">
      <dgm:prSet presAssocID="{CF8A3028-0CEE-40FE-B034-AD6392AC59AD}" presName="circ2" presStyleLbl="vennNode1" presStyleIdx="1" presStyleCnt="4"/>
      <dgm:spPr/>
    </dgm:pt>
    <dgm:pt modelId="{0A76BE4B-27EB-4121-BF72-336E09E3309B}" type="pres">
      <dgm:prSet presAssocID="{CF8A3028-0CEE-40FE-B034-AD6392AC59AD}" presName="circ2Tx" presStyleLbl="revTx" presStyleIdx="0" presStyleCnt="0">
        <dgm:presLayoutVars>
          <dgm:chMax val="0"/>
          <dgm:chPref val="0"/>
          <dgm:bulletEnabled val="1"/>
        </dgm:presLayoutVars>
      </dgm:prSet>
      <dgm:spPr/>
    </dgm:pt>
    <dgm:pt modelId="{7026E61C-0D6F-4A87-B8DE-754BB96144A2}" type="pres">
      <dgm:prSet presAssocID="{6C234C63-D6BF-4CB1-B258-6CF34DC68D8D}" presName="circ3" presStyleLbl="vennNode1" presStyleIdx="2" presStyleCnt="4"/>
      <dgm:spPr/>
    </dgm:pt>
    <dgm:pt modelId="{5F25275B-B523-46C1-8185-9908615107A9}" type="pres">
      <dgm:prSet presAssocID="{6C234C63-D6BF-4CB1-B258-6CF34DC68D8D}" presName="circ3Tx" presStyleLbl="revTx" presStyleIdx="0" presStyleCnt="0">
        <dgm:presLayoutVars>
          <dgm:chMax val="0"/>
          <dgm:chPref val="0"/>
          <dgm:bulletEnabled val="1"/>
        </dgm:presLayoutVars>
      </dgm:prSet>
      <dgm:spPr/>
    </dgm:pt>
    <dgm:pt modelId="{430FC16A-F010-451E-A6EE-9D476E772925}" type="pres">
      <dgm:prSet presAssocID="{A18EFE03-8FFF-4156-BDAF-7E4F6D801E7F}" presName="circ4" presStyleLbl="vennNode1" presStyleIdx="3" presStyleCnt="4"/>
      <dgm:spPr/>
    </dgm:pt>
    <dgm:pt modelId="{BC9F3358-8CCB-4553-9167-D1327042A847}" type="pres">
      <dgm:prSet presAssocID="{A18EFE03-8FFF-4156-BDAF-7E4F6D801E7F}" presName="circ4Tx" presStyleLbl="revTx" presStyleIdx="0" presStyleCnt="0">
        <dgm:presLayoutVars>
          <dgm:chMax val="0"/>
          <dgm:chPref val="0"/>
          <dgm:bulletEnabled val="1"/>
        </dgm:presLayoutVars>
      </dgm:prSet>
      <dgm:spPr/>
    </dgm:pt>
  </dgm:ptLst>
  <dgm:cxnLst>
    <dgm:cxn modelId="{0C8AFA03-EE8F-4FBD-9B97-D05CA32B8E1F}" srcId="{1432455C-7CA9-44E2-903B-A5B686DE9D28}" destId="{6C234C63-D6BF-4CB1-B258-6CF34DC68D8D}" srcOrd="2" destOrd="0" parTransId="{156BD5A2-41BF-444D-AFB5-641EA59B6114}" sibTransId="{746E49AB-9A0B-4864-8C21-038AC65AC71E}"/>
    <dgm:cxn modelId="{D6C2FF07-D235-4443-9D53-EA36999DF609}" type="presOf" srcId="{6C234C63-D6BF-4CB1-B258-6CF34DC68D8D}" destId="{7026E61C-0D6F-4A87-B8DE-754BB96144A2}" srcOrd="0" destOrd="0" presId="urn:microsoft.com/office/officeart/2005/8/layout/venn1"/>
    <dgm:cxn modelId="{ADEC0522-945C-4B45-929A-310CD59145E9}" type="presOf" srcId="{1432455C-7CA9-44E2-903B-A5B686DE9D28}" destId="{44AAFEDF-27E4-4EE9-8524-BD890B0DBBD2}" srcOrd="0" destOrd="0" presId="urn:microsoft.com/office/officeart/2005/8/layout/venn1"/>
    <dgm:cxn modelId="{44028E22-A4CD-460C-8698-7A07913A61F2}" srcId="{1432455C-7CA9-44E2-903B-A5B686DE9D28}" destId="{CF8A3028-0CEE-40FE-B034-AD6392AC59AD}" srcOrd="1" destOrd="0" parTransId="{E53BE622-BD53-47C5-8922-D7A9B2496AE9}" sibTransId="{1C4D40EC-BF0A-4CF1-9582-0EBCFF500FE8}"/>
    <dgm:cxn modelId="{2790D03F-D153-4CD0-B79C-C14DFD15219D}" type="presOf" srcId="{CF8A3028-0CEE-40FE-B034-AD6392AC59AD}" destId="{0A76BE4B-27EB-4121-BF72-336E09E3309B}" srcOrd="1" destOrd="0" presId="urn:microsoft.com/office/officeart/2005/8/layout/venn1"/>
    <dgm:cxn modelId="{50499740-DE4A-49D5-B012-A46840F226A2}" type="presOf" srcId="{CF8A3028-0CEE-40FE-B034-AD6392AC59AD}" destId="{2AD57FA3-3354-4A21-BCF1-BFA5E6AA9E7F}" srcOrd="0" destOrd="0" presId="urn:microsoft.com/office/officeart/2005/8/layout/venn1"/>
    <dgm:cxn modelId="{E5D6DA6B-5610-46CD-992E-CA883BD3A4EF}" srcId="{1432455C-7CA9-44E2-903B-A5B686DE9D28}" destId="{B7698009-354E-428A-9FC5-79ABD564454E}" srcOrd="0" destOrd="0" parTransId="{1E2CA5FD-87E2-4ACD-8630-A81A9F454989}" sibTransId="{C424117D-EAC6-4B88-9B63-B4EED1B1E362}"/>
    <dgm:cxn modelId="{2571794C-7C61-403A-B5A3-D0986E87EC88}" type="presOf" srcId="{A18EFE03-8FFF-4156-BDAF-7E4F6D801E7F}" destId="{430FC16A-F010-451E-A6EE-9D476E772925}" srcOrd="0" destOrd="0" presId="urn:microsoft.com/office/officeart/2005/8/layout/venn1"/>
    <dgm:cxn modelId="{0958BB57-A967-411A-8B75-D94FEF206694}" type="presOf" srcId="{A18EFE03-8FFF-4156-BDAF-7E4F6D801E7F}" destId="{BC9F3358-8CCB-4553-9167-D1327042A847}" srcOrd="1" destOrd="0" presId="urn:microsoft.com/office/officeart/2005/8/layout/venn1"/>
    <dgm:cxn modelId="{B925E688-C6D5-4FBA-BFB9-585FA2E2005D}" type="presOf" srcId="{6C234C63-D6BF-4CB1-B258-6CF34DC68D8D}" destId="{5F25275B-B523-46C1-8185-9908615107A9}" srcOrd="1" destOrd="0" presId="urn:microsoft.com/office/officeart/2005/8/layout/venn1"/>
    <dgm:cxn modelId="{FACD0EE1-0FEF-4294-98D4-FA9B538CB4D0}" type="presOf" srcId="{B7698009-354E-428A-9FC5-79ABD564454E}" destId="{21146F6D-5ABF-49AD-ABDE-A49BDFF70BFA}" srcOrd="1" destOrd="0" presId="urn:microsoft.com/office/officeart/2005/8/layout/venn1"/>
    <dgm:cxn modelId="{918ED6EA-65A4-4E75-95C8-06F227180117}" srcId="{1432455C-7CA9-44E2-903B-A5B686DE9D28}" destId="{A18EFE03-8FFF-4156-BDAF-7E4F6D801E7F}" srcOrd="3" destOrd="0" parTransId="{6A4C0D88-CEE1-468E-B493-EF59C10EACC6}" sibTransId="{53FB662B-2373-43BE-95D9-34485915FB40}"/>
    <dgm:cxn modelId="{580412FE-BC81-4C03-84FF-1F0B6317D1A3}" type="presOf" srcId="{B7698009-354E-428A-9FC5-79ABD564454E}" destId="{F2BB73F3-0EAE-49FE-8FF4-1AB103827119}" srcOrd="0" destOrd="0" presId="urn:microsoft.com/office/officeart/2005/8/layout/venn1"/>
    <dgm:cxn modelId="{F9BFA7C6-7A54-4DEB-953D-FB1D0E8F3D12}" type="presParOf" srcId="{44AAFEDF-27E4-4EE9-8524-BD890B0DBBD2}" destId="{F2BB73F3-0EAE-49FE-8FF4-1AB103827119}" srcOrd="0" destOrd="0" presId="urn:microsoft.com/office/officeart/2005/8/layout/venn1"/>
    <dgm:cxn modelId="{2390D90B-331D-4B36-8C14-12188816A15C}" type="presParOf" srcId="{44AAFEDF-27E4-4EE9-8524-BD890B0DBBD2}" destId="{21146F6D-5ABF-49AD-ABDE-A49BDFF70BFA}" srcOrd="1" destOrd="0" presId="urn:microsoft.com/office/officeart/2005/8/layout/venn1"/>
    <dgm:cxn modelId="{F6E03B8B-9AE0-49A3-9C32-9EF288263745}" type="presParOf" srcId="{44AAFEDF-27E4-4EE9-8524-BD890B0DBBD2}" destId="{2AD57FA3-3354-4A21-BCF1-BFA5E6AA9E7F}" srcOrd="2" destOrd="0" presId="urn:microsoft.com/office/officeart/2005/8/layout/venn1"/>
    <dgm:cxn modelId="{F02C6EE6-1C42-4056-AC6E-F074A3F10B98}" type="presParOf" srcId="{44AAFEDF-27E4-4EE9-8524-BD890B0DBBD2}" destId="{0A76BE4B-27EB-4121-BF72-336E09E3309B}" srcOrd="3" destOrd="0" presId="urn:microsoft.com/office/officeart/2005/8/layout/venn1"/>
    <dgm:cxn modelId="{5CB4EE33-4C04-4707-9DB3-3F939DE02429}" type="presParOf" srcId="{44AAFEDF-27E4-4EE9-8524-BD890B0DBBD2}" destId="{7026E61C-0D6F-4A87-B8DE-754BB96144A2}" srcOrd="4" destOrd="0" presId="urn:microsoft.com/office/officeart/2005/8/layout/venn1"/>
    <dgm:cxn modelId="{72E1B1CA-65A2-49F0-AF66-CFAD74F0E3F7}" type="presParOf" srcId="{44AAFEDF-27E4-4EE9-8524-BD890B0DBBD2}" destId="{5F25275B-B523-46C1-8185-9908615107A9}" srcOrd="5" destOrd="0" presId="urn:microsoft.com/office/officeart/2005/8/layout/venn1"/>
    <dgm:cxn modelId="{E59E01E4-35B1-412E-B316-AD94E5DCE7C7}" type="presParOf" srcId="{44AAFEDF-27E4-4EE9-8524-BD890B0DBBD2}" destId="{430FC16A-F010-451E-A6EE-9D476E772925}" srcOrd="6" destOrd="0" presId="urn:microsoft.com/office/officeart/2005/8/layout/venn1"/>
    <dgm:cxn modelId="{B50805A8-7C82-4B5F-B448-B6DE961FDB0B}" type="presParOf" srcId="{44AAFEDF-27E4-4EE9-8524-BD890B0DBBD2}" destId="{BC9F3358-8CCB-4553-9167-D1327042A847}" srcOrd="7"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32455C-7CA9-44E2-903B-A5B686DE9D28}"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cs-CZ"/>
        </a:p>
      </dgm:t>
    </dgm:pt>
    <dgm:pt modelId="{B7698009-354E-428A-9FC5-79ABD564454E}">
      <dgm:prSet custT="1"/>
      <dgm:spPr/>
      <dgm:t>
        <a:bodyPr/>
        <a:lstStyle/>
        <a:p>
          <a:r>
            <a:rPr lang="cs-CZ" sz="1600" b="1" dirty="0" err="1">
              <a:latin typeface="Calibri" panose="020F0502020204030204" pitchFamily="34" charset="0"/>
              <a:cs typeface="Calibri" panose="020F0502020204030204" pitchFamily="34" charset="0"/>
            </a:rPr>
            <a:t>Low</a:t>
          </a:r>
          <a:r>
            <a:rPr lang="cs-CZ" sz="1600" b="1" dirty="0">
              <a:latin typeface="Calibri" panose="020F0502020204030204" pitchFamily="34" charset="0"/>
              <a:cs typeface="Calibri" panose="020F0502020204030204" pitchFamily="34" charset="0"/>
            </a:rPr>
            <a:t> </a:t>
          </a:r>
          <a:r>
            <a:rPr lang="cs-CZ" sz="1600" b="1" dirty="0" err="1">
              <a:latin typeface="Calibri" panose="020F0502020204030204" pitchFamily="34" charset="0"/>
              <a:cs typeface="Calibri" panose="020F0502020204030204" pitchFamily="34" charset="0"/>
            </a:rPr>
            <a:t>tendency</a:t>
          </a:r>
          <a:endParaRPr lang="cs-CZ" sz="1600" dirty="0">
            <a:latin typeface="Calibri" panose="020F0502020204030204" pitchFamily="34" charset="0"/>
            <a:cs typeface="Calibri" panose="020F0502020204030204" pitchFamily="34" charset="0"/>
          </a:endParaRPr>
        </a:p>
      </dgm:t>
    </dgm:pt>
    <dgm:pt modelId="{1E2CA5FD-87E2-4ACD-8630-A81A9F454989}" type="parTrans" cxnId="{E5D6DA6B-5610-46CD-992E-CA883BD3A4EF}">
      <dgm:prSet/>
      <dgm:spPr/>
      <dgm:t>
        <a:bodyPr/>
        <a:lstStyle/>
        <a:p>
          <a:endParaRPr lang="cs-CZ" sz="1600">
            <a:latin typeface="Calibri" panose="020F0502020204030204" pitchFamily="34" charset="0"/>
            <a:cs typeface="Calibri" panose="020F0502020204030204" pitchFamily="34" charset="0"/>
          </a:endParaRPr>
        </a:p>
      </dgm:t>
    </dgm:pt>
    <dgm:pt modelId="{C424117D-EAC6-4B88-9B63-B4EED1B1E362}" type="sibTrans" cxnId="{E5D6DA6B-5610-46CD-992E-CA883BD3A4EF}">
      <dgm:prSet/>
      <dgm:spPr/>
      <dgm:t>
        <a:bodyPr/>
        <a:lstStyle/>
        <a:p>
          <a:endParaRPr lang="cs-CZ" sz="1600">
            <a:latin typeface="Calibri" panose="020F0502020204030204" pitchFamily="34" charset="0"/>
            <a:cs typeface="Calibri" panose="020F0502020204030204" pitchFamily="34" charset="0"/>
          </a:endParaRPr>
        </a:p>
      </dgm:t>
    </dgm:pt>
    <dgm:pt modelId="{A18EFE03-8FFF-4156-BDAF-7E4F6D801E7F}">
      <dgm:prSet custT="1"/>
      <dgm:spPr/>
      <dgm:t>
        <a:bodyPr/>
        <a:lstStyle/>
        <a:p>
          <a:r>
            <a:rPr lang="cs-CZ" sz="1600" b="1" dirty="0" err="1">
              <a:latin typeface="Calibri" panose="020F0502020204030204" pitchFamily="34" charset="0"/>
              <a:cs typeface="Calibri" panose="020F0502020204030204" pitchFamily="34" charset="0"/>
            </a:rPr>
            <a:t>High</a:t>
          </a:r>
          <a:r>
            <a:rPr lang="cs-CZ" sz="1600" b="1" dirty="0">
              <a:latin typeface="Calibri" panose="020F0502020204030204" pitchFamily="34" charset="0"/>
              <a:cs typeface="Calibri" panose="020F0502020204030204" pitchFamily="34" charset="0"/>
            </a:rPr>
            <a:t> </a:t>
          </a:r>
          <a:r>
            <a:rPr lang="cs-CZ" sz="1600" b="1" dirty="0" err="1">
              <a:latin typeface="Calibri" panose="020F0502020204030204" pitchFamily="34" charset="0"/>
              <a:cs typeface="Calibri" panose="020F0502020204030204" pitchFamily="34" charset="0"/>
            </a:rPr>
            <a:t>Tendency</a:t>
          </a:r>
          <a:endParaRPr lang="cs-CZ" sz="1600" dirty="0">
            <a:latin typeface="Calibri" panose="020F0502020204030204" pitchFamily="34" charset="0"/>
            <a:cs typeface="Calibri" panose="020F0502020204030204" pitchFamily="34" charset="0"/>
          </a:endParaRPr>
        </a:p>
      </dgm:t>
    </dgm:pt>
    <dgm:pt modelId="{6A4C0D88-CEE1-468E-B493-EF59C10EACC6}" type="parTrans" cxnId="{918ED6EA-65A4-4E75-95C8-06F227180117}">
      <dgm:prSet/>
      <dgm:spPr/>
      <dgm:t>
        <a:bodyPr/>
        <a:lstStyle/>
        <a:p>
          <a:endParaRPr lang="cs-CZ" sz="1600">
            <a:latin typeface="Calibri" panose="020F0502020204030204" pitchFamily="34" charset="0"/>
            <a:cs typeface="Calibri" panose="020F0502020204030204" pitchFamily="34" charset="0"/>
          </a:endParaRPr>
        </a:p>
      </dgm:t>
    </dgm:pt>
    <dgm:pt modelId="{53FB662B-2373-43BE-95D9-34485915FB40}" type="sibTrans" cxnId="{918ED6EA-65A4-4E75-95C8-06F227180117}">
      <dgm:prSet/>
      <dgm:spPr/>
      <dgm:t>
        <a:bodyPr/>
        <a:lstStyle/>
        <a:p>
          <a:endParaRPr lang="cs-CZ" sz="1600">
            <a:latin typeface="Calibri" panose="020F0502020204030204" pitchFamily="34" charset="0"/>
            <a:cs typeface="Calibri" panose="020F0502020204030204" pitchFamily="34" charset="0"/>
          </a:endParaRPr>
        </a:p>
      </dgm:t>
    </dgm:pt>
    <dgm:pt modelId="{D2B2D008-E991-4230-8DBE-86D74BC93329}">
      <dgm:prSet/>
      <dgm:spPr/>
      <dgm:t>
        <a:bodyPr/>
        <a:lstStyle/>
        <a:p>
          <a:endParaRPr lang="cs-CZ" sz="1600"/>
        </a:p>
      </dgm:t>
    </dgm:pt>
    <dgm:pt modelId="{2B914A6A-1D65-401D-8E52-AA6152E69B69}" type="parTrans" cxnId="{2B63E1BF-7904-4251-A495-5527E31ABD64}">
      <dgm:prSet/>
      <dgm:spPr/>
      <dgm:t>
        <a:bodyPr/>
        <a:lstStyle/>
        <a:p>
          <a:endParaRPr lang="cs-CZ" sz="1600"/>
        </a:p>
      </dgm:t>
    </dgm:pt>
    <dgm:pt modelId="{0113002D-4E23-4BC6-9DD3-1106C811AABF}" type="sibTrans" cxnId="{2B63E1BF-7904-4251-A495-5527E31ABD64}">
      <dgm:prSet/>
      <dgm:spPr/>
      <dgm:t>
        <a:bodyPr/>
        <a:lstStyle/>
        <a:p>
          <a:endParaRPr lang="cs-CZ" sz="1600"/>
        </a:p>
      </dgm:t>
    </dgm:pt>
    <dgm:pt modelId="{A78CB957-91B6-4CFA-B6C6-A1F11F30323D}" type="pres">
      <dgm:prSet presAssocID="{1432455C-7CA9-44E2-903B-A5B686DE9D28}" presName="compositeShape" presStyleCnt="0">
        <dgm:presLayoutVars>
          <dgm:chMax val="2"/>
          <dgm:dir/>
          <dgm:resizeHandles val="exact"/>
        </dgm:presLayoutVars>
      </dgm:prSet>
      <dgm:spPr/>
    </dgm:pt>
    <dgm:pt modelId="{2D42F9BC-717D-455F-BFAA-6A14E37AA9E2}" type="pres">
      <dgm:prSet presAssocID="{1432455C-7CA9-44E2-903B-A5B686DE9D28}" presName="ribbon" presStyleLbl="node1" presStyleIdx="0" presStyleCnt="1"/>
      <dgm:spPr>
        <a:solidFill>
          <a:srgbClr val="8EAF8C"/>
        </a:solidFill>
      </dgm:spPr>
    </dgm:pt>
    <dgm:pt modelId="{E94D90B2-F61B-45E7-968D-5A12BAF613DA}" type="pres">
      <dgm:prSet presAssocID="{1432455C-7CA9-44E2-903B-A5B686DE9D28}" presName="leftArrowText" presStyleLbl="node1" presStyleIdx="0" presStyleCnt="1">
        <dgm:presLayoutVars>
          <dgm:chMax val="0"/>
          <dgm:bulletEnabled val="1"/>
        </dgm:presLayoutVars>
      </dgm:prSet>
      <dgm:spPr/>
    </dgm:pt>
    <dgm:pt modelId="{7F06663A-969E-4F8B-8ECB-971CEA69E356}" type="pres">
      <dgm:prSet presAssocID="{1432455C-7CA9-44E2-903B-A5B686DE9D28}" presName="rightArrowText" presStyleLbl="node1" presStyleIdx="0" presStyleCnt="1">
        <dgm:presLayoutVars>
          <dgm:chMax val="0"/>
          <dgm:bulletEnabled val="1"/>
        </dgm:presLayoutVars>
      </dgm:prSet>
      <dgm:spPr/>
    </dgm:pt>
  </dgm:ptLst>
  <dgm:cxnLst>
    <dgm:cxn modelId="{FE37701D-281D-4B0D-B840-3117F1FAF800}" type="presOf" srcId="{B7698009-354E-428A-9FC5-79ABD564454E}" destId="{E94D90B2-F61B-45E7-968D-5A12BAF613DA}" srcOrd="0" destOrd="0" presId="urn:microsoft.com/office/officeart/2005/8/layout/arrow6"/>
    <dgm:cxn modelId="{88FB6644-939F-45EE-8FA7-3B743410118C}" type="presOf" srcId="{1432455C-7CA9-44E2-903B-A5B686DE9D28}" destId="{A78CB957-91B6-4CFA-B6C6-A1F11F30323D}" srcOrd="0" destOrd="0" presId="urn:microsoft.com/office/officeart/2005/8/layout/arrow6"/>
    <dgm:cxn modelId="{E5D6DA6B-5610-46CD-992E-CA883BD3A4EF}" srcId="{1432455C-7CA9-44E2-903B-A5B686DE9D28}" destId="{B7698009-354E-428A-9FC5-79ABD564454E}" srcOrd="0" destOrd="0" parTransId="{1E2CA5FD-87E2-4ACD-8630-A81A9F454989}" sibTransId="{C424117D-EAC6-4B88-9B63-B4EED1B1E362}"/>
    <dgm:cxn modelId="{770C8DA5-F0E9-46DA-B5A8-8A6F39C332D9}" type="presOf" srcId="{A18EFE03-8FFF-4156-BDAF-7E4F6D801E7F}" destId="{7F06663A-969E-4F8B-8ECB-971CEA69E356}" srcOrd="0" destOrd="0" presId="urn:microsoft.com/office/officeart/2005/8/layout/arrow6"/>
    <dgm:cxn modelId="{2B63E1BF-7904-4251-A495-5527E31ABD64}" srcId="{1432455C-7CA9-44E2-903B-A5B686DE9D28}" destId="{D2B2D008-E991-4230-8DBE-86D74BC93329}" srcOrd="2" destOrd="0" parTransId="{2B914A6A-1D65-401D-8E52-AA6152E69B69}" sibTransId="{0113002D-4E23-4BC6-9DD3-1106C811AABF}"/>
    <dgm:cxn modelId="{918ED6EA-65A4-4E75-95C8-06F227180117}" srcId="{1432455C-7CA9-44E2-903B-A5B686DE9D28}" destId="{A18EFE03-8FFF-4156-BDAF-7E4F6D801E7F}" srcOrd="1" destOrd="0" parTransId="{6A4C0D88-CEE1-468E-B493-EF59C10EACC6}" sibTransId="{53FB662B-2373-43BE-95D9-34485915FB40}"/>
    <dgm:cxn modelId="{3AD506BA-C4CD-4FDD-AF8F-6E6845CFFC2B}" type="presParOf" srcId="{A78CB957-91B6-4CFA-B6C6-A1F11F30323D}" destId="{2D42F9BC-717D-455F-BFAA-6A14E37AA9E2}" srcOrd="0" destOrd="0" presId="urn:microsoft.com/office/officeart/2005/8/layout/arrow6"/>
    <dgm:cxn modelId="{29EFA16A-92BE-460F-A98B-19EDE6D0B544}" type="presParOf" srcId="{A78CB957-91B6-4CFA-B6C6-A1F11F30323D}" destId="{E94D90B2-F61B-45E7-968D-5A12BAF613DA}" srcOrd="1" destOrd="0" presId="urn:microsoft.com/office/officeart/2005/8/layout/arrow6"/>
    <dgm:cxn modelId="{1144EB56-1893-476F-AA0A-907C12127266}" type="presParOf" srcId="{A78CB957-91B6-4CFA-B6C6-A1F11F30323D}" destId="{7F06663A-969E-4F8B-8ECB-971CEA69E35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6833A-BFCC-4A33-931F-D150E12B0EC5}">
      <dsp:nvSpPr>
        <dsp:cNvPr id="0" name=""/>
        <dsp:cNvSpPr/>
      </dsp:nvSpPr>
      <dsp:spPr>
        <a:xfrm>
          <a:off x="3114" y="322909"/>
          <a:ext cx="2470621" cy="1482372"/>
        </a:xfrm>
        <a:prstGeom prst="rect">
          <a:avLst/>
        </a:prstGeom>
        <a:solidFill>
          <a:srgbClr val="7EA3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Large-scale protected areas and national parks</a:t>
          </a:r>
        </a:p>
      </dsp:txBody>
      <dsp:txXfrm>
        <a:off x="3114" y="322909"/>
        <a:ext cx="2470621" cy="1482372"/>
      </dsp:txXfrm>
    </dsp:sp>
    <dsp:sp modelId="{05BDBDC0-B8AC-4A8B-9318-0B39F040C83E}">
      <dsp:nvSpPr>
        <dsp:cNvPr id="0" name=""/>
        <dsp:cNvSpPr/>
      </dsp:nvSpPr>
      <dsp:spPr>
        <a:xfrm>
          <a:off x="2720797" y="322909"/>
          <a:ext cx="2470621" cy="1482372"/>
        </a:xfrm>
        <a:prstGeom prst="rect">
          <a:avLst/>
        </a:prstGeom>
        <a:solidFill>
          <a:srgbClr val="8EAF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Hydrology and balneological resources</a:t>
          </a:r>
        </a:p>
      </dsp:txBody>
      <dsp:txXfrm>
        <a:off x="2720797" y="322909"/>
        <a:ext cx="2470621" cy="1482372"/>
      </dsp:txXfrm>
    </dsp:sp>
    <dsp:sp modelId="{8B1134FB-E41A-4F45-8AC9-5C2071E03D48}">
      <dsp:nvSpPr>
        <dsp:cNvPr id="0" name=""/>
        <dsp:cNvSpPr/>
      </dsp:nvSpPr>
      <dsp:spPr>
        <a:xfrm>
          <a:off x="5438481" y="322909"/>
          <a:ext cx="2470621" cy="1482372"/>
        </a:xfrm>
        <a:prstGeom prst="rect">
          <a:avLst/>
        </a:prstGeom>
        <a:solidFill>
          <a:schemeClr val="accent4">
            <a:hueOff val="-4548268"/>
            <a:satOff val="11244"/>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Cultural landscape</a:t>
          </a:r>
          <a:r>
            <a:rPr lang="cs-CZ" sz="2000" kern="1200" dirty="0">
              <a:latin typeface="Calibri" panose="020F0502020204030204" pitchFamily="34" charset="0"/>
              <a:cs typeface="Calibri" panose="020F0502020204030204" pitchFamily="34" charset="0"/>
            </a:rPr>
            <a:t>s</a:t>
          </a:r>
          <a:r>
            <a:rPr lang="en-US" sz="2000" kern="1200" dirty="0">
              <a:latin typeface="Calibri" panose="020F0502020204030204" pitchFamily="34" charset="0"/>
              <a:cs typeface="Calibri" panose="020F0502020204030204" pitchFamily="34" charset="0"/>
            </a:rPr>
            <a:t>, palace garden</a:t>
          </a:r>
          <a:r>
            <a:rPr lang="cs-CZ" sz="2000" kern="1200" dirty="0">
              <a:latin typeface="Calibri" panose="020F0502020204030204" pitchFamily="34" charset="0"/>
              <a:cs typeface="Calibri" panose="020F0502020204030204" pitchFamily="34" charset="0"/>
            </a:rPr>
            <a:t>s</a:t>
          </a:r>
          <a:r>
            <a:rPr lang="en-US" sz="2000" kern="1200" dirty="0">
              <a:latin typeface="Calibri" panose="020F0502020204030204" pitchFamily="34" charset="0"/>
              <a:cs typeface="Calibri" panose="020F0502020204030204" pitchFamily="34" charset="0"/>
            </a:rPr>
            <a:t>, ZOOs and botanic gardens</a:t>
          </a:r>
        </a:p>
      </dsp:txBody>
      <dsp:txXfrm>
        <a:off x="5438481" y="322909"/>
        <a:ext cx="2470621" cy="1482372"/>
      </dsp:txXfrm>
    </dsp:sp>
    <dsp:sp modelId="{88FF5EB0-8AF9-4BBB-8545-F5A5F6A85070}">
      <dsp:nvSpPr>
        <dsp:cNvPr id="0" name=""/>
        <dsp:cNvSpPr/>
      </dsp:nvSpPr>
      <dsp:spPr>
        <a:xfrm>
          <a:off x="8156164" y="322909"/>
          <a:ext cx="2470621" cy="1482372"/>
        </a:xfrm>
        <a:prstGeom prst="rect">
          <a:avLst/>
        </a:prstGeom>
        <a:solidFill>
          <a:schemeClr val="accent4">
            <a:hueOff val="-6822401"/>
            <a:satOff val="16866"/>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Geoparks, coastal landscape and inanimate nature</a:t>
          </a:r>
        </a:p>
      </dsp:txBody>
      <dsp:txXfrm>
        <a:off x="8156164" y="322909"/>
        <a:ext cx="2470621" cy="1482372"/>
      </dsp:txXfrm>
    </dsp:sp>
    <dsp:sp modelId="{542591A6-D1D5-440D-91CF-CF18CB5D61AC}">
      <dsp:nvSpPr>
        <dsp:cNvPr id="0" name=""/>
        <dsp:cNvSpPr/>
      </dsp:nvSpPr>
      <dsp:spPr>
        <a:xfrm>
          <a:off x="3114" y="2052344"/>
          <a:ext cx="2470621" cy="1482372"/>
        </a:xfrm>
        <a:prstGeom prst="rect">
          <a:avLst/>
        </a:prstGeom>
        <a:solidFill>
          <a:schemeClr val="accent4">
            <a:hueOff val="-9096535"/>
            <a:satOff val="22487"/>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Small-scale protected areas, regional par</a:t>
          </a:r>
          <a:r>
            <a:rPr lang="cs-CZ" sz="2000" kern="1200" dirty="0">
              <a:latin typeface="Calibri" panose="020F0502020204030204" pitchFamily="34" charset="0"/>
              <a:cs typeface="Calibri" panose="020F0502020204030204" pitchFamily="34" charset="0"/>
            </a:rPr>
            <a:t>k</a:t>
          </a:r>
          <a:r>
            <a:rPr lang="en-US" sz="2000" kern="1200" dirty="0">
              <a:latin typeface="Calibri" panose="020F0502020204030204" pitchFamily="34" charset="0"/>
              <a:cs typeface="Calibri" panose="020F0502020204030204" pitchFamily="34" charset="0"/>
            </a:rPr>
            <a:t>s and nature reserves</a:t>
          </a:r>
        </a:p>
      </dsp:txBody>
      <dsp:txXfrm>
        <a:off x="3114" y="2052344"/>
        <a:ext cx="2470621" cy="1482372"/>
      </dsp:txXfrm>
    </dsp:sp>
    <dsp:sp modelId="{D48CF00D-B4C8-4C92-A6FA-14F81277E670}">
      <dsp:nvSpPr>
        <dsp:cNvPr id="0" name=""/>
        <dsp:cNvSpPr/>
      </dsp:nvSpPr>
      <dsp:spPr>
        <a:xfrm>
          <a:off x="2720797" y="2052344"/>
          <a:ext cx="2470621" cy="1482372"/>
        </a:xfrm>
        <a:prstGeom prst="rect">
          <a:avLst/>
        </a:prstGeom>
        <a:solidFill>
          <a:srgbClr val="DB9A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Island landscape, agricultural landscapes and vin</a:t>
          </a:r>
          <a:r>
            <a:rPr lang="cs-CZ" sz="2000" kern="1200" dirty="0">
              <a:latin typeface="Calibri" panose="020F0502020204030204" pitchFamily="34" charset="0"/>
              <a:cs typeface="Calibri" panose="020F0502020204030204" pitchFamily="34" charset="0"/>
            </a:rPr>
            <a:t>e</a:t>
          </a:r>
          <a:r>
            <a:rPr lang="en-US" sz="2000" kern="1200" dirty="0">
              <a:latin typeface="Calibri" panose="020F0502020204030204" pitchFamily="34" charset="0"/>
              <a:cs typeface="Calibri" panose="020F0502020204030204" pitchFamily="34" charset="0"/>
            </a:rPr>
            <a:t>yards</a:t>
          </a:r>
        </a:p>
      </dsp:txBody>
      <dsp:txXfrm>
        <a:off x="2720797" y="2052344"/>
        <a:ext cx="2470621" cy="1482372"/>
      </dsp:txXfrm>
    </dsp:sp>
    <dsp:sp modelId="{2850BD4F-D3D2-4040-B5BC-CCBD71946E5A}">
      <dsp:nvSpPr>
        <dsp:cNvPr id="0" name=""/>
        <dsp:cNvSpPr/>
      </dsp:nvSpPr>
      <dsp:spPr>
        <a:xfrm>
          <a:off x="5438481" y="2052344"/>
          <a:ext cx="2470621" cy="1482372"/>
        </a:xfrm>
        <a:prstGeom prst="rect">
          <a:avLst/>
        </a:prstGeom>
        <a:solidFill>
          <a:srgbClr val="ACC9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UNESCO locations</a:t>
          </a:r>
        </a:p>
      </dsp:txBody>
      <dsp:txXfrm>
        <a:off x="5438481" y="2052344"/>
        <a:ext cx="2470621" cy="1482372"/>
      </dsp:txXfrm>
    </dsp:sp>
    <dsp:sp modelId="{30643C9D-6220-4224-A9F5-58FF4E52299F}">
      <dsp:nvSpPr>
        <dsp:cNvPr id="0" name=""/>
        <dsp:cNvSpPr/>
      </dsp:nvSpPr>
      <dsp:spPr>
        <a:xfrm>
          <a:off x="8156164" y="2052344"/>
          <a:ext cx="2470621" cy="1482372"/>
        </a:xfrm>
        <a:prstGeom prst="rect">
          <a:avLst/>
        </a:prstGeom>
        <a:solidFill>
          <a:srgbClr val="D3C2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Caves and extreme nature heritage</a:t>
          </a:r>
        </a:p>
      </dsp:txBody>
      <dsp:txXfrm>
        <a:off x="8156164" y="2052344"/>
        <a:ext cx="2470621" cy="1482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B73F3-0EAE-49FE-8FF4-1AB103827119}">
      <dsp:nvSpPr>
        <dsp:cNvPr id="0" name=""/>
        <dsp:cNvSpPr/>
      </dsp:nvSpPr>
      <dsp:spPr>
        <a:xfrm>
          <a:off x="1432476" y="39756"/>
          <a:ext cx="2067339" cy="2067339"/>
        </a:xfrm>
        <a:prstGeom prst="ellipse">
          <a:avLst/>
        </a:prstGeom>
        <a:solidFill>
          <a:srgbClr val="C7B2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1" kern="1200" dirty="0">
              <a:latin typeface="Calibri" panose="020F0502020204030204" pitchFamily="34" charset="0"/>
              <a:cs typeface="Calibri" panose="020F0502020204030204" pitchFamily="34" charset="0"/>
            </a:rPr>
            <a:t>T</a:t>
          </a:r>
          <a:r>
            <a:rPr lang="cs-CZ" sz="2300" kern="1200" dirty="0">
              <a:latin typeface="Calibri" panose="020F0502020204030204" pitchFamily="34" charset="0"/>
              <a:cs typeface="Calibri" panose="020F0502020204030204" pitchFamily="34" charset="0"/>
            </a:rPr>
            <a:t>arget</a:t>
          </a:r>
        </a:p>
      </dsp:txBody>
      <dsp:txXfrm>
        <a:off x="1671016" y="318052"/>
        <a:ext cx="1590260" cy="655982"/>
      </dsp:txXfrm>
    </dsp:sp>
    <dsp:sp modelId="{2AD57FA3-3354-4A21-BCF1-BFA5E6AA9E7F}">
      <dsp:nvSpPr>
        <dsp:cNvPr id="0" name=""/>
        <dsp:cNvSpPr/>
      </dsp:nvSpPr>
      <dsp:spPr>
        <a:xfrm>
          <a:off x="2346876" y="954156"/>
          <a:ext cx="2067339" cy="2067339"/>
        </a:xfrm>
        <a:prstGeom prst="ellipse">
          <a:avLst/>
        </a:prstGeom>
        <a:solidFill>
          <a:srgbClr val="C7B2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1" kern="1200" dirty="0" err="1">
              <a:latin typeface="Calibri" panose="020F0502020204030204" pitchFamily="34" charset="0"/>
              <a:cs typeface="Calibri" panose="020F0502020204030204" pitchFamily="34" charset="0"/>
            </a:rPr>
            <a:t>A</a:t>
          </a:r>
          <a:r>
            <a:rPr lang="cs-CZ" sz="2300" kern="1200" dirty="0" err="1">
              <a:latin typeface="Calibri" panose="020F0502020204030204" pitchFamily="34" charset="0"/>
              <a:cs typeface="Calibri" panose="020F0502020204030204" pitchFamily="34" charset="0"/>
            </a:rPr>
            <a:t>ction</a:t>
          </a:r>
          <a:endParaRPr lang="cs-CZ" sz="2300" kern="1200" dirty="0">
            <a:latin typeface="Calibri" panose="020F0502020204030204" pitchFamily="34" charset="0"/>
            <a:cs typeface="Calibri" panose="020F0502020204030204" pitchFamily="34" charset="0"/>
          </a:endParaRPr>
        </a:p>
      </dsp:txBody>
      <dsp:txXfrm>
        <a:off x="3460059" y="1192695"/>
        <a:ext cx="795130" cy="1590260"/>
      </dsp:txXfrm>
    </dsp:sp>
    <dsp:sp modelId="{7026E61C-0D6F-4A87-B8DE-754BB96144A2}">
      <dsp:nvSpPr>
        <dsp:cNvPr id="0" name=""/>
        <dsp:cNvSpPr/>
      </dsp:nvSpPr>
      <dsp:spPr>
        <a:xfrm>
          <a:off x="1432476" y="1868556"/>
          <a:ext cx="2067339" cy="2067339"/>
        </a:xfrm>
        <a:prstGeom prst="ellipse">
          <a:avLst/>
        </a:prstGeom>
        <a:solidFill>
          <a:srgbClr val="C7B2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1" kern="1200" dirty="0" err="1">
              <a:latin typeface="Calibri" panose="020F0502020204030204" pitchFamily="34" charset="0"/>
              <a:cs typeface="Calibri" panose="020F0502020204030204" pitchFamily="34" charset="0"/>
            </a:rPr>
            <a:t>C</a:t>
          </a:r>
          <a:r>
            <a:rPr lang="cs-CZ" sz="2300" kern="1200" dirty="0" err="1">
              <a:latin typeface="Calibri" panose="020F0502020204030204" pitchFamily="34" charset="0"/>
              <a:cs typeface="Calibri" panose="020F0502020204030204" pitchFamily="34" charset="0"/>
            </a:rPr>
            <a:t>ontext</a:t>
          </a:r>
          <a:endParaRPr lang="cs-CZ" sz="2300" kern="1200" dirty="0">
            <a:latin typeface="Calibri" panose="020F0502020204030204" pitchFamily="34" charset="0"/>
            <a:cs typeface="Calibri" panose="020F0502020204030204" pitchFamily="34" charset="0"/>
          </a:endParaRPr>
        </a:p>
      </dsp:txBody>
      <dsp:txXfrm>
        <a:off x="1671016" y="3001617"/>
        <a:ext cx="1590260" cy="655982"/>
      </dsp:txXfrm>
    </dsp:sp>
    <dsp:sp modelId="{430FC16A-F010-451E-A6EE-9D476E772925}">
      <dsp:nvSpPr>
        <dsp:cNvPr id="0" name=""/>
        <dsp:cNvSpPr/>
      </dsp:nvSpPr>
      <dsp:spPr>
        <a:xfrm>
          <a:off x="518077" y="954156"/>
          <a:ext cx="2067339" cy="2067339"/>
        </a:xfrm>
        <a:prstGeom prst="ellipse">
          <a:avLst/>
        </a:prstGeom>
        <a:solidFill>
          <a:srgbClr val="C7B299">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cs-CZ" sz="2300" b="1" kern="1200" dirty="0">
              <a:latin typeface="Calibri" panose="020F0502020204030204" pitchFamily="34" charset="0"/>
              <a:cs typeface="Calibri" panose="020F0502020204030204" pitchFamily="34" charset="0"/>
            </a:rPr>
            <a:t>T</a:t>
          </a:r>
          <a:r>
            <a:rPr lang="cs-CZ" sz="2300" kern="1200" dirty="0">
              <a:latin typeface="Calibri" panose="020F0502020204030204" pitchFamily="34" charset="0"/>
              <a:cs typeface="Calibri" panose="020F0502020204030204" pitchFamily="34" charset="0"/>
            </a:rPr>
            <a:t>ime</a:t>
          </a:r>
        </a:p>
      </dsp:txBody>
      <dsp:txXfrm>
        <a:off x="677103" y="1192695"/>
        <a:ext cx="795130" cy="1590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2F9BC-717D-455F-BFAA-6A14E37AA9E2}">
      <dsp:nvSpPr>
        <dsp:cNvPr id="0" name=""/>
        <dsp:cNvSpPr/>
      </dsp:nvSpPr>
      <dsp:spPr>
        <a:xfrm>
          <a:off x="0" y="981306"/>
          <a:ext cx="3854591" cy="1541836"/>
        </a:xfrm>
        <a:prstGeom prst="leftRightRibbon">
          <a:avLst/>
        </a:prstGeom>
        <a:solidFill>
          <a:srgbClr val="8EAF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D90B2-F61B-45E7-968D-5A12BAF613DA}">
      <dsp:nvSpPr>
        <dsp:cNvPr id="0" name=""/>
        <dsp:cNvSpPr/>
      </dsp:nvSpPr>
      <dsp:spPr>
        <a:xfrm>
          <a:off x="462550" y="1251127"/>
          <a:ext cx="1272015" cy="755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err="1">
              <a:latin typeface="Calibri" panose="020F0502020204030204" pitchFamily="34" charset="0"/>
              <a:cs typeface="Calibri" panose="020F0502020204030204" pitchFamily="34" charset="0"/>
            </a:rPr>
            <a:t>Low</a:t>
          </a:r>
          <a:r>
            <a:rPr lang="cs-CZ" sz="1600" b="1" kern="1200" dirty="0">
              <a:latin typeface="Calibri" panose="020F0502020204030204" pitchFamily="34" charset="0"/>
              <a:cs typeface="Calibri" panose="020F0502020204030204" pitchFamily="34" charset="0"/>
            </a:rPr>
            <a:t> </a:t>
          </a:r>
          <a:r>
            <a:rPr lang="cs-CZ" sz="1600" b="1" kern="1200" dirty="0" err="1">
              <a:latin typeface="Calibri" panose="020F0502020204030204" pitchFamily="34" charset="0"/>
              <a:cs typeface="Calibri" panose="020F0502020204030204" pitchFamily="34" charset="0"/>
            </a:rPr>
            <a:t>tendency</a:t>
          </a:r>
          <a:endParaRPr lang="cs-CZ" sz="1600" kern="1200" dirty="0">
            <a:latin typeface="Calibri" panose="020F0502020204030204" pitchFamily="34" charset="0"/>
            <a:cs typeface="Calibri" panose="020F0502020204030204" pitchFamily="34" charset="0"/>
          </a:endParaRPr>
        </a:p>
      </dsp:txBody>
      <dsp:txXfrm>
        <a:off x="462550" y="1251127"/>
        <a:ext cx="1272015" cy="755499"/>
      </dsp:txXfrm>
    </dsp:sp>
    <dsp:sp modelId="{7F06663A-969E-4F8B-8ECB-971CEA69E356}">
      <dsp:nvSpPr>
        <dsp:cNvPr id="0" name=""/>
        <dsp:cNvSpPr/>
      </dsp:nvSpPr>
      <dsp:spPr>
        <a:xfrm>
          <a:off x="1927295" y="1497821"/>
          <a:ext cx="1503290" cy="755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cs-CZ" sz="1600" b="1" kern="1200" dirty="0" err="1">
              <a:latin typeface="Calibri" panose="020F0502020204030204" pitchFamily="34" charset="0"/>
              <a:cs typeface="Calibri" panose="020F0502020204030204" pitchFamily="34" charset="0"/>
            </a:rPr>
            <a:t>High</a:t>
          </a:r>
          <a:r>
            <a:rPr lang="cs-CZ" sz="1600" b="1" kern="1200" dirty="0">
              <a:latin typeface="Calibri" panose="020F0502020204030204" pitchFamily="34" charset="0"/>
              <a:cs typeface="Calibri" panose="020F0502020204030204" pitchFamily="34" charset="0"/>
            </a:rPr>
            <a:t> </a:t>
          </a:r>
          <a:r>
            <a:rPr lang="cs-CZ" sz="1600" b="1" kern="1200" dirty="0" err="1">
              <a:latin typeface="Calibri" panose="020F0502020204030204" pitchFamily="34" charset="0"/>
              <a:cs typeface="Calibri" panose="020F0502020204030204" pitchFamily="34" charset="0"/>
            </a:rPr>
            <a:t>Tendency</a:t>
          </a:r>
          <a:endParaRPr lang="cs-CZ" sz="1600" kern="1200" dirty="0">
            <a:latin typeface="Calibri" panose="020F0502020204030204" pitchFamily="34" charset="0"/>
            <a:cs typeface="Calibri" panose="020F0502020204030204" pitchFamily="34" charset="0"/>
          </a:endParaRPr>
        </a:p>
      </dsp:txBody>
      <dsp:txXfrm>
        <a:off x="1927295" y="1497821"/>
        <a:ext cx="1503290" cy="7554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atin typeface="Avenir Next LT Pro" panose="020B0504020202020204" pitchFamily="34" charset="-18"/>
              </a:defRPr>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2439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78992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6625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CB451-F465-4226-B490-4791218849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D0D1E1-BC6C-45B1-BFE5-6D3F6B5EB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3F6BA2D-63A3-4A1C-AA85-BB6782CCAD6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7E00224-6435-4F2B-AC8D-5DD1219FFF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86382C-659E-4689-8B2D-69E82AE6101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5558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2B3D3-DC72-4173-8F51-D294D8A4BA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DC7091-4F10-458A-BBCA-C9B03FA0139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BF427F-53DC-47B3-B478-17DF5B633725}"/>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A1536A2E-AEB4-4C01-98D8-080077C468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C8056-777B-495E-8EC0-3A052B33F5A8}"/>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91617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B7EB7-D774-432E-A3DD-4DD87484A63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AB69042-629D-4CCE-B0D8-F88571D76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31E35B7-7AE8-4299-A67C-9CE83BD0A2D1}"/>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BBD7A885-D954-4DF7-B5D3-493BA1C52B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38AB34-A52C-4ED8-88A7-5910FCB41DDB}"/>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1321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43488-D958-4E37-9E25-16CC3F6362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C8F86C-855C-44B3-8B1C-8CA3B4B931B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7AE7532-1185-49C6-8F56-3C60863C3FE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DB0D2F-8C69-4B57-B1FF-CD61760BB33A}"/>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934053F0-B88A-4B7D-874E-7DE4B3184C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C2DBE-8B65-4EC6-8396-A39D3A0F54B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9941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5F060-A115-43ED-806B-7591EFC3C5E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95D2E04-9706-4621-BB83-EB0941AF2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5014FA-6D61-4595-B1B4-57C69C95B8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FC9B1F-C054-45C7-9874-51F647610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B6E4E0-4093-4C6E-B613-013C671C8B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7886704-E52A-474B-AB1E-BBB47C585B0D}"/>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8" name="Zástupný symbol pro zápatí 7">
            <a:extLst>
              <a:ext uri="{FF2B5EF4-FFF2-40B4-BE49-F238E27FC236}">
                <a16:creationId xmlns:a16="http://schemas.microsoft.com/office/drawing/2014/main" id="{9BBD1381-39B0-44E7-BBFD-4266228DF8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8B69A5D-8713-47FB-8333-AA7F94A9576C}"/>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05997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EE090-11C2-40A0-B5AA-2B0E38D81B8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9786AA9-A51C-4B80-B46A-F7855AC1CD57}"/>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4" name="Zástupný symbol pro zápatí 3">
            <a:extLst>
              <a:ext uri="{FF2B5EF4-FFF2-40B4-BE49-F238E27FC236}">
                <a16:creationId xmlns:a16="http://schemas.microsoft.com/office/drawing/2014/main" id="{76973298-1DF1-4789-9A53-C55D614D84E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6128CF7-1557-4DC0-9208-0DC7FDCEA0D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208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2D27D91-82DA-4186-BD8F-E71424AA8553}"/>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3" name="Zástupný symbol pro zápatí 2">
            <a:extLst>
              <a:ext uri="{FF2B5EF4-FFF2-40B4-BE49-F238E27FC236}">
                <a16:creationId xmlns:a16="http://schemas.microsoft.com/office/drawing/2014/main" id="{B72638F7-7E3E-4123-9465-5157A87CBCB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307341A-31F0-47F3-BBE5-05E484FD5C2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7014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2564D-4908-46BC-A3E9-DEF063ABF10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56BD52-7E41-4E0F-8095-5A54443CA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73C216D-6173-4275-823E-9EA77A295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B232A7-D763-4EEB-A15A-D4D9E158AD22}"/>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E6DD518C-835C-41C4-98FB-28CE629196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BBFDDB-8D1B-40EF-BBBD-5F76996B83B0}"/>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6892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44299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11C8-3CD3-4E15-9C03-5E0F7DE3FD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DD1869-8692-431E-BAF4-DF37E8E95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5A6F4E-5368-4C70-94AC-42A0E1143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133C55-D5B5-4A9F-953F-62741554E1F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9AC59D7-2279-4FB5-B08C-05C55952D0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CCF4CF-BFB8-4C74-83F7-0E4233742216}"/>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468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27073-E657-4D53-958A-4D497392727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8193245-5B84-424C-956F-9E3FEB41FFA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5709A7-DDE4-4BE3-8CBD-0E67442E7CBB}"/>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1454C73-E106-423F-AD61-4BA8CBEBA2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60E562-8F3C-4E07-8C68-8B949FDA8F3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97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7541434-002B-4A77-AF31-D3D1BA885C2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F5798E-81FA-4567-BCC7-6F112C9E800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CE7F3C-D299-4038-951A-F7ABDCA5BD4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DE17DFB-7059-447A-8B52-371761B667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2389A6-9277-433E-A1A4-D89C6FBAA41E}"/>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829716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CB451-F465-4226-B490-4791218849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D0D1E1-BC6C-45B1-BFE5-6D3F6B5EB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3F6BA2D-63A3-4A1C-AA85-BB6782CCAD6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7E00224-6435-4F2B-AC8D-5DD1219FFF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86382C-659E-4689-8B2D-69E82AE6101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5558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2B3D3-DC72-4173-8F51-D294D8A4BA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DC7091-4F10-458A-BBCA-C9B03FA0139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BF427F-53DC-47B3-B478-17DF5B633725}"/>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A1536A2E-AEB4-4C01-98D8-080077C468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C8056-777B-495E-8EC0-3A052B33F5A8}"/>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91617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B7EB7-D774-432E-A3DD-4DD87484A63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AB69042-629D-4CCE-B0D8-F88571D76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31E35B7-7AE8-4299-A67C-9CE83BD0A2D1}"/>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BBD7A885-D954-4DF7-B5D3-493BA1C52B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38AB34-A52C-4ED8-88A7-5910FCB41DDB}"/>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13210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43488-D958-4E37-9E25-16CC3F6362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C8F86C-855C-44B3-8B1C-8CA3B4B931B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7AE7532-1185-49C6-8F56-3C60863C3FE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DB0D2F-8C69-4B57-B1FF-CD61760BB33A}"/>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934053F0-B88A-4B7D-874E-7DE4B3184C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C2DBE-8B65-4EC6-8396-A39D3A0F54B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99415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5F060-A115-43ED-806B-7591EFC3C5E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95D2E04-9706-4621-BB83-EB0941AF2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5014FA-6D61-4595-B1B4-57C69C95B8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FC9B1F-C054-45C7-9874-51F647610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B6E4E0-4093-4C6E-B613-013C671C8B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7886704-E52A-474B-AB1E-BBB47C585B0D}"/>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8" name="Zástupný symbol pro zápatí 7">
            <a:extLst>
              <a:ext uri="{FF2B5EF4-FFF2-40B4-BE49-F238E27FC236}">
                <a16:creationId xmlns:a16="http://schemas.microsoft.com/office/drawing/2014/main" id="{9BBD1381-39B0-44E7-BBFD-4266228DF8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8B69A5D-8713-47FB-8333-AA7F94A9576C}"/>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05997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EE090-11C2-40A0-B5AA-2B0E38D81B8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9786AA9-A51C-4B80-B46A-F7855AC1CD57}"/>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4" name="Zástupný symbol pro zápatí 3">
            <a:extLst>
              <a:ext uri="{FF2B5EF4-FFF2-40B4-BE49-F238E27FC236}">
                <a16:creationId xmlns:a16="http://schemas.microsoft.com/office/drawing/2014/main" id="{76973298-1DF1-4789-9A53-C55D614D84E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6128CF7-1557-4DC0-9208-0DC7FDCEA0D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20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2D27D91-82DA-4186-BD8F-E71424AA8553}"/>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3" name="Zástupný symbol pro zápatí 2">
            <a:extLst>
              <a:ext uri="{FF2B5EF4-FFF2-40B4-BE49-F238E27FC236}">
                <a16:creationId xmlns:a16="http://schemas.microsoft.com/office/drawing/2014/main" id="{B72638F7-7E3E-4123-9465-5157A87CBCB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307341A-31F0-47F3-BBE5-05E484FD5C2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7014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6428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2564D-4908-46BC-A3E9-DEF063ABF10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56BD52-7E41-4E0F-8095-5A54443CA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73C216D-6173-4275-823E-9EA77A295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B232A7-D763-4EEB-A15A-D4D9E158AD22}"/>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E6DD518C-835C-41C4-98FB-28CE629196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BBFDDB-8D1B-40EF-BBBD-5F76996B83B0}"/>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6892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11C8-3CD3-4E15-9C03-5E0F7DE3FD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DD1869-8692-431E-BAF4-DF37E8E95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5A6F4E-5368-4C70-94AC-42A0E1143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133C55-D5B5-4A9F-953F-62741554E1F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9AC59D7-2279-4FB5-B08C-05C55952D0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CCF4CF-BFB8-4C74-83F7-0E4233742216}"/>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468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27073-E657-4D53-958A-4D497392727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8193245-5B84-424C-956F-9E3FEB41FFA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5709A7-DDE4-4BE3-8CBD-0E67442E7CBB}"/>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1454C73-E106-423F-AD61-4BA8CBEBA2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60E562-8F3C-4E07-8C68-8B949FDA8F3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97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7541434-002B-4A77-AF31-D3D1BA885C2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F5798E-81FA-4567-BCC7-6F112C9E800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CE7F3C-D299-4038-951A-F7ABDCA5BD4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DE17DFB-7059-447A-8B52-371761B667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2389A6-9277-433E-A1A4-D89C6FBAA41E}"/>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82971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87164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38468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65715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804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10951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96937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8/24/2023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81445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34" r:id="rId6"/>
    <p:sldLayoutId id="2147483930" r:id="rId7"/>
    <p:sldLayoutId id="2147483931" r:id="rId8"/>
    <p:sldLayoutId id="2147483932" r:id="rId9"/>
    <p:sldLayoutId id="2147483933" r:id="rId10"/>
    <p:sldLayoutId id="214748393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100000"/>
        </a:lnSpc>
        <a:spcBef>
          <a:spcPct val="0"/>
        </a:spcBef>
        <a:buNone/>
        <a:defRPr sz="4000" kern="1200" cap="all" spc="30" baseline="0">
          <a:solidFill>
            <a:schemeClr val="tx1"/>
          </a:solidFill>
          <a:latin typeface="Avenir Next LT Pro" panose="020B0504020202020204" pitchFamily="34" charset="-18"/>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121D5A5-B64F-4B75-8CDD-E93A4F854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BA31223-E50A-4F43-927A-34BEF5908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DD81C3-E676-465D-8171-F8BCCC9BE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FCF5716C-4BAD-4179-84F3-887DA3B4B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50C9A88-C4B4-4D7C-B77C-0DB88E3DD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68F5-9F16-4315-B4B3-691D34045076}" type="slidenum">
              <a:rPr lang="cs-CZ" smtClean="0"/>
              <a:t>‹#›</a:t>
            </a:fld>
            <a:endParaRPr lang="cs-CZ"/>
          </a:p>
        </p:txBody>
      </p:sp>
    </p:spTree>
    <p:extLst>
      <p:ext uri="{BB962C8B-B14F-4D97-AF65-F5344CB8AC3E}">
        <p14:creationId xmlns:p14="http://schemas.microsoft.com/office/powerpoint/2010/main" val="274040006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121D5A5-B64F-4B75-8CDD-E93A4F854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BA31223-E50A-4F43-927A-34BEF5908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DD81C3-E676-465D-8171-F8BCCC9BE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FCF5716C-4BAD-4179-84F3-887DA3B4B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50C9A88-C4B4-4D7C-B77C-0DB88E3DD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68F5-9F16-4315-B4B3-691D34045076}" type="slidenum">
              <a:rPr lang="cs-CZ" smtClean="0"/>
              <a:t>‹#›</a:t>
            </a:fld>
            <a:endParaRPr lang="cs-CZ"/>
          </a:p>
        </p:txBody>
      </p:sp>
    </p:spTree>
    <p:extLst>
      <p:ext uri="{BB962C8B-B14F-4D97-AF65-F5344CB8AC3E}">
        <p14:creationId xmlns:p14="http://schemas.microsoft.com/office/powerpoint/2010/main" val="274040006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c.europa.eu/environment/nature/natura2000/management/pdf/Nature-and-Culture-leaflet-web.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400F0CD-D7AA-4DC7-AAC5-9BAE5535BEC3}"/>
              </a:ext>
            </a:extLst>
          </p:cNvPr>
          <p:cNvSpPr>
            <a:spLocks noGrp="1"/>
          </p:cNvSpPr>
          <p:nvPr>
            <p:ph type="ctrTitle"/>
          </p:nvPr>
        </p:nvSpPr>
        <p:spPr>
          <a:xfrm>
            <a:off x="679914" y="4702835"/>
            <a:ext cx="10801350" cy="978772"/>
          </a:xfrm>
        </p:spPr>
        <p:txBody>
          <a:bodyPr>
            <a:noAutofit/>
          </a:bodyPr>
          <a:lstStyle/>
          <a:p>
            <a:pPr>
              <a:lnSpc>
                <a:spcPct val="90000"/>
              </a:lnSpc>
            </a:pPr>
            <a:r>
              <a:rPr lang="cs-CZ" sz="4000" dirty="0" err="1"/>
              <a:t>Nature</a:t>
            </a:r>
            <a:r>
              <a:rPr lang="cs-CZ" sz="4000"/>
              <a:t> Heritage of Europe </a:t>
            </a:r>
            <a:br>
              <a:rPr lang="cs-CZ" sz="4000"/>
            </a:br>
            <a:r>
              <a:rPr lang="cs-CZ" sz="4000"/>
              <a:t>– classification, protection, SDG </a:t>
            </a:r>
            <a:endParaRPr lang="en-US" sz="4000" dirty="0"/>
          </a:p>
        </p:txBody>
      </p:sp>
      <p:sp>
        <p:nvSpPr>
          <p:cNvPr id="3" name="Podnadpis 2">
            <a:extLst>
              <a:ext uri="{FF2B5EF4-FFF2-40B4-BE49-F238E27FC236}">
                <a16:creationId xmlns:a16="http://schemas.microsoft.com/office/drawing/2014/main" id="{FE9E3DF7-E9CB-42F7-8250-90BE28693EE9}"/>
              </a:ext>
            </a:extLst>
          </p:cNvPr>
          <p:cNvSpPr>
            <a:spLocks noGrp="1"/>
          </p:cNvSpPr>
          <p:nvPr>
            <p:ph type="subTitle" idx="1"/>
          </p:nvPr>
        </p:nvSpPr>
        <p:spPr>
          <a:xfrm>
            <a:off x="800100" y="5878092"/>
            <a:ext cx="9470954" cy="533983"/>
          </a:xfrm>
        </p:spPr>
        <p:txBody>
          <a:bodyPr anchor="t">
            <a:normAutofit/>
          </a:bodyPr>
          <a:lstStyle/>
          <a:p>
            <a:r>
              <a:rPr lang="en-US" sz="1800" dirty="0">
                <a:latin typeface="Avenir Next LT Pro" panose="020B0504020202020204" pitchFamily="34" charset="-18"/>
              </a:rPr>
              <a:t>Methodology of Interpretation of European Nature Heritage in Tourism</a:t>
            </a:r>
            <a:endParaRPr lang="cs-CZ" sz="1800" dirty="0">
              <a:latin typeface="Avenir Next LT Pro" panose="020B0504020202020204" pitchFamily="34" charset="-18"/>
            </a:endParaRPr>
          </a:p>
        </p:txBody>
      </p:sp>
      <p:pic>
        <p:nvPicPr>
          <p:cNvPr id="5" name="Obrázek 4">
            <a:extLst>
              <a:ext uri="{FF2B5EF4-FFF2-40B4-BE49-F238E27FC236}">
                <a16:creationId xmlns:a16="http://schemas.microsoft.com/office/drawing/2014/main" id="{B4307552-9DD0-748D-323D-EE6C648B4BE2}"/>
              </a:ext>
            </a:extLst>
          </p:cNvPr>
          <p:cNvPicPr>
            <a:picLocks noChangeAspect="1"/>
          </p:cNvPicPr>
          <p:nvPr/>
        </p:nvPicPr>
        <p:blipFill rotWithShape="1">
          <a:blip r:embed="rId2"/>
          <a:srcRect l="-1" t="2423" r="362" b="14640"/>
          <a:stretch/>
        </p:blipFill>
        <p:spPr>
          <a:xfrm>
            <a:off x="800100" y="700311"/>
            <a:ext cx="10591800" cy="3504501"/>
          </a:xfrm>
          <a:prstGeom prst="rect">
            <a:avLst/>
          </a:prstGeom>
        </p:spPr>
      </p:pic>
      <p:cxnSp>
        <p:nvCxnSpPr>
          <p:cNvPr id="96" name="Straight Connector 99">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7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59B6F15-C2A5-434D-23DA-8933FDA07FD7}"/>
              </a:ext>
            </a:extLst>
          </p:cNvPr>
          <p:cNvSpPr>
            <a:spLocks noGrp="1"/>
          </p:cNvSpPr>
          <p:nvPr>
            <p:ph type="title"/>
          </p:nvPr>
        </p:nvSpPr>
        <p:spPr>
          <a:xfrm>
            <a:off x="700635" y="922096"/>
            <a:ext cx="10691265" cy="1371030"/>
          </a:xfrm>
        </p:spPr>
        <p:txBody>
          <a:bodyPr>
            <a:normAutofit/>
          </a:bodyPr>
          <a:lstStyle/>
          <a:p>
            <a:r>
              <a:rPr lang="en-GB" b="1"/>
              <a:t>Protection</a:t>
            </a:r>
            <a:r>
              <a:rPr lang="en-GB"/>
              <a:t> of nature heritage </a:t>
            </a:r>
            <a:br>
              <a:rPr lang="cs-CZ"/>
            </a:br>
            <a:r>
              <a:rPr lang="en-GB"/>
              <a:t>in europe</a:t>
            </a:r>
          </a:p>
        </p:txBody>
      </p:sp>
      <p:cxnSp>
        <p:nvCxnSpPr>
          <p:cNvPr id="26" name="Straight Connector 25">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ástupný obsah 2">
            <a:extLst>
              <a:ext uri="{FF2B5EF4-FFF2-40B4-BE49-F238E27FC236}">
                <a16:creationId xmlns:a16="http://schemas.microsoft.com/office/drawing/2014/main" id="{B8A207B3-8D0C-6888-9F18-5FFA3D1403C7}"/>
              </a:ext>
            </a:extLst>
          </p:cNvPr>
          <p:cNvSpPr>
            <a:spLocks noGrp="1"/>
          </p:cNvSpPr>
          <p:nvPr>
            <p:ph idx="1"/>
          </p:nvPr>
        </p:nvSpPr>
        <p:spPr>
          <a:xfrm>
            <a:off x="695324" y="2276474"/>
            <a:ext cx="10734675" cy="3943351"/>
          </a:xfrm>
        </p:spPr>
        <p:txBody>
          <a:bodyPr>
            <a:normAutofit/>
          </a:bodyPr>
          <a:lstStyle/>
          <a:p>
            <a:r>
              <a:rPr lang="en-GB" dirty="0"/>
              <a:t>2030 Agenda for Sustainable Development (United Nations, 2021)</a:t>
            </a:r>
          </a:p>
          <a:p>
            <a:r>
              <a:rPr lang="en-GB" dirty="0"/>
              <a:t>17 Sustainable Development Goals (SDGs) – representing an urgent call for action by all countries – (</a:t>
            </a:r>
            <a:r>
              <a:rPr lang="cs-CZ" dirty="0"/>
              <a:t>a</a:t>
            </a:r>
            <a:r>
              <a:rPr lang="en-GB" dirty="0"/>
              <a:t>d</a:t>
            </a:r>
            <a:r>
              <a:rPr lang="cs-CZ" dirty="0" err="1"/>
              <a:t>vanced</a:t>
            </a:r>
            <a:r>
              <a:rPr lang="en-GB" dirty="0"/>
              <a:t> and developing) in a global partnership</a:t>
            </a:r>
            <a:endParaRPr lang="cs-CZ" dirty="0"/>
          </a:p>
          <a:p>
            <a:r>
              <a:rPr lang="cs-CZ" dirty="0" err="1"/>
              <a:t>Each</a:t>
            </a:r>
            <a:r>
              <a:rPr lang="cs-CZ" dirty="0"/>
              <a:t> </a:t>
            </a:r>
            <a:r>
              <a:rPr lang="cs-CZ" dirty="0" err="1"/>
              <a:t>one</a:t>
            </a:r>
            <a:r>
              <a:rPr lang="cs-CZ" dirty="0"/>
              <a:t> </a:t>
            </a:r>
            <a:r>
              <a:rPr lang="cs-CZ" dirty="0" err="1"/>
              <a:t>of</a:t>
            </a:r>
            <a:r>
              <a:rPr lang="cs-CZ" dirty="0"/>
              <a:t> </a:t>
            </a:r>
            <a:r>
              <a:rPr lang="cs-CZ" dirty="0" err="1"/>
              <a:t>SDGs</a:t>
            </a:r>
            <a:r>
              <a:rPr lang="cs-CZ" dirty="0"/>
              <a:t> has </a:t>
            </a:r>
            <a:r>
              <a:rPr lang="cs-CZ" dirty="0" err="1"/>
              <a:t>an</a:t>
            </a:r>
            <a:r>
              <a:rPr lang="cs-CZ" dirty="0"/>
              <a:t> </a:t>
            </a:r>
            <a:r>
              <a:rPr lang="cs-CZ" dirty="0" err="1"/>
              <a:t>intersection</a:t>
            </a:r>
            <a:r>
              <a:rPr lang="cs-CZ" dirty="0"/>
              <a:t> </a:t>
            </a:r>
            <a:r>
              <a:rPr lang="cs-CZ" dirty="0" err="1"/>
              <a:t>with</a:t>
            </a:r>
            <a:r>
              <a:rPr lang="cs-CZ" dirty="0"/>
              <a:t> natural </a:t>
            </a:r>
            <a:r>
              <a:rPr lang="cs-CZ" dirty="0" err="1"/>
              <a:t>heritage</a:t>
            </a:r>
            <a:r>
              <a:rPr lang="cs-CZ" dirty="0"/>
              <a:t> </a:t>
            </a:r>
            <a:r>
              <a:rPr lang="cs-CZ" dirty="0" err="1"/>
              <a:t>protection</a:t>
            </a:r>
            <a:r>
              <a:rPr lang="cs-CZ" dirty="0"/>
              <a:t>, and </a:t>
            </a:r>
            <a:r>
              <a:rPr lang="cs-CZ" dirty="0" err="1"/>
              <a:t>is</a:t>
            </a:r>
            <a:r>
              <a:rPr lang="cs-CZ" dirty="0"/>
              <a:t> to </a:t>
            </a:r>
            <a:r>
              <a:rPr lang="cs-CZ" dirty="0" err="1"/>
              <a:t>be</a:t>
            </a:r>
            <a:r>
              <a:rPr lang="cs-CZ" dirty="0"/>
              <a:t> </a:t>
            </a:r>
            <a:r>
              <a:rPr lang="cs-CZ" dirty="0" err="1"/>
              <a:t>achieved</a:t>
            </a:r>
            <a:r>
              <a:rPr lang="cs-CZ" dirty="0"/>
              <a:t> by 2030.</a:t>
            </a:r>
          </a:p>
          <a:p>
            <a:endParaRPr lang="en-GB" dirty="0"/>
          </a:p>
          <a:p>
            <a:endParaRPr lang="en-GB" dirty="0"/>
          </a:p>
        </p:txBody>
      </p:sp>
      <p:pic>
        <p:nvPicPr>
          <p:cNvPr id="6" name="Obrázek 5" descr="Obsah obrázku text&#10;&#10;Popis byl vytvořen automaticky">
            <a:extLst>
              <a:ext uri="{FF2B5EF4-FFF2-40B4-BE49-F238E27FC236}">
                <a16:creationId xmlns:a16="http://schemas.microsoft.com/office/drawing/2014/main" id="{4B6B2744-512F-FAAF-F399-BE6201B04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371258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C27D7A-6F2C-CAD7-0E0C-311D16311EA9}"/>
              </a:ext>
            </a:extLst>
          </p:cNvPr>
          <p:cNvSpPr>
            <a:spLocks noGrp="1"/>
          </p:cNvSpPr>
          <p:nvPr>
            <p:ph type="title"/>
          </p:nvPr>
        </p:nvSpPr>
        <p:spPr/>
        <p:txBody>
          <a:bodyPr/>
          <a:lstStyle/>
          <a:p>
            <a:r>
              <a:rPr lang="cs-CZ" dirty="0" err="1"/>
              <a:t>Sustainable</a:t>
            </a:r>
            <a:r>
              <a:rPr lang="cs-CZ" dirty="0"/>
              <a:t> development </a:t>
            </a:r>
            <a:r>
              <a:rPr lang="cs-CZ" dirty="0" err="1"/>
              <a:t>goals</a:t>
            </a:r>
            <a:r>
              <a:rPr lang="cs-CZ" dirty="0"/>
              <a:t> (</a:t>
            </a:r>
            <a:r>
              <a:rPr lang="cs-CZ" dirty="0" err="1"/>
              <a:t>SDG</a:t>
            </a:r>
            <a:r>
              <a:rPr lang="cs-CZ" cap="none" dirty="0" err="1"/>
              <a:t>s</a:t>
            </a:r>
            <a:r>
              <a:rPr lang="cs-CZ" dirty="0"/>
              <a:t>)</a:t>
            </a:r>
            <a:endParaRPr lang="cs-CZ" cap="none" dirty="0"/>
          </a:p>
        </p:txBody>
      </p:sp>
      <p:pic>
        <p:nvPicPr>
          <p:cNvPr id="5" name="Grafik 3">
            <a:extLst>
              <a:ext uri="{FF2B5EF4-FFF2-40B4-BE49-F238E27FC236}">
                <a16:creationId xmlns:a16="http://schemas.microsoft.com/office/drawing/2014/main" id="{2D9C5FA8-9335-0322-189C-EBCCC719599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235" b="10235"/>
          <a:stretch/>
        </p:blipFill>
        <p:spPr>
          <a:xfrm>
            <a:off x="0" y="0"/>
            <a:ext cx="12192000" cy="6858000"/>
          </a:xfrm>
          <a:prstGeom prst="rect">
            <a:avLst/>
          </a:prstGeom>
        </p:spPr>
      </p:pic>
      <p:pic>
        <p:nvPicPr>
          <p:cNvPr id="3" name="Obrázek 2" descr="Obsah obrázku text&#10;&#10;Popis byl vytvořen automaticky">
            <a:extLst>
              <a:ext uri="{FF2B5EF4-FFF2-40B4-BE49-F238E27FC236}">
                <a16:creationId xmlns:a16="http://schemas.microsoft.com/office/drawing/2014/main" id="{7E5E0460-C508-C82E-14CB-87722664C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2035" y="6466679"/>
            <a:ext cx="1779965" cy="391321"/>
          </a:xfrm>
          <a:prstGeom prst="rect">
            <a:avLst/>
          </a:prstGeom>
        </p:spPr>
      </p:pic>
    </p:spTree>
    <p:extLst>
      <p:ext uri="{BB962C8B-B14F-4D97-AF65-F5344CB8AC3E}">
        <p14:creationId xmlns:p14="http://schemas.microsoft.com/office/powerpoint/2010/main" val="3869536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521A59-032D-6A09-10F4-0474F40D0B26}"/>
              </a:ext>
            </a:extLst>
          </p:cNvPr>
          <p:cNvSpPr>
            <a:spLocks noGrp="1"/>
          </p:cNvSpPr>
          <p:nvPr>
            <p:ph type="title"/>
          </p:nvPr>
        </p:nvSpPr>
        <p:spPr>
          <a:xfrm>
            <a:off x="5604846" y="860615"/>
            <a:ext cx="5922279" cy="1272986"/>
          </a:xfrm>
        </p:spPr>
        <p:txBody>
          <a:bodyPr>
            <a:normAutofit/>
          </a:bodyPr>
          <a:lstStyle/>
          <a:p>
            <a:pPr>
              <a:lnSpc>
                <a:spcPct val="90000"/>
              </a:lnSpc>
            </a:pPr>
            <a:r>
              <a:rPr lang="cs-CZ" sz="2800" dirty="0"/>
              <a:t>EU INITIATIVES</a:t>
            </a:r>
            <a:br>
              <a:rPr lang="cs-CZ" sz="2800" dirty="0"/>
            </a:br>
            <a:r>
              <a:rPr lang="cs-CZ" sz="2800" b="1" dirty="0" err="1"/>
              <a:t>EuroNatur</a:t>
            </a:r>
            <a:r>
              <a:rPr lang="cs-CZ" sz="2800" b="1" dirty="0"/>
              <a:t> </a:t>
            </a:r>
            <a:r>
              <a:rPr lang="cs-CZ" sz="2800" b="1" dirty="0" err="1"/>
              <a:t>Foundation</a:t>
            </a:r>
            <a:br>
              <a:rPr lang="cs-CZ" sz="2800" dirty="0"/>
            </a:br>
            <a:endParaRPr lang="cs-CZ" sz="2800" dirty="0"/>
          </a:p>
        </p:txBody>
      </p:sp>
      <p:pic>
        <p:nvPicPr>
          <p:cNvPr id="16" name="Picture 4">
            <a:extLst>
              <a:ext uri="{FF2B5EF4-FFF2-40B4-BE49-F238E27FC236}">
                <a16:creationId xmlns:a16="http://schemas.microsoft.com/office/drawing/2014/main" id="{2FB4DC1C-39ED-4514-1254-013D0541E7E7}"/>
              </a:ext>
            </a:extLst>
          </p:cNvPr>
          <p:cNvPicPr>
            <a:picLocks noChangeAspect="1"/>
          </p:cNvPicPr>
          <p:nvPr/>
        </p:nvPicPr>
        <p:blipFill rotWithShape="1">
          <a:blip r:embed="rId2"/>
          <a:srcRect l="27042" r="33063" b="1"/>
          <a:stretch/>
        </p:blipFill>
        <p:spPr>
          <a:xfrm>
            <a:off x="20" y="-17929"/>
            <a:ext cx="4876780" cy="6875929"/>
          </a:xfrm>
          <a:prstGeom prst="rect">
            <a:avLst/>
          </a:prstGeom>
        </p:spPr>
      </p:pic>
      <p:cxnSp>
        <p:nvCxnSpPr>
          <p:cNvPr id="17"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F31A024-7022-CABB-3889-D7E005858617}"/>
              </a:ext>
            </a:extLst>
          </p:cNvPr>
          <p:cNvSpPr>
            <a:spLocks noGrp="1"/>
          </p:cNvSpPr>
          <p:nvPr>
            <p:ph idx="1"/>
          </p:nvPr>
        </p:nvSpPr>
        <p:spPr>
          <a:xfrm>
            <a:off x="5566943" y="2133600"/>
            <a:ext cx="6005933" cy="3774464"/>
          </a:xfrm>
        </p:spPr>
        <p:txBody>
          <a:bodyPr>
            <a:normAutofit/>
          </a:bodyPr>
          <a:lstStyle/>
          <a:p>
            <a:pPr>
              <a:lnSpc>
                <a:spcPct val="110000"/>
              </a:lnSpc>
            </a:pPr>
            <a:r>
              <a:rPr lang="cs-CZ" sz="1900" err="1"/>
              <a:t>Founded</a:t>
            </a:r>
            <a:r>
              <a:rPr lang="cs-CZ" sz="1900"/>
              <a:t> in Germany in 1987.</a:t>
            </a:r>
          </a:p>
          <a:p>
            <a:pPr>
              <a:lnSpc>
                <a:spcPct val="110000"/>
              </a:lnSpc>
            </a:pPr>
            <a:r>
              <a:rPr lang="cs-CZ" sz="1900" err="1"/>
              <a:t>Aims</a:t>
            </a:r>
            <a:r>
              <a:rPr lang="cs-CZ" sz="1900"/>
              <a:t> to </a:t>
            </a:r>
            <a:r>
              <a:rPr lang="cs-CZ" sz="1900" b="1" err="1"/>
              <a:t>promote</a:t>
            </a:r>
            <a:r>
              <a:rPr lang="cs-CZ" sz="1900" b="1"/>
              <a:t> </a:t>
            </a:r>
            <a:r>
              <a:rPr lang="cs-CZ" sz="1900" b="1" err="1"/>
              <a:t>the</a:t>
            </a:r>
            <a:r>
              <a:rPr lang="cs-CZ" sz="1900" b="1"/>
              <a:t> </a:t>
            </a:r>
            <a:r>
              <a:rPr lang="cs-CZ" sz="1900" b="1" err="1"/>
              <a:t>conservation</a:t>
            </a:r>
            <a:r>
              <a:rPr lang="cs-CZ" sz="1900" b="1"/>
              <a:t> </a:t>
            </a:r>
            <a:r>
              <a:rPr lang="cs-CZ" sz="1900" b="1" err="1"/>
              <a:t>of</a:t>
            </a:r>
            <a:r>
              <a:rPr lang="cs-CZ" sz="1900" b="1"/>
              <a:t> biodiversity </a:t>
            </a:r>
            <a:r>
              <a:rPr lang="cs-CZ" sz="1900"/>
              <a:t>in </a:t>
            </a:r>
            <a:r>
              <a:rPr lang="cs-CZ" sz="1900" err="1"/>
              <a:t>Europe</a:t>
            </a:r>
            <a:r>
              <a:rPr lang="cs-CZ" sz="1900"/>
              <a:t> as </a:t>
            </a:r>
            <a:r>
              <a:rPr lang="cs-CZ" sz="1900" err="1"/>
              <a:t>well</a:t>
            </a:r>
            <a:r>
              <a:rPr lang="cs-CZ" sz="1900"/>
              <a:t> as to </a:t>
            </a:r>
            <a:r>
              <a:rPr lang="cs-CZ" sz="1900" b="1" err="1"/>
              <a:t>protect</a:t>
            </a:r>
            <a:r>
              <a:rPr lang="cs-CZ" sz="1900" b="1"/>
              <a:t> </a:t>
            </a:r>
            <a:r>
              <a:rPr lang="cs-CZ" sz="1900" b="1" err="1"/>
              <a:t>endangered</a:t>
            </a:r>
            <a:r>
              <a:rPr lang="cs-CZ" sz="1900" b="1"/>
              <a:t> species and </a:t>
            </a:r>
            <a:r>
              <a:rPr lang="cs-CZ" sz="1900" b="1" err="1"/>
              <a:t>their</a:t>
            </a:r>
            <a:r>
              <a:rPr lang="cs-CZ" sz="1900" b="1"/>
              <a:t> </a:t>
            </a:r>
            <a:r>
              <a:rPr lang="cs-CZ" sz="1900" b="1" err="1"/>
              <a:t>habitats</a:t>
            </a:r>
            <a:r>
              <a:rPr lang="cs-CZ" sz="1900"/>
              <a:t>.</a:t>
            </a:r>
          </a:p>
          <a:p>
            <a:pPr>
              <a:lnSpc>
                <a:spcPct val="110000"/>
              </a:lnSpc>
            </a:pPr>
            <a:r>
              <a:rPr lang="cs-CZ" sz="1900" err="1"/>
              <a:t>Sustainable</a:t>
            </a:r>
            <a:r>
              <a:rPr lang="cs-CZ" sz="1900"/>
              <a:t> development </a:t>
            </a:r>
            <a:r>
              <a:rPr lang="cs-CZ" sz="1900" err="1"/>
              <a:t>is</a:t>
            </a:r>
            <a:r>
              <a:rPr lang="cs-CZ" sz="1900"/>
              <a:t> to </a:t>
            </a:r>
            <a:r>
              <a:rPr lang="cs-CZ" sz="1900" err="1"/>
              <a:t>be</a:t>
            </a:r>
            <a:r>
              <a:rPr lang="cs-CZ" sz="1900"/>
              <a:t> </a:t>
            </a:r>
            <a:r>
              <a:rPr lang="cs-CZ" sz="1900" err="1"/>
              <a:t>supported</a:t>
            </a:r>
            <a:r>
              <a:rPr lang="cs-CZ" sz="1900"/>
              <a:t> (</a:t>
            </a:r>
            <a:r>
              <a:rPr lang="cs-CZ" sz="1900" err="1"/>
              <a:t>especially</a:t>
            </a:r>
            <a:r>
              <a:rPr lang="cs-CZ" sz="1900"/>
              <a:t> in </a:t>
            </a:r>
            <a:r>
              <a:rPr lang="cs-CZ" sz="1900" err="1"/>
              <a:t>the</a:t>
            </a:r>
            <a:r>
              <a:rPr lang="cs-CZ" sz="1900"/>
              <a:t> </a:t>
            </a:r>
            <a:r>
              <a:rPr lang="cs-CZ" sz="1900" err="1"/>
              <a:t>field</a:t>
            </a:r>
            <a:r>
              <a:rPr lang="cs-CZ" sz="1900"/>
              <a:t> </a:t>
            </a:r>
            <a:r>
              <a:rPr lang="cs-CZ" sz="1900" err="1"/>
              <a:t>of</a:t>
            </a:r>
            <a:r>
              <a:rPr lang="cs-CZ" sz="1900"/>
              <a:t> </a:t>
            </a:r>
            <a:r>
              <a:rPr lang="cs-CZ" sz="1900" err="1"/>
              <a:t>agriculture</a:t>
            </a:r>
            <a:r>
              <a:rPr lang="cs-CZ" sz="1900"/>
              <a:t> and </a:t>
            </a:r>
            <a:r>
              <a:rPr lang="cs-CZ" sz="1900" err="1"/>
              <a:t>tourism</a:t>
            </a:r>
            <a:r>
              <a:rPr lang="cs-CZ" sz="1900"/>
              <a:t>).</a:t>
            </a:r>
          </a:p>
          <a:p>
            <a:pPr>
              <a:lnSpc>
                <a:spcPct val="110000"/>
              </a:lnSpc>
            </a:pPr>
            <a:r>
              <a:rPr lang="cs-CZ" sz="1900" b="1" err="1"/>
              <a:t>Transboundary</a:t>
            </a:r>
            <a:r>
              <a:rPr lang="cs-CZ" sz="1900" b="1"/>
              <a:t> </a:t>
            </a:r>
            <a:r>
              <a:rPr lang="cs-CZ" sz="1900" b="1" err="1"/>
              <a:t>cooperation</a:t>
            </a:r>
            <a:r>
              <a:rPr lang="cs-CZ" sz="1900" b="1"/>
              <a:t> in </a:t>
            </a:r>
            <a:r>
              <a:rPr lang="cs-CZ" sz="1900" b="1" err="1"/>
              <a:t>ecological</a:t>
            </a:r>
            <a:r>
              <a:rPr lang="cs-CZ" sz="1900" b="1"/>
              <a:t> </a:t>
            </a:r>
            <a:r>
              <a:rPr lang="cs-CZ" sz="1900" b="1" err="1"/>
              <a:t>projects</a:t>
            </a:r>
            <a:r>
              <a:rPr lang="cs-CZ" sz="1900" b="1"/>
              <a:t> and </a:t>
            </a:r>
            <a:r>
              <a:rPr lang="cs-CZ" sz="1900" b="1" err="1"/>
              <a:t>environmental</a:t>
            </a:r>
            <a:r>
              <a:rPr lang="cs-CZ" sz="1900" b="1"/>
              <a:t> </a:t>
            </a:r>
            <a:r>
              <a:rPr lang="cs-CZ" sz="1900" b="1" err="1"/>
              <a:t>lobbying</a:t>
            </a:r>
            <a:r>
              <a:rPr lang="cs-CZ" sz="1900" b="1"/>
              <a:t> </a:t>
            </a:r>
            <a:r>
              <a:rPr lang="cs-CZ" sz="1900"/>
              <a:t>as </a:t>
            </a:r>
            <a:r>
              <a:rPr lang="cs-CZ" sz="1900" err="1"/>
              <a:t>well</a:t>
            </a:r>
            <a:r>
              <a:rPr lang="cs-CZ" sz="1900"/>
              <a:t> as </a:t>
            </a:r>
            <a:r>
              <a:rPr lang="cs-CZ" sz="1900" err="1"/>
              <a:t>the</a:t>
            </a:r>
            <a:r>
              <a:rPr lang="cs-CZ" sz="1900"/>
              <a:t> </a:t>
            </a:r>
            <a:r>
              <a:rPr lang="cs-CZ" sz="1900" b="1" err="1"/>
              <a:t>promotion</a:t>
            </a:r>
            <a:r>
              <a:rPr lang="cs-CZ" sz="1900" b="1"/>
              <a:t> </a:t>
            </a:r>
            <a:r>
              <a:rPr lang="cs-CZ" sz="1900" b="1" err="1"/>
              <a:t>of</a:t>
            </a:r>
            <a:r>
              <a:rPr lang="cs-CZ" sz="1900" b="1"/>
              <a:t> </a:t>
            </a:r>
            <a:r>
              <a:rPr lang="cs-CZ" sz="1900" b="1" err="1"/>
              <a:t>ecological</a:t>
            </a:r>
            <a:r>
              <a:rPr lang="cs-CZ" sz="1900" b="1"/>
              <a:t> </a:t>
            </a:r>
            <a:r>
              <a:rPr lang="cs-CZ" sz="1900" b="1" err="1"/>
              <a:t>awareness</a:t>
            </a:r>
            <a:r>
              <a:rPr lang="cs-CZ" sz="1900"/>
              <a:t>.</a:t>
            </a:r>
          </a:p>
          <a:p>
            <a:pPr>
              <a:lnSpc>
                <a:spcPct val="110000"/>
              </a:lnSpc>
            </a:pPr>
            <a:r>
              <a:rPr lang="cs-CZ" sz="1900" err="1"/>
              <a:t>Directly</a:t>
            </a:r>
            <a:r>
              <a:rPr lang="cs-CZ" sz="1900"/>
              <a:t> </a:t>
            </a:r>
            <a:r>
              <a:rPr lang="cs-CZ" sz="1900" err="1"/>
              <a:t>addresses</a:t>
            </a:r>
            <a:r>
              <a:rPr lang="cs-CZ" sz="1900"/>
              <a:t> </a:t>
            </a:r>
            <a:r>
              <a:rPr lang="cs-CZ" sz="1900" err="1"/>
              <a:t>the</a:t>
            </a:r>
            <a:r>
              <a:rPr lang="cs-CZ" sz="1900"/>
              <a:t> </a:t>
            </a:r>
            <a:r>
              <a:rPr lang="cs-CZ" sz="1900" err="1"/>
              <a:t>SDGs</a:t>
            </a:r>
            <a:r>
              <a:rPr lang="cs-CZ" sz="1900"/>
              <a:t> 11, 12, 14 and 15.</a:t>
            </a:r>
          </a:p>
        </p:txBody>
      </p:sp>
      <p:cxnSp>
        <p:nvCxnSpPr>
          <p:cNvPr id="18"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Obrázek 5" descr="Obsah obrázku text&#10;&#10;Popis byl vytvořen automaticky">
            <a:extLst>
              <a:ext uri="{FF2B5EF4-FFF2-40B4-BE49-F238E27FC236}">
                <a16:creationId xmlns:a16="http://schemas.microsoft.com/office/drawing/2014/main" id="{5884CF9C-F392-878D-AE8F-1FE02B704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756724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21A59-032D-6A09-10F4-0474F40D0B26}"/>
              </a:ext>
            </a:extLst>
          </p:cNvPr>
          <p:cNvSpPr>
            <a:spLocks noGrp="1"/>
          </p:cNvSpPr>
          <p:nvPr>
            <p:ph type="title"/>
          </p:nvPr>
        </p:nvSpPr>
        <p:spPr/>
        <p:txBody>
          <a:bodyPr>
            <a:normAutofit fontScale="90000"/>
          </a:bodyPr>
          <a:lstStyle/>
          <a:p>
            <a:r>
              <a:rPr lang="cs-CZ" dirty="0"/>
              <a:t>EU INITIATIVES</a:t>
            </a:r>
            <a:br>
              <a:rPr lang="cs-CZ" dirty="0"/>
            </a:br>
            <a:r>
              <a:rPr lang="cs-CZ" b="1" dirty="0"/>
              <a:t>NATURA 2000 NETWORK</a:t>
            </a:r>
            <a:br>
              <a:rPr lang="cs-CZ" dirty="0"/>
            </a:br>
            <a:endParaRPr lang="cs-CZ" dirty="0"/>
          </a:p>
        </p:txBody>
      </p:sp>
      <p:sp>
        <p:nvSpPr>
          <p:cNvPr id="3" name="Zástupný obsah 2">
            <a:extLst>
              <a:ext uri="{FF2B5EF4-FFF2-40B4-BE49-F238E27FC236}">
                <a16:creationId xmlns:a16="http://schemas.microsoft.com/office/drawing/2014/main" id="{1F31A024-7022-CABB-3889-D7E005858617}"/>
              </a:ext>
            </a:extLst>
          </p:cNvPr>
          <p:cNvSpPr>
            <a:spLocks noGrp="1"/>
          </p:cNvSpPr>
          <p:nvPr>
            <p:ph idx="1"/>
          </p:nvPr>
        </p:nvSpPr>
        <p:spPr/>
        <p:txBody>
          <a:bodyPr>
            <a:normAutofit fontScale="92500" lnSpcReduction="20000"/>
          </a:bodyPr>
          <a:lstStyle/>
          <a:p>
            <a:r>
              <a:rPr lang="cs-CZ" dirty="0" err="1"/>
              <a:t>Covers</a:t>
            </a:r>
            <a:r>
              <a:rPr lang="cs-CZ" dirty="0"/>
              <a:t> </a:t>
            </a:r>
            <a:r>
              <a:rPr lang="cs-CZ" dirty="0" err="1"/>
              <a:t>about</a:t>
            </a:r>
            <a:r>
              <a:rPr lang="cs-CZ" dirty="0"/>
              <a:t> </a:t>
            </a:r>
            <a:r>
              <a:rPr lang="cs-CZ" b="1" dirty="0"/>
              <a:t>27,000 </a:t>
            </a:r>
            <a:r>
              <a:rPr lang="cs-CZ" b="1" dirty="0" err="1"/>
              <a:t>sites</a:t>
            </a:r>
            <a:r>
              <a:rPr lang="cs-CZ" b="1" dirty="0"/>
              <a:t>,</a:t>
            </a:r>
            <a:r>
              <a:rPr lang="cs-CZ" dirty="0"/>
              <a:t> </a:t>
            </a:r>
            <a:r>
              <a:rPr lang="cs-CZ" dirty="0" err="1"/>
              <a:t>about</a:t>
            </a:r>
            <a:r>
              <a:rPr lang="cs-CZ" dirty="0"/>
              <a:t> </a:t>
            </a:r>
            <a:r>
              <a:rPr lang="cs-CZ" b="1" dirty="0" err="1"/>
              <a:t>one</a:t>
            </a:r>
            <a:r>
              <a:rPr lang="cs-CZ" b="1" dirty="0"/>
              <a:t> </a:t>
            </a:r>
            <a:r>
              <a:rPr lang="cs-CZ" b="1" dirty="0" err="1"/>
              <a:t>fifth</a:t>
            </a:r>
            <a:r>
              <a:rPr lang="cs-CZ" b="1" dirty="0"/>
              <a:t> </a:t>
            </a:r>
            <a:r>
              <a:rPr lang="cs-CZ" b="1" dirty="0" err="1"/>
              <a:t>of</a:t>
            </a:r>
            <a:r>
              <a:rPr lang="cs-CZ" b="1" dirty="0"/>
              <a:t> </a:t>
            </a:r>
            <a:r>
              <a:rPr lang="cs-CZ" b="1" dirty="0" err="1"/>
              <a:t>the</a:t>
            </a:r>
            <a:r>
              <a:rPr lang="cs-CZ" b="1" dirty="0"/>
              <a:t> </a:t>
            </a:r>
            <a:r>
              <a:rPr lang="cs-CZ" b="1" dirty="0" err="1"/>
              <a:t>EU‘s</a:t>
            </a:r>
            <a:r>
              <a:rPr lang="cs-CZ" b="1" dirty="0"/>
              <a:t> </a:t>
            </a:r>
            <a:r>
              <a:rPr lang="cs-CZ" b="1" dirty="0" err="1"/>
              <a:t>land</a:t>
            </a:r>
            <a:r>
              <a:rPr lang="cs-CZ" b="1" dirty="0"/>
              <a:t> area </a:t>
            </a:r>
            <a:r>
              <a:rPr lang="cs-CZ" dirty="0"/>
              <a:t>and a </a:t>
            </a:r>
            <a:r>
              <a:rPr lang="cs-CZ" b="1" dirty="0" err="1"/>
              <a:t>large</a:t>
            </a:r>
            <a:r>
              <a:rPr lang="cs-CZ" b="1" dirty="0"/>
              <a:t> part </a:t>
            </a:r>
            <a:r>
              <a:rPr lang="cs-CZ" b="1" dirty="0" err="1"/>
              <a:t>of</a:t>
            </a:r>
            <a:r>
              <a:rPr lang="cs-CZ" b="1" dirty="0"/>
              <a:t> </a:t>
            </a:r>
            <a:r>
              <a:rPr lang="cs-CZ" b="1" dirty="0" err="1"/>
              <a:t>marine</a:t>
            </a:r>
            <a:r>
              <a:rPr lang="cs-CZ" b="1" dirty="0"/>
              <a:t> </a:t>
            </a:r>
            <a:r>
              <a:rPr lang="cs-CZ" b="1" dirty="0" err="1"/>
              <a:t>waters</a:t>
            </a:r>
            <a:r>
              <a:rPr lang="cs-CZ" b="1" dirty="0"/>
              <a:t> </a:t>
            </a:r>
            <a:r>
              <a:rPr lang="cs-CZ" dirty="0"/>
              <a:t>(</a:t>
            </a:r>
            <a:r>
              <a:rPr lang="cs-CZ" dirty="0" err="1"/>
              <a:t>European</a:t>
            </a:r>
            <a:r>
              <a:rPr lang="cs-CZ" dirty="0"/>
              <a:t> </a:t>
            </a:r>
            <a:r>
              <a:rPr lang="cs-CZ" dirty="0" err="1"/>
              <a:t>Commission</a:t>
            </a:r>
            <a:r>
              <a:rPr lang="cs-CZ" dirty="0"/>
              <a:t>, 2018).</a:t>
            </a:r>
          </a:p>
          <a:p>
            <a:r>
              <a:rPr lang="cs-CZ" dirty="0" err="1"/>
              <a:t>Allows</a:t>
            </a:r>
            <a:r>
              <a:rPr lang="cs-CZ" dirty="0"/>
              <a:t> EU </a:t>
            </a:r>
            <a:r>
              <a:rPr lang="cs-CZ" dirty="0" err="1"/>
              <a:t>countries</a:t>
            </a:r>
            <a:r>
              <a:rPr lang="cs-CZ" dirty="0"/>
              <a:t> to </a:t>
            </a:r>
            <a:r>
              <a:rPr lang="cs-CZ" dirty="0" err="1"/>
              <a:t>cooperate</a:t>
            </a:r>
            <a:r>
              <a:rPr lang="cs-CZ" dirty="0"/>
              <a:t> </a:t>
            </a:r>
            <a:r>
              <a:rPr lang="cs-CZ" dirty="0" err="1"/>
              <a:t>within</a:t>
            </a:r>
            <a:r>
              <a:rPr lang="cs-CZ" dirty="0"/>
              <a:t> a </a:t>
            </a:r>
            <a:r>
              <a:rPr lang="cs-CZ" dirty="0" err="1"/>
              <a:t>common</a:t>
            </a:r>
            <a:r>
              <a:rPr lang="cs-CZ" dirty="0"/>
              <a:t> </a:t>
            </a:r>
            <a:r>
              <a:rPr lang="cs-CZ" dirty="0" err="1"/>
              <a:t>legal</a:t>
            </a:r>
            <a:r>
              <a:rPr lang="cs-CZ" dirty="0"/>
              <a:t> framework to </a:t>
            </a:r>
            <a:r>
              <a:rPr lang="cs-CZ" b="1" dirty="0" err="1"/>
              <a:t>protect</a:t>
            </a:r>
            <a:r>
              <a:rPr lang="cs-CZ" b="1" dirty="0"/>
              <a:t> </a:t>
            </a:r>
            <a:r>
              <a:rPr lang="cs-CZ" b="1" dirty="0" err="1"/>
              <a:t>threatened</a:t>
            </a:r>
            <a:r>
              <a:rPr lang="cs-CZ" b="1" dirty="0"/>
              <a:t> species and </a:t>
            </a:r>
            <a:r>
              <a:rPr lang="cs-CZ" b="1" dirty="0" err="1"/>
              <a:t>valuable</a:t>
            </a:r>
            <a:r>
              <a:rPr lang="cs-CZ" b="1" dirty="0"/>
              <a:t> natural </a:t>
            </a:r>
            <a:r>
              <a:rPr lang="cs-CZ" b="1" dirty="0" err="1"/>
              <a:t>habitats</a:t>
            </a:r>
            <a:r>
              <a:rPr lang="cs-CZ" dirty="0"/>
              <a:t>.</a:t>
            </a:r>
          </a:p>
          <a:p>
            <a:r>
              <a:rPr lang="cs-CZ" dirty="0" err="1"/>
              <a:t>Covers</a:t>
            </a:r>
            <a:r>
              <a:rPr lang="cs-CZ" dirty="0"/>
              <a:t> </a:t>
            </a:r>
            <a:r>
              <a:rPr lang="cs-CZ" dirty="0" err="1"/>
              <a:t>different</a:t>
            </a:r>
            <a:r>
              <a:rPr lang="cs-CZ" dirty="0"/>
              <a:t> </a:t>
            </a:r>
            <a:r>
              <a:rPr lang="cs-CZ" dirty="0" err="1"/>
              <a:t>ecosystems</a:t>
            </a:r>
            <a:r>
              <a:rPr lang="cs-CZ" dirty="0"/>
              <a:t>, but </a:t>
            </a:r>
            <a:r>
              <a:rPr lang="cs-CZ" dirty="0" err="1"/>
              <a:t>also</a:t>
            </a:r>
            <a:r>
              <a:rPr lang="cs-CZ" dirty="0"/>
              <a:t> </a:t>
            </a:r>
            <a:r>
              <a:rPr lang="cs-CZ" dirty="0" err="1"/>
              <a:t>cultural</a:t>
            </a:r>
            <a:r>
              <a:rPr lang="cs-CZ" dirty="0"/>
              <a:t> </a:t>
            </a:r>
            <a:r>
              <a:rPr lang="cs-CZ" dirty="0" err="1"/>
              <a:t>heritage</a:t>
            </a:r>
            <a:r>
              <a:rPr lang="cs-CZ" dirty="0"/>
              <a:t> </a:t>
            </a:r>
            <a:r>
              <a:rPr lang="cs-CZ" dirty="0" err="1"/>
              <a:t>sites</a:t>
            </a:r>
            <a:r>
              <a:rPr lang="cs-CZ" dirty="0"/>
              <a:t>.</a:t>
            </a:r>
          </a:p>
          <a:p>
            <a:r>
              <a:rPr lang="cs-CZ" b="1" dirty="0" err="1"/>
              <a:t>Offers</a:t>
            </a:r>
            <a:r>
              <a:rPr lang="cs-CZ" b="1" dirty="0"/>
              <a:t> many </a:t>
            </a:r>
            <a:r>
              <a:rPr lang="cs-CZ" b="1" dirty="0" err="1"/>
              <a:t>opportunities</a:t>
            </a:r>
            <a:r>
              <a:rPr lang="cs-CZ" b="1" dirty="0"/>
              <a:t> </a:t>
            </a:r>
            <a:r>
              <a:rPr lang="cs-CZ" b="1" dirty="0" err="1"/>
              <a:t>for</a:t>
            </a:r>
            <a:r>
              <a:rPr lang="cs-CZ" b="1" dirty="0"/>
              <a:t> </a:t>
            </a:r>
            <a:r>
              <a:rPr lang="cs-CZ" b="1" dirty="0" err="1"/>
              <a:t>tourism</a:t>
            </a:r>
            <a:r>
              <a:rPr lang="cs-CZ" b="1" dirty="0"/>
              <a:t> and </a:t>
            </a:r>
            <a:r>
              <a:rPr lang="cs-CZ" b="1" dirty="0" err="1"/>
              <a:t>recreation</a:t>
            </a:r>
            <a:r>
              <a:rPr lang="cs-CZ" b="1" dirty="0"/>
              <a:t> in a </a:t>
            </a:r>
            <a:r>
              <a:rPr lang="cs-CZ" b="1" dirty="0" err="1"/>
              <a:t>healthy</a:t>
            </a:r>
            <a:r>
              <a:rPr lang="cs-CZ" b="1" dirty="0"/>
              <a:t> environment and </a:t>
            </a:r>
            <a:r>
              <a:rPr lang="cs-CZ" b="1" dirty="0" err="1"/>
              <a:t>related</a:t>
            </a:r>
            <a:r>
              <a:rPr lang="cs-CZ" b="1" dirty="0"/>
              <a:t> </a:t>
            </a:r>
            <a:r>
              <a:rPr lang="cs-CZ" b="1" dirty="0" err="1"/>
              <a:t>cultures</a:t>
            </a:r>
            <a:r>
              <a:rPr lang="cs-CZ" b="1" dirty="0"/>
              <a:t> and </a:t>
            </a:r>
            <a:r>
              <a:rPr lang="cs-CZ" b="1" dirty="0" err="1"/>
              <a:t>lifestyles</a:t>
            </a:r>
            <a:r>
              <a:rPr lang="cs-CZ" b="1" dirty="0"/>
              <a:t>.</a:t>
            </a:r>
          </a:p>
          <a:p>
            <a:r>
              <a:rPr lang="cs-CZ" dirty="0" err="1"/>
              <a:t>Almost</a:t>
            </a:r>
            <a:r>
              <a:rPr lang="cs-CZ" dirty="0"/>
              <a:t> 20 % </a:t>
            </a:r>
            <a:r>
              <a:rPr lang="cs-CZ" dirty="0" err="1"/>
              <a:t>of</a:t>
            </a:r>
            <a:r>
              <a:rPr lang="cs-CZ" dirty="0"/>
              <a:t> 365 </a:t>
            </a:r>
            <a:r>
              <a:rPr lang="cs-CZ" dirty="0" err="1"/>
              <a:t>World</a:t>
            </a:r>
            <a:r>
              <a:rPr lang="cs-CZ" dirty="0"/>
              <a:t> </a:t>
            </a:r>
            <a:r>
              <a:rPr lang="cs-CZ" dirty="0" err="1"/>
              <a:t>Heritage</a:t>
            </a:r>
            <a:r>
              <a:rPr lang="cs-CZ" dirty="0"/>
              <a:t> </a:t>
            </a:r>
            <a:r>
              <a:rPr lang="cs-CZ" dirty="0" err="1"/>
              <a:t>sites</a:t>
            </a:r>
            <a:r>
              <a:rPr lang="cs-CZ" dirty="0"/>
              <a:t> in </a:t>
            </a:r>
            <a:r>
              <a:rPr lang="cs-CZ" dirty="0" err="1"/>
              <a:t>the</a:t>
            </a:r>
            <a:r>
              <a:rPr lang="cs-CZ" dirty="0"/>
              <a:t> EU are </a:t>
            </a:r>
            <a:r>
              <a:rPr lang="cs-CZ" dirty="0" err="1"/>
              <a:t>located</a:t>
            </a:r>
            <a:r>
              <a:rPr lang="cs-CZ" dirty="0"/>
              <a:t> in </a:t>
            </a:r>
            <a:r>
              <a:rPr lang="cs-CZ" dirty="0" err="1"/>
              <a:t>or</a:t>
            </a:r>
            <a:r>
              <a:rPr lang="cs-CZ" dirty="0"/>
              <a:t> </a:t>
            </a:r>
            <a:r>
              <a:rPr lang="cs-CZ" dirty="0" err="1"/>
              <a:t>directly</a:t>
            </a:r>
            <a:r>
              <a:rPr lang="cs-CZ" dirty="0"/>
              <a:t> </a:t>
            </a:r>
            <a:r>
              <a:rPr lang="cs-CZ" dirty="0" err="1"/>
              <a:t>bordering</a:t>
            </a:r>
            <a:r>
              <a:rPr lang="cs-CZ" dirty="0"/>
              <a:t> to a Natura 2000 </a:t>
            </a:r>
            <a:r>
              <a:rPr lang="cs-CZ" dirty="0" err="1"/>
              <a:t>site</a:t>
            </a:r>
            <a:r>
              <a:rPr lang="cs-CZ" dirty="0"/>
              <a:t> (</a:t>
            </a:r>
            <a:r>
              <a:rPr lang="cs-CZ" dirty="0" err="1"/>
              <a:t>European</a:t>
            </a:r>
            <a:r>
              <a:rPr lang="cs-CZ" dirty="0"/>
              <a:t> </a:t>
            </a:r>
            <a:r>
              <a:rPr lang="cs-CZ" dirty="0" err="1"/>
              <a:t>Commision</a:t>
            </a:r>
            <a:r>
              <a:rPr lang="cs-CZ" dirty="0"/>
              <a:t>, 2018).</a:t>
            </a:r>
          </a:p>
          <a:p>
            <a:r>
              <a:rPr lang="cs-CZ" dirty="0" err="1"/>
              <a:t>Adressess</a:t>
            </a:r>
            <a:r>
              <a:rPr lang="cs-CZ" dirty="0"/>
              <a:t> </a:t>
            </a:r>
            <a:r>
              <a:rPr lang="cs-CZ" dirty="0" err="1"/>
              <a:t>the</a:t>
            </a:r>
            <a:r>
              <a:rPr lang="cs-CZ" dirty="0"/>
              <a:t> </a:t>
            </a:r>
            <a:r>
              <a:rPr lang="cs-CZ" dirty="0" err="1"/>
              <a:t>SDGs</a:t>
            </a:r>
            <a:r>
              <a:rPr lang="cs-CZ" dirty="0"/>
              <a:t> 11, 12, 14 and 15.</a:t>
            </a:r>
          </a:p>
        </p:txBody>
      </p:sp>
      <p:pic>
        <p:nvPicPr>
          <p:cNvPr id="4" name="Obrázek 3" descr="Obsah obrázku text&#10;&#10;Popis byl vytvořen automaticky">
            <a:extLst>
              <a:ext uri="{FF2B5EF4-FFF2-40B4-BE49-F238E27FC236}">
                <a16:creationId xmlns:a16="http://schemas.microsoft.com/office/drawing/2014/main" id="{E4C21698-519F-E14C-46E4-D752B3A0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884942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82F7E8-2A4E-0AE8-071A-82B79CC3BC7B}"/>
              </a:ext>
            </a:extLst>
          </p:cNvPr>
          <p:cNvSpPr>
            <a:spLocks noGrp="1"/>
          </p:cNvSpPr>
          <p:nvPr>
            <p:ph type="title"/>
          </p:nvPr>
        </p:nvSpPr>
        <p:spPr/>
        <p:txBody>
          <a:bodyPr>
            <a:normAutofit/>
          </a:bodyPr>
          <a:lstStyle/>
          <a:p>
            <a:r>
              <a:rPr lang="cs-CZ" sz="3600" dirty="0"/>
              <a:t>EU RESEARCH AND DEVELOPMENT PROJECTS</a:t>
            </a:r>
          </a:p>
        </p:txBody>
      </p:sp>
      <p:sp>
        <p:nvSpPr>
          <p:cNvPr id="3" name="Zástupný obsah 2">
            <a:extLst>
              <a:ext uri="{FF2B5EF4-FFF2-40B4-BE49-F238E27FC236}">
                <a16:creationId xmlns:a16="http://schemas.microsoft.com/office/drawing/2014/main" id="{55BE50F2-AEAF-A307-D85D-3F827518CD31}"/>
              </a:ext>
            </a:extLst>
          </p:cNvPr>
          <p:cNvSpPr>
            <a:spLocks noGrp="1"/>
          </p:cNvSpPr>
          <p:nvPr>
            <p:ph idx="1"/>
          </p:nvPr>
        </p:nvSpPr>
        <p:spPr/>
        <p:txBody>
          <a:bodyPr>
            <a:normAutofit/>
          </a:bodyPr>
          <a:lstStyle/>
          <a:p>
            <a:r>
              <a:rPr lang="en-GB" dirty="0"/>
              <a:t>Attempts are being made to take</a:t>
            </a:r>
            <a:r>
              <a:rPr lang="cs-CZ" dirty="0"/>
              <a:t> </a:t>
            </a:r>
            <a:r>
              <a:rPr lang="cs-CZ" dirty="0" err="1"/>
              <a:t>the</a:t>
            </a:r>
            <a:r>
              <a:rPr lang="cs-CZ" dirty="0"/>
              <a:t> </a:t>
            </a:r>
            <a:r>
              <a:rPr lang="cs-CZ" dirty="0" err="1"/>
              <a:t>aspect</a:t>
            </a:r>
            <a:r>
              <a:rPr lang="cs-CZ" dirty="0"/>
              <a:t> </a:t>
            </a:r>
            <a:r>
              <a:rPr lang="cs-CZ" dirty="0" err="1"/>
              <a:t>of</a:t>
            </a:r>
            <a:r>
              <a:rPr lang="cs-CZ" dirty="0"/>
              <a:t> </a:t>
            </a:r>
            <a:r>
              <a:rPr lang="cs-CZ" dirty="0" err="1"/>
              <a:t>sustainability</a:t>
            </a:r>
            <a:r>
              <a:rPr lang="cs-CZ" dirty="0"/>
              <a:t> and </a:t>
            </a:r>
            <a:r>
              <a:rPr lang="cs-CZ" dirty="0" err="1"/>
              <a:t>nature</a:t>
            </a:r>
            <a:r>
              <a:rPr lang="cs-CZ" dirty="0"/>
              <a:t> </a:t>
            </a:r>
            <a:r>
              <a:rPr lang="cs-CZ" dirty="0" err="1"/>
              <a:t>into</a:t>
            </a:r>
            <a:r>
              <a:rPr lang="cs-CZ" dirty="0"/>
              <a:t> </a:t>
            </a:r>
            <a:r>
              <a:rPr lang="cs-CZ" dirty="0" err="1"/>
              <a:t>account</a:t>
            </a:r>
            <a:r>
              <a:rPr lang="cs-CZ" dirty="0"/>
              <a:t>.</a:t>
            </a:r>
          </a:p>
          <a:p>
            <a:r>
              <a:rPr lang="cs-CZ" dirty="0" err="1"/>
              <a:t>The</a:t>
            </a:r>
            <a:r>
              <a:rPr lang="cs-CZ" dirty="0"/>
              <a:t> </a:t>
            </a:r>
            <a:r>
              <a:rPr lang="cs-CZ" dirty="0" err="1"/>
              <a:t>focus</a:t>
            </a:r>
            <a:r>
              <a:rPr lang="cs-CZ" dirty="0"/>
              <a:t> </a:t>
            </a:r>
            <a:r>
              <a:rPr lang="cs-CZ" dirty="0" err="1"/>
              <a:t>is</a:t>
            </a:r>
            <a:r>
              <a:rPr lang="cs-CZ" dirty="0"/>
              <a:t> </a:t>
            </a:r>
            <a:r>
              <a:rPr lang="cs-CZ" b="1" dirty="0"/>
              <a:t>to </a:t>
            </a:r>
            <a:r>
              <a:rPr lang="cs-CZ" b="1" dirty="0" err="1"/>
              <a:t>win</a:t>
            </a:r>
            <a:r>
              <a:rPr lang="cs-CZ" b="1" dirty="0"/>
              <a:t> </a:t>
            </a:r>
            <a:r>
              <a:rPr lang="cs-CZ" b="1" dirty="0" err="1"/>
              <a:t>tourists</a:t>
            </a:r>
            <a:r>
              <a:rPr lang="cs-CZ" b="1" dirty="0"/>
              <a:t> </a:t>
            </a:r>
            <a:r>
              <a:rPr lang="cs-CZ" dirty="0"/>
              <a:t>in </a:t>
            </a:r>
            <a:r>
              <a:rPr lang="cs-CZ" dirty="0" err="1"/>
              <a:t>the</a:t>
            </a:r>
            <a:r>
              <a:rPr lang="cs-CZ" dirty="0"/>
              <a:t> long term </a:t>
            </a:r>
            <a:r>
              <a:rPr lang="cs-CZ" dirty="0" err="1"/>
              <a:t>for</a:t>
            </a:r>
            <a:r>
              <a:rPr lang="cs-CZ" dirty="0"/>
              <a:t> </a:t>
            </a:r>
            <a:r>
              <a:rPr lang="cs-CZ" dirty="0" err="1"/>
              <a:t>the</a:t>
            </a:r>
            <a:r>
              <a:rPr lang="cs-CZ" dirty="0"/>
              <a:t> </a:t>
            </a:r>
            <a:r>
              <a:rPr lang="cs-CZ" dirty="0" err="1"/>
              <a:t>travel</a:t>
            </a:r>
            <a:r>
              <a:rPr lang="cs-CZ" dirty="0"/>
              <a:t> motive </a:t>
            </a:r>
            <a:r>
              <a:rPr lang="cs-CZ" dirty="0" err="1"/>
              <a:t>of</a:t>
            </a:r>
            <a:r>
              <a:rPr lang="cs-CZ" dirty="0"/>
              <a:t> direct </a:t>
            </a:r>
            <a:r>
              <a:rPr lang="cs-CZ" dirty="0" err="1"/>
              <a:t>experience</a:t>
            </a:r>
            <a:r>
              <a:rPr lang="cs-CZ" dirty="0"/>
              <a:t> </a:t>
            </a:r>
            <a:r>
              <a:rPr lang="cs-CZ" dirty="0" err="1"/>
              <a:t>of</a:t>
            </a:r>
            <a:r>
              <a:rPr lang="cs-CZ" dirty="0"/>
              <a:t> natural </a:t>
            </a:r>
            <a:r>
              <a:rPr lang="cs-CZ" dirty="0" err="1"/>
              <a:t>heritage</a:t>
            </a:r>
            <a:r>
              <a:rPr lang="cs-CZ" dirty="0"/>
              <a:t>, but </a:t>
            </a:r>
            <a:r>
              <a:rPr lang="cs-CZ" dirty="0" err="1"/>
              <a:t>also</a:t>
            </a:r>
            <a:r>
              <a:rPr lang="cs-CZ" dirty="0"/>
              <a:t> to </a:t>
            </a:r>
            <a:r>
              <a:rPr lang="cs-CZ" dirty="0" err="1"/>
              <a:t>sensitize</a:t>
            </a:r>
            <a:r>
              <a:rPr lang="cs-CZ" dirty="0"/>
              <a:t> </a:t>
            </a:r>
            <a:r>
              <a:rPr lang="cs-CZ" dirty="0" err="1"/>
              <a:t>tourists</a:t>
            </a:r>
            <a:r>
              <a:rPr lang="cs-CZ" dirty="0"/>
              <a:t> </a:t>
            </a:r>
            <a:r>
              <a:rPr lang="cs-CZ" dirty="0" err="1"/>
              <a:t>for</a:t>
            </a:r>
            <a:r>
              <a:rPr lang="cs-CZ" dirty="0"/>
              <a:t> </a:t>
            </a:r>
            <a:r>
              <a:rPr lang="cs-CZ" dirty="0" err="1"/>
              <a:t>sustainability</a:t>
            </a:r>
            <a:r>
              <a:rPr lang="cs-CZ" dirty="0"/>
              <a:t> and </a:t>
            </a:r>
            <a:r>
              <a:rPr lang="cs-CZ" b="1" dirty="0" err="1"/>
              <a:t>correct</a:t>
            </a:r>
            <a:r>
              <a:rPr lang="cs-CZ" b="1" dirty="0"/>
              <a:t> </a:t>
            </a:r>
            <a:r>
              <a:rPr lang="cs-CZ" b="1" dirty="0" err="1"/>
              <a:t>handling</a:t>
            </a:r>
            <a:r>
              <a:rPr lang="cs-CZ" b="1" dirty="0"/>
              <a:t> </a:t>
            </a:r>
            <a:r>
              <a:rPr lang="cs-CZ" b="1" dirty="0" err="1"/>
              <a:t>of</a:t>
            </a:r>
            <a:r>
              <a:rPr lang="cs-CZ" b="1" dirty="0"/>
              <a:t> natural </a:t>
            </a:r>
            <a:r>
              <a:rPr lang="cs-CZ" b="1" dirty="0" err="1"/>
              <a:t>heritage</a:t>
            </a:r>
            <a:r>
              <a:rPr lang="cs-CZ" dirty="0"/>
              <a:t>.</a:t>
            </a:r>
          </a:p>
          <a:p>
            <a:r>
              <a:rPr lang="cs-CZ" dirty="0" err="1"/>
              <a:t>Projects</a:t>
            </a:r>
            <a:r>
              <a:rPr lang="cs-CZ" dirty="0"/>
              <a:t> and </a:t>
            </a:r>
            <a:r>
              <a:rPr lang="cs-CZ" dirty="0" err="1"/>
              <a:t>initiatives</a:t>
            </a:r>
            <a:r>
              <a:rPr lang="cs-CZ" dirty="0"/>
              <a:t> are </a:t>
            </a:r>
            <a:r>
              <a:rPr lang="cs-CZ" dirty="0" err="1"/>
              <a:t>irreplaceable</a:t>
            </a:r>
            <a:r>
              <a:rPr lang="cs-CZ" dirty="0"/>
              <a:t> </a:t>
            </a:r>
            <a:r>
              <a:rPr lang="cs-CZ" dirty="0" err="1"/>
              <a:t>components</a:t>
            </a:r>
            <a:r>
              <a:rPr lang="cs-CZ" dirty="0"/>
              <a:t> </a:t>
            </a:r>
            <a:r>
              <a:rPr lang="cs-CZ" dirty="0" err="1"/>
              <a:t>of</a:t>
            </a:r>
            <a:r>
              <a:rPr lang="cs-CZ" dirty="0"/>
              <a:t> natural </a:t>
            </a:r>
            <a:r>
              <a:rPr lang="cs-CZ" dirty="0" err="1"/>
              <a:t>heritage</a:t>
            </a:r>
            <a:r>
              <a:rPr lang="cs-CZ" dirty="0"/>
              <a:t> </a:t>
            </a:r>
            <a:r>
              <a:rPr lang="cs-CZ" dirty="0" err="1"/>
              <a:t>conservation</a:t>
            </a:r>
            <a:r>
              <a:rPr lang="cs-CZ" dirty="0"/>
              <a:t> – </a:t>
            </a:r>
            <a:r>
              <a:rPr lang="cs-CZ" dirty="0" err="1"/>
              <a:t>it</a:t>
            </a:r>
            <a:r>
              <a:rPr lang="cs-CZ" dirty="0"/>
              <a:t> </a:t>
            </a:r>
            <a:r>
              <a:rPr lang="cs-CZ" dirty="0" err="1"/>
              <a:t>is</a:t>
            </a:r>
            <a:r>
              <a:rPr lang="cs-CZ" dirty="0"/>
              <a:t> </a:t>
            </a:r>
            <a:r>
              <a:rPr lang="cs-CZ" dirty="0" err="1"/>
              <a:t>needed</a:t>
            </a:r>
            <a:r>
              <a:rPr lang="cs-CZ" dirty="0"/>
              <a:t> to </a:t>
            </a:r>
            <a:r>
              <a:rPr lang="cs-CZ" dirty="0" err="1"/>
              <a:t>promote</a:t>
            </a:r>
            <a:r>
              <a:rPr lang="cs-CZ" dirty="0"/>
              <a:t> </a:t>
            </a:r>
            <a:r>
              <a:rPr lang="cs-CZ" dirty="0" err="1"/>
              <a:t>sustainable</a:t>
            </a:r>
            <a:r>
              <a:rPr lang="cs-CZ" dirty="0"/>
              <a:t> </a:t>
            </a:r>
            <a:r>
              <a:rPr lang="cs-CZ" dirty="0" err="1"/>
              <a:t>behavior</a:t>
            </a:r>
            <a:r>
              <a:rPr lang="cs-CZ" dirty="0"/>
              <a:t> </a:t>
            </a:r>
            <a:r>
              <a:rPr lang="cs-CZ" dirty="0" err="1"/>
              <a:t>of</a:t>
            </a:r>
            <a:r>
              <a:rPr lang="cs-CZ" dirty="0"/>
              <a:t> </a:t>
            </a:r>
            <a:r>
              <a:rPr lang="cs-CZ" dirty="0" err="1"/>
              <a:t>individuals</a:t>
            </a:r>
            <a:r>
              <a:rPr lang="cs-CZ" dirty="0"/>
              <a:t>.</a:t>
            </a:r>
          </a:p>
          <a:p>
            <a:r>
              <a:rPr lang="cs-CZ" dirty="0" err="1"/>
              <a:t>There</a:t>
            </a:r>
            <a:r>
              <a:rPr lang="cs-CZ" dirty="0"/>
              <a:t> </a:t>
            </a:r>
            <a:r>
              <a:rPr lang="cs-CZ" dirty="0" err="1"/>
              <a:t>is</a:t>
            </a:r>
            <a:r>
              <a:rPr lang="cs-CZ" dirty="0"/>
              <a:t> </a:t>
            </a:r>
            <a:r>
              <a:rPr lang="cs-CZ" dirty="0" err="1"/>
              <a:t>often</a:t>
            </a:r>
            <a:r>
              <a:rPr lang="cs-CZ" dirty="0"/>
              <a:t> </a:t>
            </a:r>
            <a:r>
              <a:rPr lang="cs-CZ" b="1" dirty="0"/>
              <a:t>a gap </a:t>
            </a:r>
            <a:r>
              <a:rPr lang="cs-CZ" b="1" dirty="0" err="1"/>
              <a:t>between</a:t>
            </a:r>
            <a:r>
              <a:rPr lang="cs-CZ" b="1" dirty="0"/>
              <a:t> </a:t>
            </a:r>
            <a:r>
              <a:rPr lang="cs-CZ" b="1" dirty="0" err="1"/>
              <a:t>awareness</a:t>
            </a:r>
            <a:r>
              <a:rPr lang="cs-CZ" b="1" dirty="0"/>
              <a:t> and </a:t>
            </a:r>
            <a:r>
              <a:rPr lang="cs-CZ" b="1" dirty="0" err="1"/>
              <a:t>actual</a:t>
            </a:r>
            <a:r>
              <a:rPr lang="cs-CZ" b="1" dirty="0"/>
              <a:t> </a:t>
            </a:r>
            <a:r>
              <a:rPr lang="cs-CZ" b="1" dirty="0" err="1"/>
              <a:t>behavior</a:t>
            </a:r>
            <a:r>
              <a:rPr lang="cs-CZ" b="1" dirty="0"/>
              <a:t>.</a:t>
            </a:r>
          </a:p>
          <a:p>
            <a:r>
              <a:rPr lang="cs-CZ" b="1" dirty="0"/>
              <a:t>Psychology </a:t>
            </a:r>
            <a:r>
              <a:rPr lang="cs-CZ" b="1" dirty="0" err="1"/>
              <a:t>approaches</a:t>
            </a:r>
            <a:r>
              <a:rPr lang="cs-CZ" b="1" dirty="0"/>
              <a:t> </a:t>
            </a:r>
            <a:r>
              <a:rPr lang="cs-CZ" dirty="0"/>
              <a:t>– </a:t>
            </a:r>
            <a:r>
              <a:rPr lang="cs-CZ" dirty="0" err="1"/>
              <a:t>conditions</a:t>
            </a:r>
            <a:r>
              <a:rPr lang="cs-CZ" dirty="0"/>
              <a:t> </a:t>
            </a:r>
            <a:r>
              <a:rPr lang="cs-CZ" dirty="0" err="1"/>
              <a:t>for</a:t>
            </a:r>
            <a:r>
              <a:rPr lang="cs-CZ" dirty="0"/>
              <a:t> </a:t>
            </a:r>
            <a:r>
              <a:rPr lang="cs-CZ" dirty="0" err="1"/>
              <a:t>the</a:t>
            </a:r>
            <a:r>
              <a:rPr lang="cs-CZ" dirty="0"/>
              <a:t> </a:t>
            </a:r>
            <a:r>
              <a:rPr lang="cs-CZ" dirty="0" err="1"/>
              <a:t>likelihood</a:t>
            </a:r>
            <a:r>
              <a:rPr lang="cs-CZ" dirty="0"/>
              <a:t> </a:t>
            </a:r>
            <a:r>
              <a:rPr lang="cs-CZ" dirty="0" err="1"/>
              <a:t>of</a:t>
            </a:r>
            <a:r>
              <a:rPr lang="cs-CZ" dirty="0"/>
              <a:t> </a:t>
            </a:r>
            <a:r>
              <a:rPr lang="cs-CZ" dirty="0" err="1"/>
              <a:t>the</a:t>
            </a:r>
            <a:r>
              <a:rPr lang="cs-CZ" dirty="0"/>
              <a:t> </a:t>
            </a:r>
            <a:r>
              <a:rPr lang="cs-CZ" dirty="0" err="1"/>
              <a:t>transformation</a:t>
            </a:r>
            <a:r>
              <a:rPr lang="cs-CZ" dirty="0"/>
              <a:t> </a:t>
            </a:r>
            <a:r>
              <a:rPr lang="cs-CZ" dirty="0" err="1"/>
              <a:t>form</a:t>
            </a:r>
            <a:r>
              <a:rPr lang="cs-CZ" dirty="0"/>
              <a:t> </a:t>
            </a:r>
            <a:r>
              <a:rPr lang="cs-CZ" dirty="0" err="1"/>
              <a:t>an</a:t>
            </a:r>
            <a:r>
              <a:rPr lang="cs-CZ" dirty="0"/>
              <a:t> </a:t>
            </a:r>
            <a:r>
              <a:rPr lang="cs-CZ" dirty="0" err="1"/>
              <a:t>attitude</a:t>
            </a:r>
            <a:r>
              <a:rPr lang="cs-CZ" dirty="0"/>
              <a:t> to </a:t>
            </a:r>
            <a:r>
              <a:rPr lang="cs-CZ" dirty="0" err="1"/>
              <a:t>behavior</a:t>
            </a:r>
            <a:r>
              <a:rPr lang="cs-CZ" dirty="0"/>
              <a:t>,  </a:t>
            </a:r>
            <a:r>
              <a:rPr lang="cs-CZ" dirty="0" err="1"/>
              <a:t>approaches</a:t>
            </a:r>
            <a:r>
              <a:rPr lang="cs-CZ" dirty="0"/>
              <a:t> to </a:t>
            </a:r>
            <a:r>
              <a:rPr lang="cs-CZ" dirty="0" err="1"/>
              <a:t>promote</a:t>
            </a:r>
            <a:r>
              <a:rPr lang="cs-CZ" dirty="0"/>
              <a:t> </a:t>
            </a:r>
            <a:r>
              <a:rPr lang="cs-CZ" dirty="0" err="1"/>
              <a:t>sustainable</a:t>
            </a:r>
            <a:r>
              <a:rPr lang="cs-CZ" dirty="0"/>
              <a:t> </a:t>
            </a:r>
            <a:r>
              <a:rPr lang="cs-CZ" dirty="0" err="1"/>
              <a:t>behaviors</a:t>
            </a:r>
            <a:r>
              <a:rPr lang="cs-CZ" dirty="0"/>
              <a:t>.</a:t>
            </a:r>
          </a:p>
          <a:p>
            <a:endParaRPr lang="cs-CZ" dirty="0"/>
          </a:p>
        </p:txBody>
      </p:sp>
      <p:pic>
        <p:nvPicPr>
          <p:cNvPr id="4" name="Obrázek 3" descr="Obsah obrázku text&#10;&#10;Popis byl vytvořen automaticky">
            <a:extLst>
              <a:ext uri="{FF2B5EF4-FFF2-40B4-BE49-F238E27FC236}">
                <a16:creationId xmlns:a16="http://schemas.microsoft.com/office/drawing/2014/main" id="{EE5CAADC-82EC-7185-7DF6-0830CA96F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877406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45B70-8B67-9A74-F2FD-827EB4440A37}"/>
              </a:ext>
            </a:extLst>
          </p:cNvPr>
          <p:cNvSpPr>
            <a:spLocks noGrp="1"/>
          </p:cNvSpPr>
          <p:nvPr>
            <p:ph type="title"/>
          </p:nvPr>
        </p:nvSpPr>
        <p:spPr/>
        <p:txBody>
          <a:bodyPr>
            <a:normAutofit/>
          </a:bodyPr>
          <a:lstStyle/>
          <a:p>
            <a:r>
              <a:rPr lang="cs-CZ" sz="3600" dirty="0" err="1"/>
              <a:t>PsychologY</a:t>
            </a:r>
            <a:r>
              <a:rPr lang="cs-CZ" sz="3600" dirty="0"/>
              <a:t> </a:t>
            </a:r>
            <a:r>
              <a:rPr lang="cs-CZ" sz="3600" dirty="0" err="1"/>
              <a:t>approaches</a:t>
            </a:r>
            <a:br>
              <a:rPr lang="cs-CZ" sz="3600" dirty="0"/>
            </a:br>
            <a:r>
              <a:rPr lang="cs-CZ" sz="3600" b="1" dirty="0"/>
              <a:t>„</a:t>
            </a:r>
            <a:r>
              <a:rPr lang="cs-CZ" sz="3600" b="1" dirty="0" err="1"/>
              <a:t>tact</a:t>
            </a:r>
            <a:r>
              <a:rPr lang="cs-CZ" sz="3600" b="1" dirty="0"/>
              <a:t>“ PRINCIPLE</a:t>
            </a:r>
            <a:endParaRPr lang="cs-CZ" sz="3600" dirty="0"/>
          </a:p>
        </p:txBody>
      </p:sp>
      <p:sp>
        <p:nvSpPr>
          <p:cNvPr id="3" name="Zástupný obsah 2">
            <a:extLst>
              <a:ext uri="{FF2B5EF4-FFF2-40B4-BE49-F238E27FC236}">
                <a16:creationId xmlns:a16="http://schemas.microsoft.com/office/drawing/2014/main" id="{E60AFB32-389E-E20F-5766-8F75D5011062}"/>
              </a:ext>
            </a:extLst>
          </p:cNvPr>
          <p:cNvSpPr>
            <a:spLocks noGrp="1"/>
          </p:cNvSpPr>
          <p:nvPr>
            <p:ph idx="1"/>
          </p:nvPr>
        </p:nvSpPr>
        <p:spPr>
          <a:xfrm>
            <a:off x="700636" y="2293126"/>
            <a:ext cx="5915922" cy="3636088"/>
          </a:xfrm>
        </p:spPr>
        <p:txBody>
          <a:bodyPr>
            <a:normAutofit fontScale="92500" lnSpcReduction="10000"/>
          </a:bodyPr>
          <a:lstStyle/>
          <a:p>
            <a:pPr algn="just"/>
            <a:r>
              <a:rPr lang="cs-CZ" i="1" dirty="0"/>
              <a:t>„</a:t>
            </a:r>
            <a:r>
              <a:rPr lang="cs-CZ" i="1" dirty="0" err="1"/>
              <a:t>correspondence</a:t>
            </a:r>
            <a:r>
              <a:rPr lang="cs-CZ" i="1" dirty="0"/>
              <a:t> </a:t>
            </a:r>
            <a:r>
              <a:rPr lang="cs-CZ" i="1" dirty="0" err="1"/>
              <a:t>principle</a:t>
            </a:r>
            <a:r>
              <a:rPr lang="cs-CZ" i="1" dirty="0"/>
              <a:t>“</a:t>
            </a:r>
          </a:p>
          <a:p>
            <a:pPr algn="just"/>
            <a:r>
              <a:rPr lang="cs-CZ" dirty="0" err="1"/>
              <a:t>The</a:t>
            </a:r>
            <a:r>
              <a:rPr lang="cs-CZ" dirty="0"/>
              <a:t> more </a:t>
            </a:r>
            <a:r>
              <a:rPr lang="cs-CZ" b="1" dirty="0" err="1"/>
              <a:t>similiar</a:t>
            </a:r>
            <a:r>
              <a:rPr lang="cs-CZ" b="1" dirty="0"/>
              <a:t> </a:t>
            </a:r>
            <a:r>
              <a:rPr lang="cs-CZ" b="1" dirty="0" err="1"/>
              <a:t>attitude</a:t>
            </a:r>
            <a:r>
              <a:rPr lang="cs-CZ" b="1" dirty="0"/>
              <a:t> and </a:t>
            </a:r>
            <a:r>
              <a:rPr lang="cs-CZ" b="1" dirty="0" err="1"/>
              <a:t>behavior</a:t>
            </a:r>
            <a:r>
              <a:rPr lang="cs-CZ" b="1" dirty="0"/>
              <a:t> </a:t>
            </a:r>
            <a:r>
              <a:rPr lang="cs-CZ" dirty="0"/>
              <a:t>are in </a:t>
            </a:r>
            <a:r>
              <a:rPr lang="cs-CZ" dirty="0" err="1"/>
              <a:t>terms</a:t>
            </a:r>
            <a:r>
              <a:rPr lang="cs-CZ" dirty="0"/>
              <a:t> </a:t>
            </a:r>
            <a:r>
              <a:rPr lang="cs-CZ" dirty="0" err="1"/>
              <a:t>of</a:t>
            </a:r>
            <a:r>
              <a:rPr lang="cs-CZ" dirty="0"/>
              <a:t> </a:t>
            </a:r>
            <a:r>
              <a:rPr lang="cs-CZ" dirty="0" err="1"/>
              <a:t>the</a:t>
            </a:r>
            <a:r>
              <a:rPr lang="cs-CZ" dirty="0"/>
              <a:t> fit </a:t>
            </a:r>
            <a:r>
              <a:rPr lang="cs-CZ" dirty="0" err="1"/>
              <a:t>of</a:t>
            </a:r>
            <a:r>
              <a:rPr lang="cs-CZ" dirty="0"/>
              <a:t> </a:t>
            </a:r>
            <a:r>
              <a:rPr lang="cs-CZ" dirty="0" err="1"/>
              <a:t>the</a:t>
            </a:r>
            <a:r>
              <a:rPr lang="cs-CZ" dirty="0"/>
              <a:t> </a:t>
            </a:r>
            <a:r>
              <a:rPr lang="cs-CZ" dirty="0" err="1"/>
              <a:t>following</a:t>
            </a:r>
            <a:r>
              <a:rPr lang="cs-CZ" dirty="0"/>
              <a:t> TACT </a:t>
            </a:r>
            <a:r>
              <a:rPr lang="cs-CZ" dirty="0" err="1"/>
              <a:t>items</a:t>
            </a:r>
            <a:r>
              <a:rPr lang="cs-CZ" dirty="0"/>
              <a:t>, </a:t>
            </a:r>
            <a:r>
              <a:rPr lang="cs-CZ" dirty="0" err="1"/>
              <a:t>the</a:t>
            </a:r>
            <a:r>
              <a:rPr lang="cs-CZ" dirty="0"/>
              <a:t> </a:t>
            </a:r>
            <a:r>
              <a:rPr lang="cs-CZ" dirty="0" err="1"/>
              <a:t>better</a:t>
            </a:r>
            <a:r>
              <a:rPr lang="cs-CZ" dirty="0"/>
              <a:t> </a:t>
            </a:r>
            <a:r>
              <a:rPr lang="cs-CZ" dirty="0" err="1"/>
              <a:t>behavior</a:t>
            </a:r>
            <a:r>
              <a:rPr lang="cs-CZ" dirty="0"/>
              <a:t> </a:t>
            </a:r>
            <a:r>
              <a:rPr lang="cs-CZ" dirty="0" err="1"/>
              <a:t>can</a:t>
            </a:r>
            <a:r>
              <a:rPr lang="cs-CZ" dirty="0"/>
              <a:t> </a:t>
            </a:r>
            <a:r>
              <a:rPr lang="cs-CZ" dirty="0" err="1"/>
              <a:t>be</a:t>
            </a:r>
            <a:r>
              <a:rPr lang="cs-CZ" dirty="0"/>
              <a:t> </a:t>
            </a:r>
            <a:r>
              <a:rPr lang="cs-CZ" dirty="0" err="1"/>
              <a:t>predicted</a:t>
            </a:r>
            <a:r>
              <a:rPr lang="cs-CZ" dirty="0"/>
              <a:t> </a:t>
            </a:r>
            <a:r>
              <a:rPr lang="cs-CZ" dirty="0" err="1"/>
              <a:t>from</a:t>
            </a:r>
            <a:r>
              <a:rPr lang="cs-CZ" dirty="0"/>
              <a:t> </a:t>
            </a:r>
            <a:r>
              <a:rPr lang="cs-CZ" dirty="0" err="1"/>
              <a:t>an</a:t>
            </a:r>
            <a:r>
              <a:rPr lang="cs-CZ" dirty="0"/>
              <a:t> </a:t>
            </a:r>
            <a:r>
              <a:rPr lang="cs-CZ" dirty="0" err="1"/>
              <a:t>existing</a:t>
            </a:r>
            <a:r>
              <a:rPr lang="cs-CZ" dirty="0"/>
              <a:t> </a:t>
            </a:r>
            <a:r>
              <a:rPr lang="cs-CZ" dirty="0" err="1"/>
              <a:t>attitude</a:t>
            </a:r>
            <a:r>
              <a:rPr lang="cs-CZ" dirty="0"/>
              <a:t>.</a:t>
            </a:r>
          </a:p>
          <a:p>
            <a:pPr algn="just"/>
            <a:r>
              <a:rPr lang="cs-CZ" dirty="0" err="1"/>
              <a:t>We</a:t>
            </a:r>
            <a:r>
              <a:rPr lang="cs-CZ" dirty="0"/>
              <a:t> </a:t>
            </a:r>
            <a:r>
              <a:rPr lang="cs-CZ" dirty="0" err="1"/>
              <a:t>ask</a:t>
            </a:r>
            <a:r>
              <a:rPr lang="cs-CZ" dirty="0"/>
              <a:t> </a:t>
            </a:r>
            <a:r>
              <a:rPr lang="cs-CZ" dirty="0" err="1"/>
              <a:t>questions</a:t>
            </a:r>
            <a:r>
              <a:rPr lang="cs-CZ" dirty="0"/>
              <a:t> such as: </a:t>
            </a:r>
          </a:p>
          <a:p>
            <a:pPr lvl="1" algn="just"/>
            <a:r>
              <a:rPr lang="cs-CZ" dirty="0"/>
              <a:t>To </a:t>
            </a:r>
            <a:r>
              <a:rPr lang="cs-CZ" dirty="0" err="1"/>
              <a:t>what</a:t>
            </a:r>
            <a:r>
              <a:rPr lang="cs-CZ" dirty="0"/>
              <a:t> </a:t>
            </a:r>
            <a:r>
              <a:rPr lang="cs-CZ" dirty="0" err="1"/>
              <a:t>extent</a:t>
            </a:r>
            <a:r>
              <a:rPr lang="cs-CZ" dirty="0"/>
              <a:t> public transport </a:t>
            </a:r>
            <a:r>
              <a:rPr lang="cs-CZ" dirty="0" err="1"/>
              <a:t>is</a:t>
            </a:r>
            <a:r>
              <a:rPr lang="cs-CZ" dirty="0"/>
              <a:t> </a:t>
            </a:r>
            <a:r>
              <a:rPr lang="cs-CZ" dirty="0" err="1"/>
              <a:t>generally</a:t>
            </a:r>
            <a:r>
              <a:rPr lang="cs-CZ" dirty="0"/>
              <a:t> </a:t>
            </a:r>
            <a:r>
              <a:rPr lang="cs-CZ" dirty="0" err="1"/>
              <a:t>seen</a:t>
            </a:r>
            <a:r>
              <a:rPr lang="cs-CZ" dirty="0"/>
              <a:t> as a </a:t>
            </a:r>
            <a:r>
              <a:rPr lang="cs-CZ" dirty="0" err="1"/>
              <a:t>way</a:t>
            </a:r>
            <a:r>
              <a:rPr lang="cs-CZ" dirty="0"/>
              <a:t> to </a:t>
            </a:r>
            <a:r>
              <a:rPr lang="cs-CZ" dirty="0" err="1"/>
              <a:t>protect</a:t>
            </a:r>
            <a:r>
              <a:rPr lang="cs-CZ" dirty="0"/>
              <a:t> </a:t>
            </a:r>
            <a:r>
              <a:rPr lang="cs-CZ" dirty="0" err="1"/>
              <a:t>the</a:t>
            </a:r>
            <a:r>
              <a:rPr lang="cs-CZ" dirty="0"/>
              <a:t> environment?</a:t>
            </a:r>
          </a:p>
          <a:p>
            <a:pPr lvl="1" algn="just"/>
            <a:r>
              <a:rPr lang="cs-CZ" dirty="0" err="1"/>
              <a:t>How</a:t>
            </a:r>
            <a:r>
              <a:rPr lang="cs-CZ" dirty="0"/>
              <a:t> </a:t>
            </a:r>
            <a:r>
              <a:rPr lang="cs-CZ" dirty="0" err="1"/>
              <a:t>important</a:t>
            </a:r>
            <a:r>
              <a:rPr lang="cs-CZ" dirty="0"/>
              <a:t> </a:t>
            </a:r>
            <a:r>
              <a:rPr lang="cs-CZ" dirty="0" err="1"/>
              <a:t>this</a:t>
            </a:r>
            <a:r>
              <a:rPr lang="cs-CZ" dirty="0"/>
              <a:t> </a:t>
            </a:r>
            <a:r>
              <a:rPr lang="cs-CZ" dirty="0" err="1"/>
              <a:t>attitude</a:t>
            </a:r>
            <a:r>
              <a:rPr lang="cs-CZ" dirty="0"/>
              <a:t> </a:t>
            </a:r>
            <a:r>
              <a:rPr lang="cs-CZ" dirty="0" err="1"/>
              <a:t>is</a:t>
            </a:r>
            <a:r>
              <a:rPr lang="cs-CZ" dirty="0"/>
              <a:t> to a </a:t>
            </a:r>
            <a:r>
              <a:rPr lang="cs-CZ" dirty="0" err="1"/>
              <a:t>respective</a:t>
            </a:r>
            <a:r>
              <a:rPr lang="cs-CZ" dirty="0"/>
              <a:t> person?</a:t>
            </a:r>
          </a:p>
          <a:p>
            <a:pPr lvl="1" algn="just"/>
            <a:r>
              <a:rPr lang="cs-CZ" dirty="0" err="1"/>
              <a:t>Does</a:t>
            </a:r>
            <a:r>
              <a:rPr lang="cs-CZ" dirty="0"/>
              <a:t> </a:t>
            </a:r>
            <a:r>
              <a:rPr lang="cs-CZ" dirty="0" err="1"/>
              <a:t>the</a:t>
            </a:r>
            <a:r>
              <a:rPr lang="cs-CZ" dirty="0"/>
              <a:t> person </a:t>
            </a:r>
            <a:r>
              <a:rPr lang="cs-CZ" dirty="0" err="1"/>
              <a:t>plan</a:t>
            </a:r>
            <a:r>
              <a:rPr lang="cs-CZ" dirty="0"/>
              <a:t> to </a:t>
            </a:r>
            <a:r>
              <a:rPr lang="cs-CZ" dirty="0" err="1"/>
              <a:t>perform</a:t>
            </a:r>
            <a:r>
              <a:rPr lang="cs-CZ" dirty="0"/>
              <a:t> </a:t>
            </a:r>
            <a:r>
              <a:rPr lang="cs-CZ" dirty="0" err="1"/>
              <a:t>this</a:t>
            </a:r>
            <a:r>
              <a:rPr lang="cs-CZ" dirty="0"/>
              <a:t> </a:t>
            </a:r>
            <a:r>
              <a:rPr lang="cs-CZ" dirty="0" err="1"/>
              <a:t>behavior</a:t>
            </a:r>
            <a:r>
              <a:rPr lang="cs-CZ" dirty="0"/>
              <a:t> </a:t>
            </a:r>
            <a:r>
              <a:rPr lang="cs-CZ" dirty="0" err="1"/>
              <a:t>during</a:t>
            </a:r>
            <a:r>
              <a:rPr lang="cs-CZ" dirty="0"/>
              <a:t> a </a:t>
            </a:r>
            <a:r>
              <a:rPr lang="cs-CZ" dirty="0" err="1"/>
              <a:t>trip</a:t>
            </a:r>
            <a:r>
              <a:rPr lang="cs-CZ" dirty="0"/>
              <a:t>?</a:t>
            </a:r>
          </a:p>
        </p:txBody>
      </p:sp>
      <p:graphicFrame>
        <p:nvGraphicFramePr>
          <p:cNvPr id="6" name="Diagram 5">
            <a:extLst>
              <a:ext uri="{FF2B5EF4-FFF2-40B4-BE49-F238E27FC236}">
                <a16:creationId xmlns:a16="http://schemas.microsoft.com/office/drawing/2014/main" id="{C455A3C2-B98A-D26A-1A59-A1E92A6E8952}"/>
              </a:ext>
            </a:extLst>
          </p:cNvPr>
          <p:cNvGraphicFramePr/>
          <p:nvPr>
            <p:extLst>
              <p:ext uri="{D42A27DB-BD31-4B8C-83A1-F6EECF244321}">
                <p14:modId xmlns:p14="http://schemas.microsoft.com/office/powerpoint/2010/main" val="741911844"/>
              </p:ext>
            </p:extLst>
          </p:nvPr>
        </p:nvGraphicFramePr>
        <p:xfrm>
          <a:off x="6459607" y="1808922"/>
          <a:ext cx="4932293" cy="3975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ovéPole 7">
            <a:extLst>
              <a:ext uri="{FF2B5EF4-FFF2-40B4-BE49-F238E27FC236}">
                <a16:creationId xmlns:a16="http://schemas.microsoft.com/office/drawing/2014/main" id="{FA0EDB49-365B-EFFB-FFCD-CE63349E6016}"/>
              </a:ext>
            </a:extLst>
          </p:cNvPr>
          <p:cNvSpPr txBox="1"/>
          <p:nvPr/>
        </p:nvSpPr>
        <p:spPr>
          <a:xfrm>
            <a:off x="517838" y="6497527"/>
            <a:ext cx="6098720" cy="307777"/>
          </a:xfrm>
          <a:prstGeom prst="rect">
            <a:avLst/>
          </a:prstGeom>
          <a:noFill/>
        </p:spPr>
        <p:txBody>
          <a:bodyPr wrap="square">
            <a:spAutoFit/>
          </a:bodyPr>
          <a:lstStyle/>
          <a:p>
            <a:r>
              <a:rPr lang="en-GB" sz="1400" i="1" dirty="0">
                <a:effectLst/>
                <a:latin typeface="Arial" panose="020B0604020202020204" pitchFamily="34" charset="0"/>
                <a:ea typeface="Calibri" panose="020F0502020204030204" pitchFamily="34" charset="0"/>
              </a:rPr>
              <a:t>Ajzen &amp; Fishbein (1977)</a:t>
            </a:r>
            <a:endParaRPr lang="cs-CZ" sz="1400" i="1" dirty="0"/>
          </a:p>
        </p:txBody>
      </p:sp>
      <p:pic>
        <p:nvPicPr>
          <p:cNvPr id="9" name="Obrázek 8" descr="Obsah obrázku text&#10;&#10;Popis byl vytvořen automaticky">
            <a:extLst>
              <a:ext uri="{FF2B5EF4-FFF2-40B4-BE49-F238E27FC236}">
                <a16:creationId xmlns:a16="http://schemas.microsoft.com/office/drawing/2014/main" id="{51CC32A3-6568-E403-3EF8-8502E30241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96016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0D45B70-8B67-9A74-F2FD-827EB4440A37}"/>
              </a:ext>
            </a:extLst>
          </p:cNvPr>
          <p:cNvSpPr>
            <a:spLocks noGrp="1"/>
          </p:cNvSpPr>
          <p:nvPr>
            <p:ph type="title"/>
          </p:nvPr>
        </p:nvSpPr>
        <p:spPr>
          <a:xfrm>
            <a:off x="700087" y="909638"/>
            <a:ext cx="10691813" cy="1155618"/>
          </a:xfrm>
        </p:spPr>
        <p:txBody>
          <a:bodyPr>
            <a:normAutofit/>
          </a:bodyPr>
          <a:lstStyle/>
          <a:p>
            <a:pPr>
              <a:lnSpc>
                <a:spcPct val="90000"/>
              </a:lnSpc>
            </a:pPr>
            <a:r>
              <a:rPr lang="cs-CZ" sz="3600" dirty="0"/>
              <a:t>Psychology </a:t>
            </a:r>
            <a:r>
              <a:rPr lang="cs-CZ" sz="3600" dirty="0" err="1"/>
              <a:t>approaches</a:t>
            </a:r>
            <a:br>
              <a:rPr lang="cs-CZ" sz="3600" dirty="0"/>
            </a:br>
            <a:r>
              <a:rPr lang="cs-CZ" sz="3600" b="1" dirty="0" err="1"/>
              <a:t>Interindividual</a:t>
            </a:r>
            <a:r>
              <a:rPr lang="cs-CZ" sz="3600" b="1" dirty="0"/>
              <a:t> </a:t>
            </a:r>
            <a:r>
              <a:rPr lang="cs-CZ" sz="3600" b="1" dirty="0" err="1"/>
              <a:t>differences</a:t>
            </a:r>
            <a:endParaRPr lang="cs-CZ" sz="3600" dirty="0"/>
          </a:p>
        </p:txBody>
      </p:sp>
      <p:cxnSp>
        <p:nvCxnSpPr>
          <p:cNvPr id="13" name="Straight Connector 12">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60AFB32-389E-E20F-5766-8F75D5011062}"/>
              </a:ext>
            </a:extLst>
          </p:cNvPr>
          <p:cNvSpPr>
            <a:spLocks noGrp="1"/>
          </p:cNvSpPr>
          <p:nvPr>
            <p:ph idx="1"/>
          </p:nvPr>
        </p:nvSpPr>
        <p:spPr>
          <a:xfrm>
            <a:off x="1148534" y="2598071"/>
            <a:ext cx="5419937" cy="3331242"/>
          </a:xfrm>
        </p:spPr>
        <p:txBody>
          <a:bodyPr>
            <a:normAutofit/>
          </a:bodyPr>
          <a:lstStyle/>
          <a:p>
            <a:pPr marL="0" indent="0" algn="just" defTabSz="832104">
              <a:spcBef>
                <a:spcPts val="910"/>
              </a:spcBef>
              <a:buNone/>
            </a:pPr>
            <a:r>
              <a:rPr lang="cs-CZ" sz="1820" kern="1200" dirty="0" err="1">
                <a:solidFill>
                  <a:schemeClr val="tx1"/>
                </a:solidFill>
                <a:latin typeface="Calibri" panose="020F0502020204030204" pitchFamily="34" charset="0"/>
                <a:ea typeface="+mn-ea"/>
                <a:cs typeface="Calibri" panose="020F0502020204030204" pitchFamily="34" charset="0"/>
              </a:rPr>
              <a:t>There</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is</a:t>
            </a:r>
            <a:r>
              <a:rPr lang="cs-CZ" sz="1820" kern="1200" dirty="0">
                <a:solidFill>
                  <a:schemeClr val="tx1"/>
                </a:solidFill>
                <a:latin typeface="Calibri" panose="020F0502020204030204" pitchFamily="34" charset="0"/>
                <a:ea typeface="+mn-ea"/>
                <a:cs typeface="Calibri" panose="020F0502020204030204" pitchFamily="34" charset="0"/>
              </a:rPr>
              <a:t> a </a:t>
            </a:r>
            <a:r>
              <a:rPr lang="cs-CZ" sz="1820" kern="1200" dirty="0" err="1">
                <a:solidFill>
                  <a:schemeClr val="tx1"/>
                </a:solidFill>
                <a:latin typeface="Calibri" panose="020F0502020204030204" pitchFamily="34" charset="0"/>
                <a:ea typeface="+mn-ea"/>
                <a:cs typeface="Calibri" panose="020F0502020204030204" pitchFamily="34" charset="0"/>
              </a:rPr>
              <a:t>difference</a:t>
            </a:r>
            <a:r>
              <a:rPr lang="cs-CZ" sz="1820" kern="1200" dirty="0">
                <a:solidFill>
                  <a:schemeClr val="tx1"/>
                </a:solidFill>
                <a:latin typeface="Calibri" panose="020F0502020204030204" pitchFamily="34" charset="0"/>
                <a:ea typeface="+mn-ea"/>
                <a:cs typeface="Calibri" panose="020F0502020204030204" pitchFamily="34" charset="0"/>
              </a:rPr>
              <a:t> in </a:t>
            </a:r>
            <a:r>
              <a:rPr lang="cs-CZ" sz="1820" kern="1200" dirty="0" err="1">
                <a:solidFill>
                  <a:schemeClr val="tx1"/>
                </a:solidFill>
                <a:latin typeface="Calibri" panose="020F0502020204030204" pitchFamily="34" charset="0"/>
                <a:ea typeface="+mn-ea"/>
                <a:cs typeface="Calibri" panose="020F0502020204030204" pitchFamily="34" charset="0"/>
              </a:rPr>
              <a:t>the</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extent</a:t>
            </a:r>
            <a:r>
              <a:rPr lang="cs-CZ" sz="1820" kern="1200" dirty="0">
                <a:solidFill>
                  <a:schemeClr val="tx1"/>
                </a:solidFill>
                <a:latin typeface="Calibri" panose="020F0502020204030204" pitchFamily="34" charset="0"/>
                <a:ea typeface="+mn-ea"/>
                <a:cs typeface="Calibri" panose="020F0502020204030204" pitchFamily="34" charset="0"/>
              </a:rPr>
              <a:t> to </a:t>
            </a:r>
            <a:r>
              <a:rPr lang="cs-CZ" sz="1820" kern="1200" dirty="0" err="1">
                <a:solidFill>
                  <a:schemeClr val="tx1"/>
                </a:solidFill>
                <a:latin typeface="Calibri" panose="020F0502020204030204" pitchFamily="34" charset="0"/>
                <a:ea typeface="+mn-ea"/>
                <a:cs typeface="Calibri" panose="020F0502020204030204" pitchFamily="34" charset="0"/>
              </a:rPr>
              <a:t>which</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an</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attitude</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is</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directly</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translated</a:t>
            </a:r>
            <a:r>
              <a:rPr lang="cs-CZ" sz="1820" kern="1200" dirty="0">
                <a:solidFill>
                  <a:schemeClr val="tx1"/>
                </a:solidFill>
                <a:latin typeface="Calibri" panose="020F0502020204030204" pitchFamily="34" charset="0"/>
                <a:ea typeface="+mn-ea"/>
                <a:cs typeface="Calibri" panose="020F0502020204030204" pitchFamily="34" charset="0"/>
              </a:rPr>
              <a:t> to </a:t>
            </a:r>
            <a:r>
              <a:rPr lang="cs-CZ" sz="1820" kern="1200" dirty="0" err="1">
                <a:solidFill>
                  <a:schemeClr val="tx1"/>
                </a:solidFill>
                <a:latin typeface="Calibri" panose="020F0502020204030204" pitchFamily="34" charset="0"/>
                <a:ea typeface="+mn-ea"/>
                <a:cs typeface="Calibri" panose="020F0502020204030204" pitchFamily="34" charset="0"/>
              </a:rPr>
              <a:t>behavior</a:t>
            </a:r>
            <a:r>
              <a:rPr lang="cs-CZ" sz="1820" kern="1200" dirty="0">
                <a:solidFill>
                  <a:schemeClr val="tx1"/>
                </a:solidFill>
                <a:latin typeface="Calibri" panose="020F0502020204030204" pitchFamily="34" charset="0"/>
                <a:ea typeface="+mn-ea"/>
                <a:cs typeface="Calibri" panose="020F0502020204030204" pitchFamily="34" charset="0"/>
              </a:rPr>
              <a:t>.</a:t>
            </a:r>
          </a:p>
          <a:p>
            <a:pPr marL="416052" indent="-416052" algn="just" defTabSz="832104">
              <a:spcBef>
                <a:spcPts val="910"/>
              </a:spcBef>
              <a:buFont typeface="+mj-lt"/>
              <a:buAutoNum type="arabicParenR"/>
            </a:pPr>
            <a:r>
              <a:rPr lang="cs-CZ" sz="1820" b="1" kern="1200" dirty="0" err="1">
                <a:solidFill>
                  <a:schemeClr val="tx1"/>
                </a:solidFill>
                <a:latin typeface="Calibri" panose="020F0502020204030204" pitchFamily="34" charset="0"/>
                <a:ea typeface="+mn-ea"/>
                <a:cs typeface="Calibri" panose="020F0502020204030204" pitchFamily="34" charset="0"/>
              </a:rPr>
              <a:t>Low</a:t>
            </a:r>
            <a:r>
              <a:rPr lang="cs-CZ" sz="1820" b="1" kern="1200" dirty="0">
                <a:solidFill>
                  <a:schemeClr val="tx1"/>
                </a:solidFill>
                <a:latin typeface="Calibri" panose="020F0502020204030204" pitchFamily="34" charset="0"/>
                <a:ea typeface="+mn-ea"/>
                <a:cs typeface="Calibri" panose="020F0502020204030204" pitchFamily="34" charset="0"/>
              </a:rPr>
              <a:t> </a:t>
            </a:r>
            <a:r>
              <a:rPr lang="cs-CZ" sz="1820" b="1" kern="1200" dirty="0" err="1">
                <a:solidFill>
                  <a:schemeClr val="tx1"/>
                </a:solidFill>
                <a:latin typeface="Calibri" panose="020F0502020204030204" pitchFamily="34" charset="0"/>
                <a:ea typeface="+mn-ea"/>
                <a:cs typeface="Calibri" panose="020F0502020204030204" pitchFamily="34" charset="0"/>
              </a:rPr>
              <a:t>tendency</a:t>
            </a:r>
            <a:r>
              <a:rPr lang="cs-CZ" sz="1820" b="1" kern="1200" dirty="0">
                <a:solidFill>
                  <a:schemeClr val="tx1"/>
                </a:solidFill>
                <a:latin typeface="Calibri" panose="020F0502020204030204" pitchFamily="34" charset="0"/>
                <a:ea typeface="+mn-ea"/>
                <a:cs typeface="Calibri" panose="020F0502020204030204" pitchFamily="34" charset="0"/>
              </a:rPr>
              <a:t> </a:t>
            </a:r>
            <a:r>
              <a:rPr lang="cs-CZ" sz="1820" b="1" kern="1200" dirty="0" err="1">
                <a:solidFill>
                  <a:schemeClr val="tx1"/>
                </a:solidFill>
                <a:latin typeface="Calibri" panose="020F0502020204030204" pitchFamily="34" charset="0"/>
                <a:ea typeface="+mn-ea"/>
                <a:cs typeface="Calibri" panose="020F0502020204030204" pitchFamily="34" charset="0"/>
              </a:rPr>
              <a:t>towards</a:t>
            </a:r>
            <a:r>
              <a:rPr lang="cs-CZ" sz="1820" b="1" kern="1200" dirty="0">
                <a:solidFill>
                  <a:schemeClr val="tx1"/>
                </a:solidFill>
                <a:latin typeface="Calibri" panose="020F0502020204030204" pitchFamily="34" charset="0"/>
                <a:ea typeface="+mn-ea"/>
                <a:cs typeface="Calibri" panose="020F0502020204030204" pitchFamily="34" charset="0"/>
              </a:rPr>
              <a:t> </a:t>
            </a:r>
            <a:r>
              <a:rPr lang="cs-CZ" sz="1820" b="1" kern="1200" dirty="0" err="1">
                <a:solidFill>
                  <a:schemeClr val="tx1"/>
                </a:solidFill>
                <a:latin typeface="Calibri" panose="020F0502020204030204" pitchFamily="34" charset="0"/>
                <a:ea typeface="+mn-ea"/>
                <a:cs typeface="Calibri" panose="020F0502020204030204" pitchFamily="34" charset="0"/>
              </a:rPr>
              <a:t>self</a:t>
            </a:r>
            <a:r>
              <a:rPr lang="cs-CZ" sz="1820" b="1" kern="1200" dirty="0">
                <a:solidFill>
                  <a:schemeClr val="tx1"/>
                </a:solidFill>
                <a:latin typeface="Calibri" panose="020F0502020204030204" pitchFamily="34" charset="0"/>
                <a:ea typeface="+mn-ea"/>
                <a:cs typeface="Calibri" panose="020F0502020204030204" pitchFamily="34" charset="0"/>
              </a:rPr>
              <a:t>-monitoring </a:t>
            </a:r>
            <a:r>
              <a:rPr lang="cs-CZ" sz="1820" kern="1200" dirty="0">
                <a:solidFill>
                  <a:schemeClr val="tx1"/>
                </a:solidFill>
                <a:latin typeface="Calibri" panose="020F0502020204030204" pitchFamily="34" charset="0"/>
                <a:ea typeface="+mn-ea"/>
                <a:cs typeface="Calibri" panose="020F0502020204030204" pitchFamily="34" charset="0"/>
              </a:rPr>
              <a:t>– more </a:t>
            </a:r>
            <a:r>
              <a:rPr lang="cs-CZ" sz="1820" kern="1200" dirty="0" err="1">
                <a:solidFill>
                  <a:schemeClr val="tx1"/>
                </a:solidFill>
                <a:latin typeface="Calibri" panose="020F0502020204030204" pitchFamily="34" charset="0"/>
                <a:ea typeface="+mn-ea"/>
                <a:cs typeface="Calibri" panose="020F0502020204030204" pitchFamily="34" charset="0"/>
              </a:rPr>
              <a:t>immediate</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transformation</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of</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attitudes</a:t>
            </a:r>
            <a:r>
              <a:rPr lang="cs-CZ" sz="1820" kern="1200" dirty="0">
                <a:solidFill>
                  <a:schemeClr val="tx1"/>
                </a:solidFill>
                <a:latin typeface="Calibri" panose="020F0502020204030204" pitchFamily="34" charset="0"/>
                <a:ea typeface="+mn-ea"/>
                <a:cs typeface="Calibri" panose="020F0502020204030204" pitchFamily="34" charset="0"/>
              </a:rPr>
              <a:t>/</a:t>
            </a:r>
            <a:r>
              <a:rPr lang="cs-CZ" sz="1820" kern="1200" dirty="0" err="1">
                <a:solidFill>
                  <a:schemeClr val="tx1"/>
                </a:solidFill>
                <a:latin typeface="Calibri" panose="020F0502020204030204" pitchFamily="34" charset="0"/>
                <a:ea typeface="+mn-ea"/>
                <a:cs typeface="Calibri" panose="020F0502020204030204" pitchFamily="34" charset="0"/>
              </a:rPr>
              <a:t>behavior</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predictions</a:t>
            </a:r>
            <a:r>
              <a:rPr lang="cs-CZ" sz="1820" kern="1200" dirty="0">
                <a:solidFill>
                  <a:schemeClr val="tx1"/>
                </a:solidFill>
                <a:latin typeface="Calibri" panose="020F0502020204030204" pitchFamily="34" charset="0"/>
                <a:ea typeface="+mn-ea"/>
                <a:cs typeface="Calibri" panose="020F0502020204030204" pitchFamily="34" charset="0"/>
              </a:rPr>
              <a:t> are </a:t>
            </a:r>
            <a:r>
              <a:rPr lang="cs-CZ" sz="1820" kern="1200" dirty="0" err="1">
                <a:solidFill>
                  <a:schemeClr val="tx1"/>
                </a:solidFill>
                <a:latin typeface="Calibri" panose="020F0502020204030204" pitchFamily="34" charset="0"/>
                <a:ea typeface="+mn-ea"/>
                <a:cs typeface="Calibri" panose="020F0502020204030204" pitchFamily="34" charset="0"/>
              </a:rPr>
              <a:t>easier</a:t>
            </a:r>
            <a:r>
              <a:rPr lang="cs-CZ" sz="1820" kern="1200" dirty="0">
                <a:solidFill>
                  <a:schemeClr val="tx1"/>
                </a:solidFill>
                <a:latin typeface="Calibri" panose="020F0502020204030204" pitchFamily="34" charset="0"/>
                <a:ea typeface="+mn-ea"/>
                <a:cs typeface="Calibri" panose="020F0502020204030204" pitchFamily="34" charset="0"/>
              </a:rPr>
              <a:t>.</a:t>
            </a:r>
          </a:p>
          <a:p>
            <a:pPr marL="416052" indent="-416052" algn="just" defTabSz="832104">
              <a:spcBef>
                <a:spcPts val="910"/>
              </a:spcBef>
              <a:buFont typeface="+mj-lt"/>
              <a:buAutoNum type="arabicParenR"/>
            </a:pPr>
            <a:r>
              <a:rPr lang="cs-CZ" sz="1820" b="1" kern="1200" dirty="0" err="1">
                <a:solidFill>
                  <a:schemeClr val="tx1"/>
                </a:solidFill>
                <a:latin typeface="Calibri" panose="020F0502020204030204" pitchFamily="34" charset="0"/>
                <a:ea typeface="+mn-ea"/>
                <a:cs typeface="Calibri" panose="020F0502020204030204" pitchFamily="34" charset="0"/>
              </a:rPr>
              <a:t>High</a:t>
            </a:r>
            <a:r>
              <a:rPr lang="cs-CZ" sz="1820" b="1" kern="1200" dirty="0">
                <a:solidFill>
                  <a:schemeClr val="tx1"/>
                </a:solidFill>
                <a:latin typeface="Calibri" panose="020F0502020204030204" pitchFamily="34" charset="0"/>
                <a:ea typeface="+mn-ea"/>
                <a:cs typeface="Calibri" panose="020F0502020204030204" pitchFamily="34" charset="0"/>
              </a:rPr>
              <a:t> </a:t>
            </a:r>
            <a:r>
              <a:rPr lang="cs-CZ" sz="1820" b="1" kern="1200" dirty="0" err="1">
                <a:solidFill>
                  <a:schemeClr val="tx1"/>
                </a:solidFill>
                <a:latin typeface="Calibri" panose="020F0502020204030204" pitchFamily="34" charset="0"/>
                <a:ea typeface="+mn-ea"/>
                <a:cs typeface="Calibri" panose="020F0502020204030204" pitchFamily="34" charset="0"/>
              </a:rPr>
              <a:t>tendency</a:t>
            </a:r>
            <a:r>
              <a:rPr lang="cs-CZ" sz="1820" b="1" kern="1200" dirty="0">
                <a:solidFill>
                  <a:schemeClr val="tx1"/>
                </a:solidFill>
                <a:latin typeface="Calibri" panose="020F0502020204030204" pitchFamily="34" charset="0"/>
                <a:ea typeface="+mn-ea"/>
                <a:cs typeface="Calibri" panose="020F0502020204030204" pitchFamily="34" charset="0"/>
              </a:rPr>
              <a:t> to </a:t>
            </a:r>
            <a:r>
              <a:rPr lang="cs-CZ" sz="1820" b="1" kern="1200" dirty="0" err="1">
                <a:solidFill>
                  <a:schemeClr val="tx1"/>
                </a:solidFill>
                <a:latin typeface="Calibri" panose="020F0502020204030204" pitchFamily="34" charset="0"/>
                <a:ea typeface="+mn-ea"/>
                <a:cs typeface="Calibri" panose="020F0502020204030204" pitchFamily="34" charset="0"/>
              </a:rPr>
              <a:t>self</a:t>
            </a:r>
            <a:r>
              <a:rPr lang="cs-CZ" sz="1820" b="1" kern="1200" dirty="0">
                <a:solidFill>
                  <a:schemeClr val="tx1"/>
                </a:solidFill>
                <a:latin typeface="Calibri" panose="020F0502020204030204" pitchFamily="34" charset="0"/>
                <a:ea typeface="+mn-ea"/>
                <a:cs typeface="Calibri" panose="020F0502020204030204" pitchFamily="34" charset="0"/>
              </a:rPr>
              <a:t>-monitoring </a:t>
            </a:r>
            <a:r>
              <a:rPr lang="cs-CZ" sz="1820" kern="1200" dirty="0">
                <a:solidFill>
                  <a:schemeClr val="tx1"/>
                </a:solidFill>
                <a:latin typeface="Calibri" panose="020F0502020204030204" pitchFamily="34" charset="0"/>
                <a:ea typeface="+mn-ea"/>
                <a:cs typeface="Calibri" panose="020F0502020204030204" pitchFamily="34" charset="0"/>
              </a:rPr>
              <a:t>– base </a:t>
            </a:r>
            <a:r>
              <a:rPr lang="cs-CZ" sz="1820" kern="1200" dirty="0" err="1">
                <a:solidFill>
                  <a:schemeClr val="tx1"/>
                </a:solidFill>
                <a:latin typeface="Calibri" panose="020F0502020204030204" pitchFamily="34" charset="0"/>
                <a:ea typeface="+mn-ea"/>
                <a:cs typeface="Calibri" panose="020F0502020204030204" pitchFamily="34" charset="0"/>
              </a:rPr>
              <a:t>their</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behavior</a:t>
            </a:r>
            <a:r>
              <a:rPr lang="cs-CZ" sz="1820" kern="1200" dirty="0">
                <a:solidFill>
                  <a:schemeClr val="tx1"/>
                </a:solidFill>
                <a:latin typeface="Calibri" panose="020F0502020204030204" pitchFamily="34" charset="0"/>
                <a:ea typeface="+mn-ea"/>
                <a:cs typeface="Calibri" panose="020F0502020204030204" pitchFamily="34" charset="0"/>
              </a:rPr>
              <a:t> in </a:t>
            </a:r>
            <a:r>
              <a:rPr lang="cs-CZ" sz="1820" kern="1200" dirty="0" err="1">
                <a:solidFill>
                  <a:schemeClr val="tx1"/>
                </a:solidFill>
                <a:latin typeface="Calibri" panose="020F0502020204030204" pitchFamily="34" charset="0"/>
                <a:ea typeface="+mn-ea"/>
                <a:cs typeface="Calibri" panose="020F0502020204030204" pitchFamily="34" charset="0"/>
              </a:rPr>
              <a:t>social</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situations</a:t>
            </a:r>
            <a:r>
              <a:rPr lang="cs-CZ" sz="1820" kern="1200" dirty="0">
                <a:solidFill>
                  <a:schemeClr val="tx1"/>
                </a:solidFill>
                <a:latin typeface="Calibri" panose="020F0502020204030204" pitchFamily="34" charset="0"/>
                <a:ea typeface="+mn-ea"/>
                <a:cs typeface="Calibri" panose="020F0502020204030204" pitchFamily="34" charset="0"/>
              </a:rPr>
              <a:t> on </a:t>
            </a:r>
            <a:r>
              <a:rPr lang="cs-CZ" sz="1820" kern="1200" dirty="0" err="1">
                <a:solidFill>
                  <a:schemeClr val="tx1"/>
                </a:solidFill>
                <a:latin typeface="Calibri" panose="020F0502020204030204" pitchFamily="34" charset="0"/>
                <a:ea typeface="+mn-ea"/>
                <a:cs typeface="Calibri" panose="020F0502020204030204" pitchFamily="34" charset="0"/>
              </a:rPr>
              <a:t>the</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behavior</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of</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others</a:t>
            </a:r>
            <a:r>
              <a:rPr lang="cs-CZ" sz="1820" kern="1200" dirty="0">
                <a:solidFill>
                  <a:schemeClr val="tx1"/>
                </a:solidFill>
                <a:latin typeface="Calibri" panose="020F0502020204030204" pitchFamily="34" charset="0"/>
                <a:ea typeface="+mn-ea"/>
                <a:cs typeface="Calibri" panose="020F0502020204030204" pitchFamily="34" charset="0"/>
              </a:rPr>
              <a:t> (</a:t>
            </a:r>
            <a:r>
              <a:rPr lang="cs-CZ" sz="1820" kern="1200" dirty="0" err="1">
                <a:solidFill>
                  <a:schemeClr val="tx1"/>
                </a:solidFill>
                <a:latin typeface="Calibri" panose="020F0502020204030204" pitchFamily="34" charset="0"/>
                <a:ea typeface="+mn-ea"/>
                <a:cs typeface="Calibri" panose="020F0502020204030204" pitchFamily="34" charset="0"/>
              </a:rPr>
              <a:t>Snyder</a:t>
            </a:r>
            <a:r>
              <a:rPr lang="cs-CZ" sz="1820" kern="1200" dirty="0">
                <a:solidFill>
                  <a:schemeClr val="tx1"/>
                </a:solidFill>
                <a:latin typeface="Calibri" panose="020F0502020204030204" pitchFamily="34" charset="0"/>
                <a:ea typeface="+mn-ea"/>
                <a:cs typeface="Calibri" panose="020F0502020204030204" pitchFamily="34" charset="0"/>
              </a:rPr>
              <a:t>, 1979).</a:t>
            </a:r>
          </a:p>
          <a:p>
            <a:pPr marL="0" indent="0" algn="just">
              <a:buNone/>
            </a:pPr>
            <a:endParaRPr lang="cs-CZ" dirty="0"/>
          </a:p>
        </p:txBody>
      </p:sp>
      <p:graphicFrame>
        <p:nvGraphicFramePr>
          <p:cNvPr id="6" name="Diagram 5">
            <a:extLst>
              <a:ext uri="{FF2B5EF4-FFF2-40B4-BE49-F238E27FC236}">
                <a16:creationId xmlns:a16="http://schemas.microsoft.com/office/drawing/2014/main" id="{C455A3C2-B98A-D26A-1A59-A1E92A6E8952}"/>
              </a:ext>
            </a:extLst>
          </p:cNvPr>
          <p:cNvGraphicFramePr/>
          <p:nvPr>
            <p:extLst>
              <p:ext uri="{D42A27DB-BD31-4B8C-83A1-F6EECF244321}">
                <p14:modId xmlns:p14="http://schemas.microsoft.com/office/powerpoint/2010/main" val="1141219812"/>
              </p:ext>
            </p:extLst>
          </p:nvPr>
        </p:nvGraphicFramePr>
        <p:xfrm>
          <a:off x="7088862" y="2292350"/>
          <a:ext cx="3854591" cy="3504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Obrázek 6" descr="Obsah obrázku text&#10;&#10;Popis byl vytvořen automaticky">
            <a:extLst>
              <a:ext uri="{FF2B5EF4-FFF2-40B4-BE49-F238E27FC236}">
                <a16:creationId xmlns:a16="http://schemas.microsoft.com/office/drawing/2014/main" id="{1478BCAC-6EB0-8CC9-D3AC-02C8776E2B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889469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0D45B70-8B67-9A74-F2FD-827EB4440A37}"/>
              </a:ext>
            </a:extLst>
          </p:cNvPr>
          <p:cNvSpPr>
            <a:spLocks noGrp="1"/>
          </p:cNvSpPr>
          <p:nvPr>
            <p:ph type="title"/>
          </p:nvPr>
        </p:nvSpPr>
        <p:spPr>
          <a:xfrm>
            <a:off x="5874026" y="909638"/>
            <a:ext cx="6062869" cy="1318062"/>
          </a:xfrm>
        </p:spPr>
        <p:txBody>
          <a:bodyPr>
            <a:noAutofit/>
          </a:bodyPr>
          <a:lstStyle/>
          <a:p>
            <a:pPr>
              <a:lnSpc>
                <a:spcPct val="90000"/>
              </a:lnSpc>
            </a:pPr>
            <a:r>
              <a:rPr lang="cs-CZ" sz="3600" dirty="0"/>
              <a:t>Psychology </a:t>
            </a:r>
            <a:r>
              <a:rPr lang="cs-CZ" sz="3600" dirty="0" err="1"/>
              <a:t>approaches</a:t>
            </a:r>
            <a:br>
              <a:rPr lang="cs-CZ" sz="3600" dirty="0"/>
            </a:br>
            <a:r>
              <a:rPr lang="cs-CZ" sz="3600" b="1" dirty="0"/>
              <a:t>THEORY OF REASONED ACTION</a:t>
            </a:r>
            <a:endParaRPr lang="cs-CZ" sz="3600" dirty="0"/>
          </a:p>
        </p:txBody>
      </p:sp>
      <p:pic>
        <p:nvPicPr>
          <p:cNvPr id="4" name="Grafik 8">
            <a:extLst>
              <a:ext uri="{FF2B5EF4-FFF2-40B4-BE49-F238E27FC236}">
                <a16:creationId xmlns:a16="http://schemas.microsoft.com/office/drawing/2014/main" id="{015EB0BF-2C63-CA4F-7C0F-DDC69255E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0100" y="1798982"/>
            <a:ext cx="4525964" cy="3620773"/>
          </a:xfrm>
          <a:prstGeom prst="rect">
            <a:avLst/>
          </a:prstGeom>
          <a:noFill/>
        </p:spPr>
      </p:pic>
      <p:cxnSp>
        <p:nvCxnSpPr>
          <p:cNvPr id="11" name="Straight Connector 1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5100" y="723900"/>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60AFB32-389E-E20F-5766-8F75D5011062}"/>
              </a:ext>
            </a:extLst>
          </p:cNvPr>
          <p:cNvSpPr>
            <a:spLocks noGrp="1"/>
          </p:cNvSpPr>
          <p:nvPr>
            <p:ph idx="1"/>
          </p:nvPr>
        </p:nvSpPr>
        <p:spPr>
          <a:xfrm>
            <a:off x="5661045" y="3018219"/>
            <a:ext cx="6062869" cy="3143282"/>
          </a:xfrm>
        </p:spPr>
        <p:txBody>
          <a:bodyPr>
            <a:normAutofit/>
          </a:bodyPr>
          <a:lstStyle/>
          <a:p>
            <a:r>
              <a:rPr lang="cs-CZ" dirty="0" err="1"/>
              <a:t>Human</a:t>
            </a:r>
            <a:r>
              <a:rPr lang="cs-CZ" dirty="0"/>
              <a:t> </a:t>
            </a:r>
            <a:r>
              <a:rPr lang="cs-CZ" dirty="0" err="1"/>
              <a:t>behavior</a:t>
            </a:r>
            <a:r>
              <a:rPr lang="cs-CZ" dirty="0"/>
              <a:t> </a:t>
            </a:r>
            <a:r>
              <a:rPr lang="cs-CZ" dirty="0" err="1"/>
              <a:t>is</a:t>
            </a:r>
            <a:r>
              <a:rPr lang="cs-CZ" dirty="0"/>
              <a:t> </a:t>
            </a:r>
            <a:r>
              <a:rPr lang="cs-CZ" dirty="0" err="1"/>
              <a:t>influenced</a:t>
            </a:r>
            <a:r>
              <a:rPr lang="cs-CZ" dirty="0"/>
              <a:t> by </a:t>
            </a:r>
            <a:r>
              <a:rPr lang="cs-CZ" b="1" dirty="0"/>
              <a:t>person-</a:t>
            </a:r>
            <a:r>
              <a:rPr lang="cs-CZ" b="1" dirty="0" err="1"/>
              <a:t>specific</a:t>
            </a:r>
            <a:r>
              <a:rPr lang="cs-CZ" b="1" dirty="0"/>
              <a:t> </a:t>
            </a:r>
            <a:r>
              <a:rPr lang="cs-CZ" b="1" dirty="0" err="1"/>
              <a:t>attitudes</a:t>
            </a:r>
            <a:r>
              <a:rPr lang="cs-CZ" b="1" dirty="0"/>
              <a:t> </a:t>
            </a:r>
            <a:r>
              <a:rPr lang="cs-CZ" dirty="0"/>
              <a:t>and by </a:t>
            </a:r>
            <a:r>
              <a:rPr lang="cs-CZ" b="1" dirty="0" err="1"/>
              <a:t>social</a:t>
            </a:r>
            <a:r>
              <a:rPr lang="cs-CZ" b="1" dirty="0"/>
              <a:t> </a:t>
            </a:r>
            <a:r>
              <a:rPr lang="cs-CZ" b="1" dirty="0" err="1"/>
              <a:t>factors</a:t>
            </a:r>
            <a:r>
              <a:rPr lang="cs-CZ" b="1" dirty="0"/>
              <a:t>.</a:t>
            </a:r>
          </a:p>
          <a:p>
            <a:r>
              <a:rPr lang="cs-CZ" dirty="0"/>
              <a:t>Not </a:t>
            </a:r>
            <a:r>
              <a:rPr lang="cs-CZ" dirty="0" err="1"/>
              <a:t>only</a:t>
            </a:r>
            <a:r>
              <a:rPr lang="cs-CZ" dirty="0"/>
              <a:t> </a:t>
            </a:r>
            <a:r>
              <a:rPr lang="cs-CZ" dirty="0" err="1"/>
              <a:t>does</a:t>
            </a:r>
            <a:r>
              <a:rPr lang="cs-CZ" dirty="0"/>
              <a:t> </a:t>
            </a:r>
            <a:r>
              <a:rPr lang="cs-CZ" b="1" dirty="0" err="1"/>
              <a:t>an</a:t>
            </a:r>
            <a:r>
              <a:rPr lang="cs-CZ" dirty="0"/>
              <a:t> </a:t>
            </a:r>
            <a:r>
              <a:rPr lang="cs-CZ" b="1" dirty="0" err="1"/>
              <a:t>environmentally</a:t>
            </a:r>
            <a:r>
              <a:rPr lang="cs-CZ" b="1" dirty="0"/>
              <a:t> </a:t>
            </a:r>
            <a:r>
              <a:rPr lang="cs-CZ" b="1" dirty="0" err="1"/>
              <a:t>friendly</a:t>
            </a:r>
            <a:r>
              <a:rPr lang="cs-CZ" b="1" dirty="0"/>
              <a:t> </a:t>
            </a:r>
            <a:r>
              <a:rPr lang="cs-CZ" b="1" dirty="0" err="1"/>
              <a:t>attitude</a:t>
            </a:r>
            <a:r>
              <a:rPr lang="cs-CZ" b="1" dirty="0"/>
              <a:t> </a:t>
            </a:r>
            <a:r>
              <a:rPr lang="cs-CZ" dirty="0" err="1"/>
              <a:t>favour</a:t>
            </a:r>
            <a:r>
              <a:rPr lang="cs-CZ" dirty="0"/>
              <a:t> </a:t>
            </a:r>
            <a:r>
              <a:rPr lang="cs-CZ" dirty="0" err="1"/>
              <a:t>environmentally</a:t>
            </a:r>
            <a:r>
              <a:rPr lang="cs-CZ" dirty="0"/>
              <a:t> </a:t>
            </a:r>
            <a:r>
              <a:rPr lang="cs-CZ" dirty="0" err="1"/>
              <a:t>friendly</a:t>
            </a:r>
            <a:r>
              <a:rPr lang="cs-CZ" dirty="0"/>
              <a:t> </a:t>
            </a:r>
            <a:r>
              <a:rPr lang="cs-CZ" dirty="0" err="1"/>
              <a:t>behaviors</a:t>
            </a:r>
            <a:r>
              <a:rPr lang="cs-CZ" dirty="0"/>
              <a:t>, but </a:t>
            </a:r>
            <a:r>
              <a:rPr lang="cs-CZ" dirty="0" err="1"/>
              <a:t>also</a:t>
            </a:r>
            <a:r>
              <a:rPr lang="cs-CZ" dirty="0"/>
              <a:t> </a:t>
            </a:r>
            <a:r>
              <a:rPr lang="cs-CZ" b="1" dirty="0" err="1"/>
              <a:t>the</a:t>
            </a:r>
            <a:r>
              <a:rPr lang="cs-CZ" b="1" dirty="0"/>
              <a:t> </a:t>
            </a:r>
            <a:r>
              <a:rPr lang="cs-CZ" b="1" dirty="0" err="1"/>
              <a:t>opinion</a:t>
            </a:r>
            <a:r>
              <a:rPr lang="cs-CZ" b="1" dirty="0"/>
              <a:t> </a:t>
            </a:r>
            <a:r>
              <a:rPr lang="cs-CZ" b="1" dirty="0" err="1"/>
              <a:t>of</a:t>
            </a:r>
            <a:r>
              <a:rPr lang="cs-CZ" b="1" dirty="0"/>
              <a:t> </a:t>
            </a:r>
            <a:r>
              <a:rPr lang="cs-CZ" b="1" dirty="0" err="1"/>
              <a:t>the</a:t>
            </a:r>
            <a:r>
              <a:rPr lang="cs-CZ" b="1" dirty="0"/>
              <a:t> </a:t>
            </a:r>
            <a:r>
              <a:rPr lang="cs-CZ" b="1" dirty="0" err="1"/>
              <a:t>others</a:t>
            </a:r>
            <a:r>
              <a:rPr lang="cs-CZ" b="1" dirty="0"/>
              <a:t> </a:t>
            </a:r>
            <a:r>
              <a:rPr lang="cs-CZ" b="1" dirty="0" err="1"/>
              <a:t>is</a:t>
            </a:r>
            <a:r>
              <a:rPr lang="cs-CZ" b="1" dirty="0"/>
              <a:t> </a:t>
            </a:r>
            <a:r>
              <a:rPr lang="cs-CZ" b="1" dirty="0" err="1"/>
              <a:t>important</a:t>
            </a:r>
            <a:r>
              <a:rPr lang="cs-CZ" b="1" dirty="0"/>
              <a:t> </a:t>
            </a:r>
            <a:r>
              <a:rPr lang="cs-CZ" dirty="0"/>
              <a:t>(</a:t>
            </a:r>
            <a:r>
              <a:rPr lang="cs-CZ" dirty="0" err="1"/>
              <a:t>e.g</a:t>
            </a:r>
            <a:r>
              <a:rPr lang="cs-CZ" dirty="0"/>
              <a:t>. Role </a:t>
            </a:r>
            <a:r>
              <a:rPr lang="cs-CZ" dirty="0" err="1"/>
              <a:t>models</a:t>
            </a:r>
            <a:r>
              <a:rPr lang="cs-CZ" dirty="0"/>
              <a:t>, </a:t>
            </a:r>
            <a:r>
              <a:rPr lang="cs-CZ" dirty="0" err="1"/>
              <a:t>parents</a:t>
            </a:r>
            <a:r>
              <a:rPr lang="cs-CZ" dirty="0"/>
              <a:t>, </a:t>
            </a:r>
            <a:r>
              <a:rPr lang="cs-CZ" dirty="0" err="1"/>
              <a:t>friends</a:t>
            </a:r>
            <a:r>
              <a:rPr lang="cs-CZ" dirty="0"/>
              <a:t>, </a:t>
            </a:r>
            <a:r>
              <a:rPr lang="cs-CZ" dirty="0" err="1"/>
              <a:t>etc</a:t>
            </a:r>
            <a:r>
              <a:rPr lang="cs-CZ" dirty="0"/>
              <a:t>.) </a:t>
            </a:r>
            <a:r>
              <a:rPr lang="cs-CZ" dirty="0" err="1"/>
              <a:t>regarding</a:t>
            </a:r>
            <a:r>
              <a:rPr lang="cs-CZ" dirty="0"/>
              <a:t> these </a:t>
            </a:r>
            <a:r>
              <a:rPr lang="cs-CZ" dirty="0" err="1"/>
              <a:t>behaviors</a:t>
            </a:r>
            <a:r>
              <a:rPr lang="cs-CZ" dirty="0"/>
              <a:t>, </a:t>
            </a:r>
            <a:r>
              <a:rPr lang="cs-CZ" dirty="0" err="1"/>
              <a:t>whether</a:t>
            </a:r>
            <a:r>
              <a:rPr lang="cs-CZ" dirty="0"/>
              <a:t> </a:t>
            </a:r>
            <a:r>
              <a:rPr lang="cs-CZ" dirty="0" err="1"/>
              <a:t>they</a:t>
            </a:r>
            <a:r>
              <a:rPr lang="cs-CZ" dirty="0"/>
              <a:t> are </a:t>
            </a:r>
            <a:r>
              <a:rPr lang="cs-CZ" dirty="0" err="1"/>
              <a:t>actually</a:t>
            </a:r>
            <a:r>
              <a:rPr lang="cs-CZ" dirty="0"/>
              <a:t> </a:t>
            </a:r>
            <a:r>
              <a:rPr lang="cs-CZ" dirty="0" err="1"/>
              <a:t>shown</a:t>
            </a:r>
            <a:r>
              <a:rPr lang="cs-CZ" dirty="0"/>
              <a:t>.</a:t>
            </a:r>
          </a:p>
        </p:txBody>
      </p:sp>
      <p:sp>
        <p:nvSpPr>
          <p:cNvPr id="7" name="TextovéPole 6">
            <a:extLst>
              <a:ext uri="{FF2B5EF4-FFF2-40B4-BE49-F238E27FC236}">
                <a16:creationId xmlns:a16="http://schemas.microsoft.com/office/drawing/2014/main" id="{A8276E49-E284-FFB7-5C01-5545B0173BA2}"/>
              </a:ext>
            </a:extLst>
          </p:cNvPr>
          <p:cNvSpPr txBox="1"/>
          <p:nvPr/>
        </p:nvSpPr>
        <p:spPr>
          <a:xfrm>
            <a:off x="497416" y="6210275"/>
            <a:ext cx="9142639" cy="380682"/>
          </a:xfrm>
          <a:prstGeom prst="rect">
            <a:avLst/>
          </a:prstGeom>
          <a:noFill/>
        </p:spPr>
        <p:txBody>
          <a:bodyPr wrap="square">
            <a:spAutoFit/>
          </a:bodyPr>
          <a:lstStyle/>
          <a:p>
            <a:pPr>
              <a:lnSpc>
                <a:spcPct val="150000"/>
              </a:lnSpc>
              <a:spcAft>
                <a:spcPts val="800"/>
              </a:spcAft>
            </a:pPr>
            <a:r>
              <a:rPr lang="en-GB" sz="1400" i="1" dirty="0">
                <a:effectLst/>
                <a:latin typeface="Arial" panose="020B0604020202020204" pitchFamily="34" charset="0"/>
                <a:ea typeface="Calibri" panose="020F0502020204030204" pitchFamily="34" charset="0"/>
                <a:cs typeface="Times New Roman" panose="02020603050405020304" pitchFamily="18" charset="0"/>
              </a:rPr>
              <a:t>Theory of Reasoned Action (Ajzen &amp; Fishbein, 1980; quoted after </a:t>
            </a:r>
            <a:r>
              <a:rPr lang="en-GB" sz="1400" i="1" dirty="0" err="1">
                <a:effectLst/>
                <a:latin typeface="Arial" panose="020B0604020202020204" pitchFamily="34" charset="0"/>
                <a:ea typeface="Calibri" panose="020F0502020204030204" pitchFamily="34" charset="0"/>
                <a:cs typeface="Times New Roman" panose="02020603050405020304" pitchFamily="18" charset="0"/>
              </a:rPr>
              <a:t>Özer</a:t>
            </a:r>
            <a:r>
              <a:rPr lang="en-GB" sz="1400" i="1" dirty="0">
                <a:effectLst/>
                <a:latin typeface="Arial" panose="020B0604020202020204" pitchFamily="34" charset="0"/>
                <a:ea typeface="Calibri" panose="020F0502020204030204" pitchFamily="34" charset="0"/>
                <a:cs typeface="Times New Roman" panose="02020603050405020304" pitchFamily="18" charset="0"/>
              </a:rPr>
              <a:t> &amp; Yilmaz, 2010, p. 52)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Obrázek 7" descr="Obsah obrázku text&#10;&#10;Popis byl vytvořen automaticky">
            <a:extLst>
              <a:ext uri="{FF2B5EF4-FFF2-40B4-BE49-F238E27FC236}">
                <a16:creationId xmlns:a16="http://schemas.microsoft.com/office/drawing/2014/main" id="{0C88A05F-31BC-7125-41BF-84474E11E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392376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0D45B70-8B67-9A74-F2FD-827EB4440A37}"/>
              </a:ext>
            </a:extLst>
          </p:cNvPr>
          <p:cNvSpPr>
            <a:spLocks noGrp="1"/>
          </p:cNvSpPr>
          <p:nvPr>
            <p:ph type="title"/>
          </p:nvPr>
        </p:nvSpPr>
        <p:spPr>
          <a:xfrm>
            <a:off x="695323" y="616581"/>
            <a:ext cx="9442590" cy="1230401"/>
          </a:xfrm>
        </p:spPr>
        <p:txBody>
          <a:bodyPr>
            <a:noAutofit/>
          </a:bodyPr>
          <a:lstStyle/>
          <a:p>
            <a:pPr>
              <a:lnSpc>
                <a:spcPct val="90000"/>
              </a:lnSpc>
            </a:pPr>
            <a:r>
              <a:rPr lang="cs-CZ" sz="3600" dirty="0"/>
              <a:t>Psychology </a:t>
            </a:r>
            <a:r>
              <a:rPr lang="cs-CZ" sz="3600" dirty="0" err="1"/>
              <a:t>approaches</a:t>
            </a:r>
            <a:br>
              <a:rPr lang="cs-CZ" sz="3600" dirty="0"/>
            </a:br>
            <a:r>
              <a:rPr lang="cs-CZ" sz="3600" b="1" dirty="0" err="1"/>
              <a:t>Theory</a:t>
            </a:r>
            <a:r>
              <a:rPr lang="cs-CZ" sz="3600" b="1" dirty="0"/>
              <a:t> </a:t>
            </a:r>
            <a:r>
              <a:rPr lang="cs-CZ" sz="3600" b="1" dirty="0" err="1"/>
              <a:t>of</a:t>
            </a:r>
            <a:r>
              <a:rPr lang="cs-CZ" sz="3600" b="1" dirty="0"/>
              <a:t> </a:t>
            </a:r>
            <a:r>
              <a:rPr lang="cs-CZ" sz="3600" b="1" dirty="0" err="1"/>
              <a:t>planned</a:t>
            </a:r>
            <a:r>
              <a:rPr lang="cs-CZ" sz="3600" b="1" dirty="0"/>
              <a:t> </a:t>
            </a:r>
            <a:r>
              <a:rPr lang="cs-CZ" sz="3600" b="1" dirty="0" err="1"/>
              <a:t>behavior</a:t>
            </a:r>
            <a:endParaRPr lang="cs-CZ" sz="3600" dirty="0"/>
          </a:p>
        </p:txBody>
      </p:sp>
      <p:cxnSp>
        <p:nvCxnSpPr>
          <p:cNvPr id="25" name="Straight Connector 24">
            <a:extLst>
              <a:ext uri="{FF2B5EF4-FFF2-40B4-BE49-F238E27FC236}">
                <a16:creationId xmlns:a16="http://schemas.microsoft.com/office/drawing/2014/main" id="{159B2C4A-AB53-49A2-AC69-620FF37FF0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38600" y="723900"/>
            <a:ext cx="0" cy="976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E60AFB32-389E-E20F-5766-8F75D5011062}"/>
              </a:ext>
            </a:extLst>
          </p:cNvPr>
          <p:cNvSpPr>
            <a:spLocks noGrp="1"/>
          </p:cNvSpPr>
          <p:nvPr>
            <p:ph idx="1"/>
          </p:nvPr>
        </p:nvSpPr>
        <p:spPr>
          <a:xfrm>
            <a:off x="681944" y="2196902"/>
            <a:ext cx="4794517" cy="3429816"/>
          </a:xfrm>
        </p:spPr>
        <p:txBody>
          <a:bodyPr>
            <a:normAutofit/>
          </a:bodyPr>
          <a:lstStyle/>
          <a:p>
            <a:pPr>
              <a:lnSpc>
                <a:spcPct val="110000"/>
              </a:lnSpc>
            </a:pPr>
            <a:r>
              <a:rPr lang="cs-CZ" dirty="0" err="1"/>
              <a:t>The</a:t>
            </a:r>
            <a:r>
              <a:rPr lang="cs-CZ" dirty="0"/>
              <a:t> </a:t>
            </a:r>
            <a:r>
              <a:rPr lang="cs-CZ" dirty="0" err="1"/>
              <a:t>perception</a:t>
            </a:r>
            <a:r>
              <a:rPr lang="cs-CZ" dirty="0"/>
              <a:t> </a:t>
            </a:r>
            <a:r>
              <a:rPr lang="cs-CZ" dirty="0" err="1"/>
              <a:t>that</a:t>
            </a:r>
            <a:r>
              <a:rPr lang="cs-CZ" dirty="0"/>
              <a:t> a person has </a:t>
            </a:r>
            <a:r>
              <a:rPr lang="cs-CZ" dirty="0" err="1"/>
              <a:t>the</a:t>
            </a:r>
            <a:r>
              <a:rPr lang="cs-CZ" dirty="0"/>
              <a:t> </a:t>
            </a:r>
            <a:r>
              <a:rPr lang="cs-CZ" b="1" dirty="0" err="1"/>
              <a:t>necessary</a:t>
            </a:r>
            <a:r>
              <a:rPr lang="cs-CZ" b="1" dirty="0"/>
              <a:t> </a:t>
            </a:r>
            <a:r>
              <a:rPr lang="cs-CZ" b="1" dirty="0" err="1"/>
              <a:t>skills</a:t>
            </a:r>
            <a:r>
              <a:rPr lang="cs-CZ" b="1" dirty="0"/>
              <a:t> </a:t>
            </a:r>
            <a:r>
              <a:rPr lang="cs-CZ" dirty="0"/>
              <a:t>and </a:t>
            </a:r>
            <a:r>
              <a:rPr lang="cs-CZ" b="1" dirty="0" err="1"/>
              <a:t>resources</a:t>
            </a:r>
            <a:r>
              <a:rPr lang="cs-CZ" dirty="0"/>
              <a:t> to </a:t>
            </a:r>
            <a:r>
              <a:rPr lang="cs-CZ" dirty="0" err="1"/>
              <a:t>perform</a:t>
            </a:r>
            <a:r>
              <a:rPr lang="cs-CZ" dirty="0"/>
              <a:t> a </a:t>
            </a:r>
            <a:r>
              <a:rPr lang="cs-CZ" dirty="0" err="1"/>
              <a:t>certain</a:t>
            </a:r>
            <a:r>
              <a:rPr lang="cs-CZ" dirty="0"/>
              <a:t> </a:t>
            </a:r>
            <a:r>
              <a:rPr lang="cs-CZ" dirty="0" err="1"/>
              <a:t>behavior</a:t>
            </a:r>
            <a:r>
              <a:rPr lang="cs-CZ" dirty="0"/>
              <a:t>.</a:t>
            </a:r>
          </a:p>
          <a:p>
            <a:pPr>
              <a:lnSpc>
                <a:spcPct val="110000"/>
              </a:lnSpc>
            </a:pPr>
            <a:r>
              <a:rPr lang="cs-CZ" dirty="0" err="1"/>
              <a:t>The</a:t>
            </a:r>
            <a:r>
              <a:rPr lang="cs-CZ" dirty="0"/>
              <a:t> person </a:t>
            </a:r>
            <a:r>
              <a:rPr lang="cs-CZ" b="1" dirty="0" err="1"/>
              <a:t>needs</a:t>
            </a:r>
            <a:r>
              <a:rPr lang="cs-CZ" b="1" dirty="0"/>
              <a:t> to </a:t>
            </a:r>
            <a:r>
              <a:rPr lang="cs-CZ" b="1" dirty="0" err="1"/>
              <a:t>be</a:t>
            </a:r>
            <a:r>
              <a:rPr lang="cs-CZ" b="1" dirty="0"/>
              <a:t> </a:t>
            </a:r>
            <a:r>
              <a:rPr lang="cs-CZ" b="1" dirty="0" err="1"/>
              <a:t>convinced</a:t>
            </a:r>
            <a:r>
              <a:rPr lang="cs-CZ" b="1" dirty="0"/>
              <a:t> </a:t>
            </a:r>
            <a:r>
              <a:rPr lang="cs-CZ" b="1" dirty="0" err="1"/>
              <a:t>that</a:t>
            </a:r>
            <a:r>
              <a:rPr lang="cs-CZ" b="1" dirty="0"/>
              <a:t> </a:t>
            </a:r>
            <a:r>
              <a:rPr lang="cs-CZ" b="1" dirty="0" err="1"/>
              <a:t>they</a:t>
            </a:r>
            <a:r>
              <a:rPr lang="cs-CZ" b="1" dirty="0"/>
              <a:t> are </a:t>
            </a:r>
            <a:r>
              <a:rPr lang="cs-CZ" b="1" dirty="0" err="1"/>
              <a:t>capable</a:t>
            </a:r>
            <a:r>
              <a:rPr lang="cs-CZ" b="1" dirty="0"/>
              <a:t> </a:t>
            </a:r>
            <a:r>
              <a:rPr lang="cs-CZ" dirty="0" err="1"/>
              <a:t>of</a:t>
            </a:r>
            <a:r>
              <a:rPr lang="cs-CZ" dirty="0"/>
              <a:t> </a:t>
            </a:r>
            <a:r>
              <a:rPr lang="cs-CZ" dirty="0" err="1"/>
              <a:t>implementing</a:t>
            </a:r>
            <a:r>
              <a:rPr lang="cs-CZ" dirty="0"/>
              <a:t> </a:t>
            </a:r>
            <a:r>
              <a:rPr lang="cs-CZ" dirty="0" err="1"/>
              <a:t>sustainable</a:t>
            </a:r>
            <a:r>
              <a:rPr lang="cs-CZ" dirty="0"/>
              <a:t> </a:t>
            </a:r>
            <a:r>
              <a:rPr lang="cs-CZ" dirty="0" err="1"/>
              <a:t>behaviors</a:t>
            </a:r>
            <a:r>
              <a:rPr lang="cs-CZ" dirty="0"/>
              <a:t>.</a:t>
            </a:r>
          </a:p>
          <a:p>
            <a:pPr>
              <a:lnSpc>
                <a:spcPct val="110000"/>
              </a:lnSpc>
            </a:pPr>
            <a:endParaRPr lang="cs-CZ" dirty="0"/>
          </a:p>
        </p:txBody>
      </p:sp>
      <p:pic>
        <p:nvPicPr>
          <p:cNvPr id="12" name="Obrázek 11">
            <a:extLst>
              <a:ext uri="{FF2B5EF4-FFF2-40B4-BE49-F238E27FC236}">
                <a16:creationId xmlns:a16="http://schemas.microsoft.com/office/drawing/2014/main" id="{3B71891F-03F6-9DFE-5137-36FAC48E4CA4}"/>
              </a:ext>
            </a:extLst>
          </p:cNvPr>
          <p:cNvPicPr>
            <a:picLocks noChangeAspect="1"/>
          </p:cNvPicPr>
          <p:nvPr/>
        </p:nvPicPr>
        <p:blipFill>
          <a:blip r:embed="rId2"/>
          <a:stretch>
            <a:fillRect/>
          </a:stretch>
        </p:blipFill>
        <p:spPr>
          <a:xfrm>
            <a:off x="5647512" y="2477113"/>
            <a:ext cx="5859729" cy="3149605"/>
          </a:xfrm>
          <a:prstGeom prst="rect">
            <a:avLst/>
          </a:prstGeom>
        </p:spPr>
      </p:pic>
      <p:sp>
        <p:nvSpPr>
          <p:cNvPr id="8" name="TextovéPole 7">
            <a:extLst>
              <a:ext uri="{FF2B5EF4-FFF2-40B4-BE49-F238E27FC236}">
                <a16:creationId xmlns:a16="http://schemas.microsoft.com/office/drawing/2014/main" id="{A977D947-6248-C83B-5229-533F5357C359}"/>
              </a:ext>
            </a:extLst>
          </p:cNvPr>
          <p:cNvSpPr txBox="1"/>
          <p:nvPr/>
        </p:nvSpPr>
        <p:spPr>
          <a:xfrm>
            <a:off x="391888" y="6256850"/>
            <a:ext cx="10511248" cy="380682"/>
          </a:xfrm>
          <a:prstGeom prst="rect">
            <a:avLst/>
          </a:prstGeom>
          <a:noFill/>
        </p:spPr>
        <p:txBody>
          <a:bodyPr wrap="square">
            <a:spAutoFit/>
          </a:bodyPr>
          <a:lstStyle/>
          <a:p>
            <a:pPr>
              <a:lnSpc>
                <a:spcPct val="150000"/>
              </a:lnSpc>
              <a:spcAft>
                <a:spcPts val="800"/>
              </a:spcAft>
            </a:pPr>
            <a:r>
              <a:rPr lang="en-GB" sz="1400" i="1" dirty="0">
                <a:effectLst/>
                <a:latin typeface="Arial" panose="020B0604020202020204" pitchFamily="34" charset="0"/>
                <a:ea typeface="Calibri" panose="020F0502020204030204" pitchFamily="34" charset="0"/>
                <a:cs typeface="Times New Roman" panose="02020603050405020304" pitchFamily="18" charset="0"/>
              </a:rPr>
              <a:t>Theory of Planned </a:t>
            </a:r>
            <a:r>
              <a:rPr lang="en-GB" sz="1400" i="1" dirty="0" err="1">
                <a:effectLst/>
                <a:latin typeface="Arial" panose="020B0604020202020204" pitchFamily="34" charset="0"/>
                <a:ea typeface="Calibri" panose="020F0502020204030204" pitchFamily="34" charset="0"/>
                <a:cs typeface="Times New Roman" panose="02020603050405020304" pitchFamily="18" charset="0"/>
              </a:rPr>
              <a:t>Behavior</a:t>
            </a:r>
            <a:r>
              <a:rPr lang="en-GB" sz="1400" i="1" dirty="0">
                <a:effectLst/>
                <a:latin typeface="Arial" panose="020B0604020202020204" pitchFamily="34" charset="0"/>
                <a:ea typeface="Calibri" panose="020F0502020204030204" pitchFamily="34" charset="0"/>
                <a:cs typeface="Times New Roman" panose="02020603050405020304" pitchFamily="18" charset="0"/>
              </a:rPr>
              <a:t> (Ajzen &amp; Madden, 1986; quoted after Helgeson, Dietz &amp; </a:t>
            </a:r>
            <a:r>
              <a:rPr lang="en-GB" sz="1400" i="1" dirty="0" err="1">
                <a:effectLst/>
                <a:latin typeface="Arial" panose="020B0604020202020204" pitchFamily="34" charset="0"/>
                <a:ea typeface="Calibri" panose="020F0502020204030204" pitchFamily="34" charset="0"/>
                <a:cs typeface="Times New Roman" panose="02020603050405020304" pitchFamily="18" charset="0"/>
              </a:rPr>
              <a:t>Chabay</a:t>
            </a:r>
            <a:r>
              <a:rPr lang="en-GB" sz="1400" i="1" dirty="0">
                <a:effectLst/>
                <a:latin typeface="Arial" panose="020B0604020202020204" pitchFamily="34" charset="0"/>
                <a:ea typeface="Calibri" panose="020F0502020204030204" pitchFamily="34" charset="0"/>
                <a:cs typeface="Times New Roman" panose="02020603050405020304" pitchFamily="18" charset="0"/>
              </a:rPr>
              <a:t>, 2014, p. 12)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Obrázek 12" descr="Obsah obrázku text&#10;&#10;Popis byl vytvořen automaticky">
            <a:extLst>
              <a:ext uri="{FF2B5EF4-FFF2-40B4-BE49-F238E27FC236}">
                <a16:creationId xmlns:a16="http://schemas.microsoft.com/office/drawing/2014/main" id="{5BE309DE-E05F-7A93-F935-4F6373F1F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98251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D45B70-8B67-9A74-F2FD-827EB4440A37}"/>
              </a:ext>
            </a:extLst>
          </p:cNvPr>
          <p:cNvSpPr>
            <a:spLocks noGrp="1"/>
          </p:cNvSpPr>
          <p:nvPr>
            <p:ph type="title"/>
          </p:nvPr>
        </p:nvSpPr>
        <p:spPr>
          <a:xfrm>
            <a:off x="685887" y="929148"/>
            <a:ext cx="10783870" cy="761540"/>
          </a:xfrm>
        </p:spPr>
        <p:txBody>
          <a:bodyPr>
            <a:noAutofit/>
          </a:bodyPr>
          <a:lstStyle/>
          <a:p>
            <a:r>
              <a:rPr lang="cs-CZ" sz="3600" dirty="0"/>
              <a:t>Psychology </a:t>
            </a:r>
            <a:r>
              <a:rPr lang="cs-CZ" sz="3600" dirty="0" err="1"/>
              <a:t>approaches</a:t>
            </a:r>
            <a:br>
              <a:rPr lang="cs-CZ" sz="3600" dirty="0"/>
            </a:br>
            <a:r>
              <a:rPr lang="cs-CZ" sz="3600" b="1" dirty="0" err="1"/>
              <a:t>Alternative</a:t>
            </a:r>
            <a:r>
              <a:rPr lang="cs-CZ" sz="3600" b="1" dirty="0"/>
              <a:t> </a:t>
            </a:r>
            <a:r>
              <a:rPr lang="cs-CZ" sz="3600" b="1" dirty="0" err="1"/>
              <a:t>models</a:t>
            </a:r>
            <a:endParaRPr lang="cs-CZ" sz="3600" dirty="0"/>
          </a:p>
        </p:txBody>
      </p:sp>
      <p:sp>
        <p:nvSpPr>
          <p:cNvPr id="7" name="Zástupný text 6">
            <a:extLst>
              <a:ext uri="{FF2B5EF4-FFF2-40B4-BE49-F238E27FC236}">
                <a16:creationId xmlns:a16="http://schemas.microsoft.com/office/drawing/2014/main" id="{E6B6C241-019A-E747-A443-00DDDDB6483F}"/>
              </a:ext>
            </a:extLst>
          </p:cNvPr>
          <p:cNvSpPr>
            <a:spLocks noGrp="1"/>
          </p:cNvSpPr>
          <p:nvPr>
            <p:ph type="body" idx="1"/>
          </p:nvPr>
        </p:nvSpPr>
        <p:spPr>
          <a:xfrm>
            <a:off x="715384" y="1847850"/>
            <a:ext cx="5282192" cy="657225"/>
          </a:xfrm>
        </p:spPr>
        <p:txBody>
          <a:bodyPr>
            <a:normAutofit/>
          </a:bodyPr>
          <a:lstStyle/>
          <a:p>
            <a:r>
              <a:rPr lang="cs-CZ" dirty="0" err="1">
                <a:latin typeface="Avenir Next LT Pro" panose="020B0504020202020204" pitchFamily="34" charset="-18"/>
              </a:rPr>
              <a:t>Repetitive</a:t>
            </a:r>
            <a:r>
              <a:rPr lang="cs-CZ" dirty="0">
                <a:latin typeface="Avenir Next LT Pro" panose="020B0504020202020204" pitchFamily="34" charset="-18"/>
              </a:rPr>
              <a:t> </a:t>
            </a:r>
            <a:r>
              <a:rPr lang="cs-CZ" dirty="0" err="1">
                <a:latin typeface="Avenir Next LT Pro" panose="020B0504020202020204" pitchFamily="34" charset="-18"/>
              </a:rPr>
              <a:t>behavior</a:t>
            </a:r>
            <a:endParaRPr lang="cs-CZ" dirty="0">
              <a:latin typeface="Avenir Next LT Pro" panose="020B0504020202020204" pitchFamily="34" charset="-18"/>
            </a:endParaRPr>
          </a:p>
        </p:txBody>
      </p:sp>
      <p:sp>
        <p:nvSpPr>
          <p:cNvPr id="3" name="Zástupný obsah 2">
            <a:extLst>
              <a:ext uri="{FF2B5EF4-FFF2-40B4-BE49-F238E27FC236}">
                <a16:creationId xmlns:a16="http://schemas.microsoft.com/office/drawing/2014/main" id="{E60AFB32-389E-E20F-5766-8F75D5011062}"/>
              </a:ext>
            </a:extLst>
          </p:cNvPr>
          <p:cNvSpPr>
            <a:spLocks noGrp="1"/>
          </p:cNvSpPr>
          <p:nvPr>
            <p:ph sz="half" idx="2"/>
          </p:nvPr>
        </p:nvSpPr>
        <p:spPr/>
        <p:txBody>
          <a:bodyPr>
            <a:normAutofit/>
          </a:bodyPr>
          <a:lstStyle/>
          <a:p>
            <a:pPr marL="0" indent="0" algn="just">
              <a:buNone/>
            </a:pPr>
            <a:r>
              <a:rPr lang="cs-CZ" sz="1800" dirty="0" err="1"/>
              <a:t>The</a:t>
            </a:r>
            <a:r>
              <a:rPr lang="cs-CZ" sz="1800" dirty="0"/>
              <a:t> person </a:t>
            </a:r>
            <a:r>
              <a:rPr lang="cs-CZ" sz="1800" dirty="0" err="1"/>
              <a:t>shows</a:t>
            </a:r>
            <a:r>
              <a:rPr lang="cs-CZ" sz="1800" dirty="0"/>
              <a:t> </a:t>
            </a:r>
            <a:r>
              <a:rPr lang="cs-CZ" sz="1800" dirty="0" err="1"/>
              <a:t>environmentally</a:t>
            </a:r>
            <a:r>
              <a:rPr lang="cs-CZ" sz="1800" dirty="0"/>
              <a:t> </a:t>
            </a:r>
            <a:r>
              <a:rPr lang="cs-CZ" sz="1800" dirty="0" err="1"/>
              <a:t>friendly</a:t>
            </a:r>
            <a:r>
              <a:rPr lang="cs-CZ" sz="1800" dirty="0"/>
              <a:t> </a:t>
            </a:r>
            <a:r>
              <a:rPr lang="cs-CZ" sz="1800" dirty="0" err="1"/>
              <a:t>behavior</a:t>
            </a:r>
            <a:r>
              <a:rPr lang="cs-CZ" sz="1800" dirty="0"/>
              <a:t> </a:t>
            </a:r>
            <a:r>
              <a:rPr lang="cs-CZ" sz="1800" dirty="0" err="1"/>
              <a:t>below</a:t>
            </a:r>
            <a:r>
              <a:rPr lang="cs-CZ" sz="1800" dirty="0"/>
              <a:t> </a:t>
            </a:r>
            <a:r>
              <a:rPr lang="cs-CZ" sz="1800" dirty="0" err="1"/>
              <a:t>the</a:t>
            </a:r>
            <a:r>
              <a:rPr lang="cs-CZ" sz="1800" dirty="0"/>
              <a:t> level </a:t>
            </a:r>
            <a:r>
              <a:rPr lang="cs-CZ" sz="1800" dirty="0" err="1"/>
              <a:t>of</a:t>
            </a:r>
            <a:r>
              <a:rPr lang="cs-CZ" sz="1800" dirty="0"/>
              <a:t> </a:t>
            </a:r>
            <a:r>
              <a:rPr lang="cs-CZ" sz="1800" dirty="0" err="1"/>
              <a:t>awareness</a:t>
            </a:r>
            <a:r>
              <a:rPr lang="cs-CZ" sz="1800" dirty="0"/>
              <a:t> in </a:t>
            </a:r>
            <a:r>
              <a:rPr lang="cs-CZ" sz="1800" dirty="0" err="1"/>
              <a:t>an</a:t>
            </a:r>
            <a:r>
              <a:rPr lang="cs-CZ" sz="1800" dirty="0"/>
              <a:t> </a:t>
            </a:r>
            <a:r>
              <a:rPr lang="cs-CZ" sz="1800" dirty="0" err="1"/>
              <a:t>automated</a:t>
            </a:r>
            <a:r>
              <a:rPr lang="cs-CZ" sz="1800" dirty="0"/>
              <a:t> </a:t>
            </a:r>
            <a:r>
              <a:rPr lang="cs-CZ" sz="1800" dirty="0" err="1"/>
              <a:t>way</a:t>
            </a:r>
            <a:r>
              <a:rPr lang="cs-CZ" sz="1800" dirty="0"/>
              <a:t>. </a:t>
            </a:r>
          </a:p>
        </p:txBody>
      </p:sp>
      <p:sp>
        <p:nvSpPr>
          <p:cNvPr id="8" name="Zástupný text 7">
            <a:extLst>
              <a:ext uri="{FF2B5EF4-FFF2-40B4-BE49-F238E27FC236}">
                <a16:creationId xmlns:a16="http://schemas.microsoft.com/office/drawing/2014/main" id="{3A12783E-C52B-2ED6-9BA4-80AE48B5279A}"/>
              </a:ext>
            </a:extLst>
          </p:cNvPr>
          <p:cNvSpPr>
            <a:spLocks noGrp="1"/>
          </p:cNvSpPr>
          <p:nvPr>
            <p:ph type="body" sz="quarter" idx="3"/>
          </p:nvPr>
        </p:nvSpPr>
        <p:spPr>
          <a:xfrm>
            <a:off x="715384" y="3888351"/>
            <a:ext cx="5183188" cy="657225"/>
          </a:xfrm>
        </p:spPr>
        <p:txBody>
          <a:bodyPr>
            <a:normAutofit/>
          </a:bodyPr>
          <a:lstStyle/>
          <a:p>
            <a:r>
              <a:rPr lang="cs-CZ" dirty="0">
                <a:latin typeface="Avenir Next LT Pro" panose="020B0504020202020204" pitchFamily="34" charset="-18"/>
              </a:rPr>
              <a:t>MODE model </a:t>
            </a:r>
            <a:r>
              <a:rPr lang="en-US" dirty="0">
                <a:latin typeface="Avenir Next LT Pro" panose="020B0504020202020204" pitchFamily="34" charset="-18"/>
              </a:rPr>
              <a:t>(Motivation and Opportunity as Determinants of Behavior; </a:t>
            </a:r>
            <a:r>
              <a:rPr lang="en-US" b="0" dirty="0">
                <a:latin typeface="Avenir Next LT Pro" panose="020B0504020202020204" pitchFamily="34" charset="-18"/>
              </a:rPr>
              <a:t>Fazio, 1990</a:t>
            </a:r>
            <a:r>
              <a:rPr lang="cs-CZ" b="0" dirty="0">
                <a:latin typeface="Avenir Next LT Pro" panose="020B0504020202020204" pitchFamily="34" charset="-18"/>
              </a:rPr>
              <a:t>)</a:t>
            </a:r>
          </a:p>
        </p:txBody>
      </p:sp>
      <p:sp>
        <p:nvSpPr>
          <p:cNvPr id="9" name="Zástupný obsah 8">
            <a:extLst>
              <a:ext uri="{FF2B5EF4-FFF2-40B4-BE49-F238E27FC236}">
                <a16:creationId xmlns:a16="http://schemas.microsoft.com/office/drawing/2014/main" id="{1B322288-F9E1-3D3D-40C3-8CBE5BAE2305}"/>
              </a:ext>
            </a:extLst>
          </p:cNvPr>
          <p:cNvSpPr>
            <a:spLocks noGrp="1"/>
          </p:cNvSpPr>
          <p:nvPr>
            <p:ph sz="quarter" idx="4"/>
          </p:nvPr>
        </p:nvSpPr>
        <p:spPr>
          <a:xfrm>
            <a:off x="715384" y="4545576"/>
            <a:ext cx="5183188" cy="3423777"/>
          </a:xfrm>
        </p:spPr>
        <p:txBody>
          <a:bodyPr>
            <a:normAutofit/>
          </a:bodyPr>
          <a:lstStyle/>
          <a:p>
            <a:pPr marL="0" indent="0">
              <a:buNone/>
            </a:pPr>
            <a:r>
              <a:rPr lang="cs-CZ" sz="1800" dirty="0"/>
              <a:t>An </a:t>
            </a:r>
            <a:r>
              <a:rPr lang="cs-CZ" sz="1800" dirty="0" err="1"/>
              <a:t>attitude</a:t>
            </a:r>
            <a:r>
              <a:rPr lang="cs-CZ" sz="1800" dirty="0"/>
              <a:t> </a:t>
            </a:r>
            <a:r>
              <a:rPr lang="cs-CZ" sz="1800" dirty="0" err="1"/>
              <a:t>only</a:t>
            </a:r>
            <a:r>
              <a:rPr lang="cs-CZ" sz="1800" dirty="0"/>
              <a:t> </a:t>
            </a:r>
            <a:r>
              <a:rPr lang="cs-CZ" sz="1800" dirty="0" err="1"/>
              <a:t>comes</a:t>
            </a:r>
            <a:r>
              <a:rPr lang="cs-CZ" sz="1800" dirty="0"/>
              <a:t> </a:t>
            </a:r>
            <a:r>
              <a:rPr lang="cs-CZ" sz="1800" dirty="0" err="1"/>
              <a:t>into</a:t>
            </a:r>
            <a:r>
              <a:rPr lang="cs-CZ" sz="1800" dirty="0"/>
              <a:t> play </a:t>
            </a:r>
            <a:r>
              <a:rPr lang="cs-CZ" sz="1800" dirty="0" err="1"/>
              <a:t>if</a:t>
            </a:r>
            <a:r>
              <a:rPr lang="cs-CZ" sz="1800" dirty="0"/>
              <a:t> </a:t>
            </a:r>
            <a:r>
              <a:rPr lang="cs-CZ" sz="1800" dirty="0" err="1"/>
              <a:t>it</a:t>
            </a:r>
            <a:r>
              <a:rPr lang="cs-CZ" sz="1800" dirty="0"/>
              <a:t> has </a:t>
            </a:r>
            <a:r>
              <a:rPr lang="cs-CZ" sz="1800" dirty="0" err="1"/>
              <a:t>sufficient</a:t>
            </a:r>
            <a:r>
              <a:rPr lang="cs-CZ" sz="1800" dirty="0"/>
              <a:t> </a:t>
            </a:r>
            <a:r>
              <a:rPr lang="cs-CZ" sz="1800" dirty="0" err="1"/>
              <a:t>availability</a:t>
            </a:r>
            <a:r>
              <a:rPr lang="cs-CZ" sz="1800" dirty="0"/>
              <a:t>.</a:t>
            </a:r>
          </a:p>
        </p:txBody>
      </p:sp>
      <p:pic>
        <p:nvPicPr>
          <p:cNvPr id="4" name="Grafik 10">
            <a:extLst>
              <a:ext uri="{FF2B5EF4-FFF2-40B4-BE49-F238E27FC236}">
                <a16:creationId xmlns:a16="http://schemas.microsoft.com/office/drawing/2014/main" id="{62109E89-BC52-B851-3936-1C4D07C378DF}"/>
              </a:ext>
            </a:extLst>
          </p:cNvPr>
          <p:cNvPicPr>
            <a:picLocks noChangeAspect="1"/>
          </p:cNvPicPr>
          <p:nvPr/>
        </p:nvPicPr>
        <p:blipFill rotWithShape="1">
          <a:blip r:embed="rId2">
            <a:extLst>
              <a:ext uri="{28A0092B-C50C-407E-A947-70E740481C1C}">
                <a14:useLocalDpi xmlns:a14="http://schemas.microsoft.com/office/drawing/2010/main" val="0"/>
              </a:ext>
            </a:extLst>
          </a:blip>
          <a:srcRect r="44609"/>
          <a:stretch/>
        </p:blipFill>
        <p:spPr bwMode="auto">
          <a:xfrm>
            <a:off x="7202767" y="1144356"/>
            <a:ext cx="4080724" cy="4784496"/>
          </a:xfrm>
          <a:prstGeom prst="rect">
            <a:avLst/>
          </a:prstGeom>
          <a:noFill/>
        </p:spPr>
      </p:pic>
      <p:pic>
        <p:nvPicPr>
          <p:cNvPr id="10" name="Obrázek 9" descr="Obsah obrázku text&#10;&#10;Popis byl vytvořen automaticky">
            <a:extLst>
              <a:ext uri="{FF2B5EF4-FFF2-40B4-BE49-F238E27FC236}">
                <a16:creationId xmlns:a16="http://schemas.microsoft.com/office/drawing/2014/main" id="{46485717-7F32-E851-21C2-5D7D860D0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219015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C752EC9-E693-FD2E-D725-CEF65D8B1AF2}"/>
              </a:ext>
            </a:extLst>
          </p:cNvPr>
          <p:cNvSpPr>
            <a:spLocks noGrp="1"/>
          </p:cNvSpPr>
          <p:nvPr>
            <p:ph type="title"/>
          </p:nvPr>
        </p:nvSpPr>
        <p:spPr>
          <a:xfrm>
            <a:off x="690587" y="907128"/>
            <a:ext cx="6699564" cy="1378871"/>
          </a:xfrm>
        </p:spPr>
        <p:txBody>
          <a:bodyPr>
            <a:normAutofit/>
          </a:bodyPr>
          <a:lstStyle/>
          <a:p>
            <a:r>
              <a:rPr lang="cs-CZ" dirty="0" err="1"/>
              <a:t>Nature</a:t>
            </a:r>
            <a:r>
              <a:rPr lang="cs-CZ" dirty="0"/>
              <a:t> </a:t>
            </a:r>
            <a:r>
              <a:rPr lang="cs-CZ" dirty="0" err="1"/>
              <a:t>heritage</a:t>
            </a:r>
            <a:r>
              <a:rPr lang="cs-CZ" dirty="0"/>
              <a:t> </a:t>
            </a:r>
            <a:r>
              <a:rPr lang="cs-CZ" dirty="0" err="1"/>
              <a:t>definition</a:t>
            </a:r>
            <a:endParaRPr lang="cs-CZ"/>
          </a:p>
        </p:txBody>
      </p:sp>
      <p:cxnSp>
        <p:nvCxnSpPr>
          <p:cNvPr id="31" name="Straight Connector 30">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14CC1942-A6BA-ABAB-2E1C-537DAD14800C}"/>
              </a:ext>
            </a:extLst>
          </p:cNvPr>
          <p:cNvSpPr>
            <a:spLocks noGrp="1"/>
          </p:cNvSpPr>
          <p:nvPr>
            <p:ph idx="1"/>
          </p:nvPr>
        </p:nvSpPr>
        <p:spPr>
          <a:xfrm>
            <a:off x="695326" y="2285999"/>
            <a:ext cx="6766748" cy="3649080"/>
          </a:xfrm>
        </p:spPr>
        <p:txBody>
          <a:bodyPr>
            <a:normAutofit/>
          </a:bodyPr>
          <a:lstStyle/>
          <a:p>
            <a:pPr marL="0" indent="0">
              <a:buNone/>
            </a:pPr>
            <a:r>
              <a:rPr lang="en-US" i="1" dirty="0"/>
              <a:t>“</a:t>
            </a:r>
            <a:r>
              <a:rPr lang="en-US" b="1" i="1" dirty="0" err="1"/>
              <a:t>Natur</a:t>
            </a:r>
            <a:r>
              <a:rPr lang="cs-CZ" b="1" i="1" dirty="0"/>
              <a:t>e</a:t>
            </a:r>
            <a:r>
              <a:rPr lang="en-US" b="1" i="1" dirty="0"/>
              <a:t> heritage </a:t>
            </a:r>
            <a:r>
              <a:rPr lang="en-US" i="1" dirty="0"/>
              <a:t>refers to natural features, geological and physiographical formations and delineated areas that constitute the habitat of threatened species of animals and plants and natural sites of value from the point of view of science, conservation or natural beauty.</a:t>
            </a:r>
            <a:r>
              <a:rPr lang="en-US" dirty="0"/>
              <a:t> It includes private and publicly protected </a:t>
            </a:r>
            <a:r>
              <a:rPr lang="en-US" i="1" dirty="0"/>
              <a:t>natural areas, zoos, aquaria and botanical gardens, natural habitat, marine ecosystems, sanctuaries, reservoirs etc..” </a:t>
            </a:r>
            <a:r>
              <a:rPr lang="en-US" dirty="0"/>
              <a:t>(UNESCO Institute for Statistics, 2009).</a:t>
            </a:r>
            <a:endParaRPr lang="cs-CZ" dirty="0"/>
          </a:p>
        </p:txBody>
      </p:sp>
      <p:cxnSp>
        <p:nvCxnSpPr>
          <p:cNvPr id="33" name="Straight Connector 32">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descr="Large plateau">
            <a:extLst>
              <a:ext uri="{FF2B5EF4-FFF2-40B4-BE49-F238E27FC236}">
                <a16:creationId xmlns:a16="http://schemas.microsoft.com/office/drawing/2014/main" id="{91A814B0-CDF7-6379-65A2-0C8E9553EC23}"/>
              </a:ext>
            </a:extLst>
          </p:cNvPr>
          <p:cNvPicPr>
            <a:picLocks noChangeAspect="1"/>
          </p:cNvPicPr>
          <p:nvPr/>
        </p:nvPicPr>
        <p:blipFill rotWithShape="1">
          <a:blip r:embed="rId2"/>
          <a:srcRect l="19615" r="40705" b="-1"/>
          <a:stretch/>
        </p:blipFill>
        <p:spPr>
          <a:xfrm>
            <a:off x="8115300" y="10"/>
            <a:ext cx="4076700" cy="6857990"/>
          </a:xfrm>
          <a:prstGeom prst="rect">
            <a:avLst/>
          </a:prstGeom>
        </p:spPr>
      </p:pic>
      <p:pic>
        <p:nvPicPr>
          <p:cNvPr id="5" name="Obrázek 4" descr="Obsah obrázku text&#10;&#10;Popis byl vytvořen automaticky">
            <a:extLst>
              <a:ext uri="{FF2B5EF4-FFF2-40B4-BE49-F238E27FC236}">
                <a16:creationId xmlns:a16="http://schemas.microsoft.com/office/drawing/2014/main" id="{627E8DD6-D0D0-127E-7FC9-A0A56C191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163"/>
            <a:ext cx="3175810" cy="698195"/>
          </a:xfrm>
          <a:prstGeom prst="rect">
            <a:avLst/>
          </a:prstGeom>
        </p:spPr>
      </p:pic>
    </p:spTree>
    <p:extLst>
      <p:ext uri="{BB962C8B-B14F-4D97-AF65-F5344CB8AC3E}">
        <p14:creationId xmlns:p14="http://schemas.microsoft.com/office/powerpoint/2010/main" val="1142390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23E3CB8D-5DA0-C1F1-C267-3E43D4E25197}"/>
              </a:ext>
            </a:extLst>
          </p:cNvPr>
          <p:cNvSpPr>
            <a:spLocks noGrp="1"/>
          </p:cNvSpPr>
          <p:nvPr>
            <p:ph type="title"/>
          </p:nvPr>
        </p:nvSpPr>
        <p:spPr/>
        <p:txBody>
          <a:bodyPr>
            <a:noAutofit/>
          </a:bodyPr>
          <a:lstStyle/>
          <a:p>
            <a:r>
              <a:rPr lang="cs-CZ" sz="3600" dirty="0" err="1"/>
              <a:t>Social</a:t>
            </a:r>
            <a:r>
              <a:rPr lang="cs-CZ" sz="3600" dirty="0"/>
              <a:t> </a:t>
            </a:r>
            <a:r>
              <a:rPr lang="cs-CZ" sz="3600" dirty="0" err="1"/>
              <a:t>incentives</a:t>
            </a:r>
            <a:br>
              <a:rPr lang="cs-CZ" sz="3600" dirty="0"/>
            </a:br>
            <a:r>
              <a:rPr lang="cs-CZ" sz="3600" b="1" dirty="0" err="1"/>
              <a:t>comparing</a:t>
            </a:r>
            <a:r>
              <a:rPr lang="cs-CZ" sz="3600" b="1" dirty="0"/>
              <a:t> and </a:t>
            </a:r>
            <a:r>
              <a:rPr lang="cs-CZ" sz="3600" b="1" dirty="0" err="1"/>
              <a:t>competing</a:t>
            </a:r>
            <a:r>
              <a:rPr lang="cs-CZ" sz="3600" b="1" dirty="0"/>
              <a:t> </a:t>
            </a:r>
            <a:r>
              <a:rPr lang="cs-CZ" sz="3600" b="1" dirty="0" err="1"/>
              <a:t>with</a:t>
            </a:r>
            <a:r>
              <a:rPr lang="cs-CZ" sz="3600" b="1" dirty="0"/>
              <a:t> </a:t>
            </a:r>
            <a:r>
              <a:rPr lang="cs-CZ" sz="3600" b="1" dirty="0" err="1"/>
              <a:t>others</a:t>
            </a:r>
            <a:endParaRPr lang="cs-CZ" sz="3600" dirty="0"/>
          </a:p>
        </p:txBody>
      </p:sp>
      <p:sp>
        <p:nvSpPr>
          <p:cNvPr id="9" name="Zástupný text 8">
            <a:extLst>
              <a:ext uri="{FF2B5EF4-FFF2-40B4-BE49-F238E27FC236}">
                <a16:creationId xmlns:a16="http://schemas.microsoft.com/office/drawing/2014/main" id="{B18F2F9B-1B93-7993-F141-63C67D56BFB8}"/>
              </a:ext>
            </a:extLst>
          </p:cNvPr>
          <p:cNvSpPr>
            <a:spLocks noGrp="1"/>
          </p:cNvSpPr>
          <p:nvPr>
            <p:ph type="body" idx="1"/>
          </p:nvPr>
        </p:nvSpPr>
        <p:spPr>
          <a:xfrm>
            <a:off x="723697" y="2009775"/>
            <a:ext cx="5282192" cy="657225"/>
          </a:xfrm>
        </p:spPr>
        <p:txBody>
          <a:bodyPr/>
          <a:lstStyle/>
          <a:p>
            <a:r>
              <a:rPr lang="cs-CZ" sz="1600" dirty="0" err="1">
                <a:latin typeface="Avenir Next LT Pro" panose="020B0504020202020204" pitchFamily="34" charset="-18"/>
              </a:rPr>
              <a:t>Immediate</a:t>
            </a:r>
            <a:r>
              <a:rPr lang="cs-CZ" sz="1600" dirty="0">
                <a:latin typeface="Avenir Next LT Pro" panose="020B0504020202020204" pitchFamily="34" charset="-18"/>
              </a:rPr>
              <a:t> </a:t>
            </a:r>
            <a:r>
              <a:rPr lang="cs-CZ" sz="1600" dirty="0" err="1">
                <a:latin typeface="Avenir Next LT Pro" panose="020B0504020202020204" pitchFamily="34" charset="-18"/>
              </a:rPr>
              <a:t>rewards</a:t>
            </a:r>
            <a:r>
              <a:rPr lang="cs-CZ" sz="1600" dirty="0">
                <a:latin typeface="Avenir Next LT Pro" panose="020B0504020202020204" pitchFamily="34" charset="-18"/>
              </a:rPr>
              <a:t> </a:t>
            </a:r>
          </a:p>
        </p:txBody>
      </p:sp>
      <p:sp>
        <p:nvSpPr>
          <p:cNvPr id="8" name="Zástupný obsah 7">
            <a:extLst>
              <a:ext uri="{FF2B5EF4-FFF2-40B4-BE49-F238E27FC236}">
                <a16:creationId xmlns:a16="http://schemas.microsoft.com/office/drawing/2014/main" id="{80A4DE49-F31C-F212-DEA3-325DED4BE18B}"/>
              </a:ext>
            </a:extLst>
          </p:cNvPr>
          <p:cNvSpPr>
            <a:spLocks noGrp="1"/>
          </p:cNvSpPr>
          <p:nvPr>
            <p:ph sz="half" idx="2"/>
          </p:nvPr>
        </p:nvSpPr>
        <p:spPr>
          <a:xfrm>
            <a:off x="715384" y="2972214"/>
            <a:ext cx="5282192" cy="3423777"/>
          </a:xfrm>
        </p:spPr>
        <p:txBody>
          <a:bodyPr>
            <a:normAutofit/>
          </a:bodyPr>
          <a:lstStyle/>
          <a:p>
            <a:r>
              <a:rPr lang="cs-CZ" sz="1800" dirty="0" err="1"/>
              <a:t>Valuing</a:t>
            </a:r>
            <a:r>
              <a:rPr lang="cs-CZ" sz="1800" dirty="0"/>
              <a:t> </a:t>
            </a:r>
            <a:r>
              <a:rPr lang="cs-CZ" sz="1800" dirty="0" err="1"/>
              <a:t>rewards</a:t>
            </a:r>
            <a:r>
              <a:rPr lang="cs-CZ" sz="1800" dirty="0"/>
              <a:t> </a:t>
            </a:r>
            <a:r>
              <a:rPr lang="cs-CZ" sz="1800" dirty="0" err="1"/>
              <a:t>received</a:t>
            </a:r>
            <a:r>
              <a:rPr lang="cs-CZ" sz="1800" dirty="0"/>
              <a:t> </a:t>
            </a:r>
            <a:r>
              <a:rPr lang="cs-CZ" sz="1800" dirty="0" err="1"/>
              <a:t>immediately</a:t>
            </a:r>
            <a:r>
              <a:rPr lang="cs-CZ" sz="1800" dirty="0"/>
              <a:t> more </a:t>
            </a:r>
            <a:r>
              <a:rPr lang="cs-CZ" sz="1800" dirty="0" err="1"/>
              <a:t>highly</a:t>
            </a:r>
            <a:r>
              <a:rPr lang="cs-CZ" sz="1800" dirty="0"/>
              <a:t>.</a:t>
            </a:r>
          </a:p>
          <a:p>
            <a:r>
              <a:rPr lang="cs-CZ" sz="1800" dirty="0" err="1"/>
              <a:t>What</a:t>
            </a:r>
            <a:r>
              <a:rPr lang="cs-CZ" sz="1800" dirty="0"/>
              <a:t> </a:t>
            </a:r>
            <a:r>
              <a:rPr lang="cs-CZ" sz="1800" dirty="0" err="1"/>
              <a:t>happens</a:t>
            </a:r>
            <a:r>
              <a:rPr lang="cs-CZ" sz="1800" dirty="0"/>
              <a:t> </a:t>
            </a:r>
            <a:r>
              <a:rPr lang="cs-CZ" sz="1800" dirty="0" err="1"/>
              <a:t>if</a:t>
            </a:r>
            <a:r>
              <a:rPr lang="cs-CZ" sz="1800" dirty="0"/>
              <a:t> </a:t>
            </a:r>
            <a:r>
              <a:rPr lang="cs-CZ" sz="1800" dirty="0" err="1"/>
              <a:t>we</a:t>
            </a:r>
            <a:r>
              <a:rPr lang="cs-CZ" sz="1800" dirty="0"/>
              <a:t> </a:t>
            </a:r>
            <a:r>
              <a:rPr lang="cs-CZ" sz="1800" dirty="0" err="1"/>
              <a:t>reward</a:t>
            </a:r>
            <a:r>
              <a:rPr lang="cs-CZ" sz="1800" dirty="0"/>
              <a:t> </a:t>
            </a:r>
            <a:r>
              <a:rPr lang="cs-CZ" sz="1800" dirty="0" err="1"/>
              <a:t>people</a:t>
            </a:r>
            <a:r>
              <a:rPr lang="cs-CZ" sz="1800" dirty="0"/>
              <a:t> </a:t>
            </a:r>
            <a:r>
              <a:rPr lang="cs-CZ" sz="1800" dirty="0" err="1"/>
              <a:t>now</a:t>
            </a:r>
            <a:r>
              <a:rPr lang="cs-CZ" sz="1800" dirty="0"/>
              <a:t> </a:t>
            </a:r>
            <a:r>
              <a:rPr lang="cs-CZ" sz="1800" dirty="0" err="1"/>
              <a:t>for</a:t>
            </a:r>
            <a:r>
              <a:rPr lang="cs-CZ" sz="1800" dirty="0"/>
              <a:t> </a:t>
            </a:r>
            <a:r>
              <a:rPr lang="cs-CZ" sz="1800" dirty="0" err="1"/>
              <a:t>actions</a:t>
            </a:r>
            <a:r>
              <a:rPr lang="cs-CZ" sz="1800" dirty="0"/>
              <a:t> </a:t>
            </a:r>
            <a:r>
              <a:rPr lang="cs-CZ" sz="1800" dirty="0" err="1"/>
              <a:t>that</a:t>
            </a:r>
            <a:r>
              <a:rPr lang="cs-CZ" sz="1800" dirty="0"/>
              <a:t> </a:t>
            </a:r>
            <a:r>
              <a:rPr lang="cs-CZ" sz="1800" dirty="0" err="1"/>
              <a:t>have</a:t>
            </a:r>
            <a:r>
              <a:rPr lang="cs-CZ" sz="1800" dirty="0"/>
              <a:t> a positive long-term </a:t>
            </a:r>
            <a:r>
              <a:rPr lang="cs-CZ" sz="1800" dirty="0" err="1"/>
              <a:t>impact</a:t>
            </a:r>
            <a:r>
              <a:rPr lang="cs-CZ" sz="1800" dirty="0"/>
              <a:t> on </a:t>
            </a:r>
            <a:r>
              <a:rPr lang="cs-CZ" sz="1800" dirty="0" err="1"/>
              <a:t>sustainability</a:t>
            </a:r>
            <a:r>
              <a:rPr lang="cs-CZ" sz="1800" dirty="0"/>
              <a:t>?</a:t>
            </a:r>
          </a:p>
          <a:p>
            <a:r>
              <a:rPr lang="cs-CZ" sz="1800" dirty="0" err="1"/>
              <a:t>The</a:t>
            </a:r>
            <a:r>
              <a:rPr lang="cs-CZ" sz="1800" dirty="0"/>
              <a:t> </a:t>
            </a:r>
            <a:r>
              <a:rPr lang="cs-CZ" sz="1800" dirty="0" err="1"/>
              <a:t>registration</a:t>
            </a:r>
            <a:r>
              <a:rPr lang="cs-CZ" sz="1800" dirty="0"/>
              <a:t> </a:t>
            </a:r>
            <a:r>
              <a:rPr lang="cs-CZ" sz="1800" dirty="0" err="1"/>
              <a:t>is</a:t>
            </a:r>
            <a:r>
              <a:rPr lang="cs-CZ" sz="1800" dirty="0"/>
              <a:t> no </a:t>
            </a:r>
            <a:r>
              <a:rPr lang="cs-CZ" sz="1800" dirty="0" err="1"/>
              <a:t>longer</a:t>
            </a:r>
            <a:r>
              <a:rPr lang="cs-CZ" sz="1800" dirty="0"/>
              <a:t> </a:t>
            </a:r>
            <a:r>
              <a:rPr lang="cs-CZ" sz="1800" dirty="0" err="1"/>
              <a:t>necessary</a:t>
            </a:r>
            <a:r>
              <a:rPr lang="cs-CZ" sz="1800" dirty="0"/>
              <a:t> </a:t>
            </a:r>
            <a:r>
              <a:rPr lang="cs-CZ" sz="1800" dirty="0" err="1"/>
              <a:t>after</a:t>
            </a:r>
            <a:r>
              <a:rPr lang="cs-CZ" sz="1800" dirty="0"/>
              <a:t> a </a:t>
            </a:r>
            <a:r>
              <a:rPr lang="cs-CZ" sz="1800" dirty="0" err="1"/>
              <a:t>certain</a:t>
            </a:r>
            <a:r>
              <a:rPr lang="cs-CZ" sz="1800" dirty="0"/>
              <a:t> point, as </a:t>
            </a:r>
            <a:r>
              <a:rPr lang="cs-CZ" sz="1800" dirty="0" err="1"/>
              <a:t>habits</a:t>
            </a:r>
            <a:r>
              <a:rPr lang="cs-CZ" sz="1800" dirty="0"/>
              <a:t> </a:t>
            </a:r>
            <a:r>
              <a:rPr lang="cs-CZ" sz="1800" dirty="0" err="1"/>
              <a:t>or</a:t>
            </a:r>
            <a:r>
              <a:rPr lang="cs-CZ" sz="1800" dirty="0"/>
              <a:t> </a:t>
            </a:r>
            <a:r>
              <a:rPr lang="cs-CZ" sz="1800" dirty="0" err="1"/>
              <a:t>routines</a:t>
            </a:r>
            <a:r>
              <a:rPr lang="cs-CZ" sz="1800" dirty="0"/>
              <a:t> </a:t>
            </a:r>
            <a:r>
              <a:rPr lang="cs-CZ" sz="1800" dirty="0" err="1"/>
              <a:t>have</a:t>
            </a:r>
            <a:r>
              <a:rPr lang="cs-CZ" sz="1800" dirty="0"/>
              <a:t> </a:t>
            </a:r>
            <a:r>
              <a:rPr lang="cs-CZ" sz="1800" dirty="0" err="1"/>
              <a:t>developed</a:t>
            </a:r>
            <a:r>
              <a:rPr lang="cs-CZ" sz="1800" dirty="0"/>
              <a:t>.</a:t>
            </a:r>
          </a:p>
        </p:txBody>
      </p:sp>
      <p:sp>
        <p:nvSpPr>
          <p:cNvPr id="11" name="Zástupný text 10">
            <a:extLst>
              <a:ext uri="{FF2B5EF4-FFF2-40B4-BE49-F238E27FC236}">
                <a16:creationId xmlns:a16="http://schemas.microsoft.com/office/drawing/2014/main" id="{9DA1E6FF-C534-F89C-447C-74A10C9333C8}"/>
              </a:ext>
            </a:extLst>
          </p:cNvPr>
          <p:cNvSpPr>
            <a:spLocks noGrp="1"/>
          </p:cNvSpPr>
          <p:nvPr>
            <p:ph type="body" sz="quarter" idx="3"/>
          </p:nvPr>
        </p:nvSpPr>
        <p:spPr>
          <a:xfrm>
            <a:off x="6172200" y="2002838"/>
            <a:ext cx="5183188" cy="657225"/>
          </a:xfrm>
        </p:spPr>
        <p:txBody>
          <a:bodyPr/>
          <a:lstStyle/>
          <a:p>
            <a:r>
              <a:rPr lang="cs-CZ" dirty="0" err="1">
                <a:latin typeface="Avenir Next LT Pro" panose="020B0504020202020204" pitchFamily="34" charset="-18"/>
              </a:rPr>
              <a:t>Process</a:t>
            </a:r>
            <a:r>
              <a:rPr lang="cs-CZ" dirty="0">
                <a:latin typeface="Avenir Next LT Pro" panose="020B0504020202020204" pitchFamily="34" charset="-18"/>
              </a:rPr>
              <a:t> monitoring</a:t>
            </a:r>
          </a:p>
        </p:txBody>
      </p:sp>
      <p:sp>
        <p:nvSpPr>
          <p:cNvPr id="12" name="Zástupný obsah 11">
            <a:extLst>
              <a:ext uri="{FF2B5EF4-FFF2-40B4-BE49-F238E27FC236}">
                <a16:creationId xmlns:a16="http://schemas.microsoft.com/office/drawing/2014/main" id="{3EC960F0-3C94-275B-D1BC-80CE511FC63D}"/>
              </a:ext>
            </a:extLst>
          </p:cNvPr>
          <p:cNvSpPr>
            <a:spLocks noGrp="1"/>
          </p:cNvSpPr>
          <p:nvPr>
            <p:ph sz="quarter" idx="4"/>
          </p:nvPr>
        </p:nvSpPr>
        <p:spPr>
          <a:xfrm>
            <a:off x="6172200" y="2972214"/>
            <a:ext cx="5183188" cy="3423777"/>
          </a:xfrm>
        </p:spPr>
        <p:txBody>
          <a:bodyPr>
            <a:normAutofit/>
          </a:bodyPr>
          <a:lstStyle/>
          <a:p>
            <a:r>
              <a:rPr lang="cs-CZ" sz="1800" dirty="0" err="1"/>
              <a:t>Processing</a:t>
            </a:r>
            <a:r>
              <a:rPr lang="cs-CZ" sz="1800" dirty="0"/>
              <a:t> positive </a:t>
            </a:r>
            <a:r>
              <a:rPr lang="cs-CZ" sz="1800" dirty="0" err="1"/>
              <a:t>information</a:t>
            </a:r>
            <a:r>
              <a:rPr lang="cs-CZ" sz="1800" dirty="0"/>
              <a:t> „more </a:t>
            </a:r>
            <a:r>
              <a:rPr lang="cs-CZ" sz="1800" dirty="0" err="1"/>
              <a:t>efficiently</a:t>
            </a:r>
            <a:r>
              <a:rPr lang="cs-CZ" sz="1800" dirty="0"/>
              <a:t>“ </a:t>
            </a:r>
            <a:r>
              <a:rPr lang="cs-CZ" sz="1800" dirty="0" err="1"/>
              <a:t>than</a:t>
            </a:r>
            <a:r>
              <a:rPr lang="cs-CZ" sz="1800" dirty="0"/>
              <a:t> negative </a:t>
            </a:r>
            <a:r>
              <a:rPr lang="cs-CZ" sz="1800" dirty="0" err="1"/>
              <a:t>information</a:t>
            </a:r>
            <a:r>
              <a:rPr lang="cs-CZ" sz="1800" dirty="0"/>
              <a:t> (</a:t>
            </a:r>
            <a:r>
              <a:rPr lang="cs-CZ" sz="1800" dirty="0" err="1"/>
              <a:t>Bodenmüller</a:t>
            </a:r>
            <a:r>
              <a:rPr lang="cs-CZ" sz="1800" dirty="0"/>
              <a:t>, 2021).</a:t>
            </a:r>
          </a:p>
          <a:p>
            <a:r>
              <a:rPr lang="en-US" sz="1800" dirty="0"/>
              <a:t>Positive consequences should be named when seeking sustainable </a:t>
            </a:r>
            <a:r>
              <a:rPr lang="en-US" sz="1800" dirty="0" err="1"/>
              <a:t>behavi</a:t>
            </a:r>
            <a:r>
              <a:rPr lang="cs-CZ" sz="1800" dirty="0"/>
              <a:t>o</a:t>
            </a:r>
            <a:r>
              <a:rPr lang="en-US" sz="1800" dirty="0"/>
              <a:t>r change.</a:t>
            </a:r>
            <a:endParaRPr lang="cs-CZ" sz="1800" dirty="0"/>
          </a:p>
        </p:txBody>
      </p:sp>
      <p:pic>
        <p:nvPicPr>
          <p:cNvPr id="17" name="Obrázek 16" descr="Obsah obrázku text&#10;&#10;Popis byl vytvořen automaticky">
            <a:extLst>
              <a:ext uri="{FF2B5EF4-FFF2-40B4-BE49-F238E27FC236}">
                <a16:creationId xmlns:a16="http://schemas.microsoft.com/office/drawing/2014/main" id="{9E7A1A38-F32A-D308-B905-2CA2A7761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701505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3B179-CD76-B095-A7FE-5E6AB2B3871B}"/>
              </a:ext>
            </a:extLst>
          </p:cNvPr>
          <p:cNvSpPr>
            <a:spLocks noGrp="1"/>
          </p:cNvSpPr>
          <p:nvPr>
            <p:ph type="title"/>
          </p:nvPr>
        </p:nvSpPr>
        <p:spPr/>
        <p:txBody>
          <a:bodyPr/>
          <a:lstStyle/>
          <a:p>
            <a:r>
              <a:rPr lang="cs-CZ" dirty="0" err="1"/>
              <a:t>Summary</a:t>
            </a:r>
            <a:endParaRPr lang="cs-CZ" dirty="0"/>
          </a:p>
        </p:txBody>
      </p:sp>
      <p:sp>
        <p:nvSpPr>
          <p:cNvPr id="3" name="Zástupný obsah 2">
            <a:extLst>
              <a:ext uri="{FF2B5EF4-FFF2-40B4-BE49-F238E27FC236}">
                <a16:creationId xmlns:a16="http://schemas.microsoft.com/office/drawing/2014/main" id="{A312EBA8-1157-7FC7-19C9-0534688D34EA}"/>
              </a:ext>
            </a:extLst>
          </p:cNvPr>
          <p:cNvSpPr>
            <a:spLocks noGrp="1"/>
          </p:cNvSpPr>
          <p:nvPr>
            <p:ph idx="1"/>
          </p:nvPr>
        </p:nvSpPr>
        <p:spPr>
          <a:xfrm>
            <a:off x="700635" y="1899426"/>
            <a:ext cx="10691265" cy="3636088"/>
          </a:xfrm>
        </p:spPr>
        <p:txBody>
          <a:bodyPr>
            <a:noAutofit/>
          </a:bodyPr>
          <a:lstStyle/>
          <a:p>
            <a:r>
              <a:rPr lang="cs-CZ" sz="1800" b="1" dirty="0" err="1"/>
              <a:t>Overtourism</a:t>
            </a:r>
            <a:r>
              <a:rPr lang="cs-CZ" sz="1800" dirty="0"/>
              <a:t> </a:t>
            </a:r>
            <a:r>
              <a:rPr lang="cs-CZ" sz="1800" dirty="0" err="1"/>
              <a:t>might</a:t>
            </a:r>
            <a:r>
              <a:rPr lang="cs-CZ" sz="1800" dirty="0"/>
              <a:t> </a:t>
            </a:r>
            <a:r>
              <a:rPr lang="cs-CZ" sz="1800" dirty="0" err="1"/>
              <a:t>seriously</a:t>
            </a:r>
            <a:r>
              <a:rPr lang="cs-CZ" sz="1800" dirty="0"/>
              <a:t> </a:t>
            </a:r>
            <a:r>
              <a:rPr lang="cs-CZ" sz="1800" dirty="0" err="1"/>
              <a:t>endanger</a:t>
            </a:r>
            <a:r>
              <a:rPr lang="cs-CZ" sz="1800" dirty="0"/>
              <a:t> </a:t>
            </a:r>
            <a:r>
              <a:rPr lang="cs-CZ" sz="1800" dirty="0" err="1"/>
              <a:t>nature</a:t>
            </a:r>
            <a:r>
              <a:rPr lang="cs-CZ" sz="1800" dirty="0"/>
              <a:t> </a:t>
            </a:r>
            <a:r>
              <a:rPr lang="cs-CZ" sz="1800" dirty="0" err="1"/>
              <a:t>heritage</a:t>
            </a:r>
            <a:r>
              <a:rPr lang="cs-CZ" sz="1800" dirty="0"/>
              <a:t>.</a:t>
            </a:r>
          </a:p>
          <a:p>
            <a:r>
              <a:rPr lang="cs-CZ" sz="1800" b="1" dirty="0" err="1"/>
              <a:t>Protection</a:t>
            </a:r>
            <a:r>
              <a:rPr lang="cs-CZ" sz="1800" dirty="0"/>
              <a:t> </a:t>
            </a:r>
            <a:r>
              <a:rPr lang="cs-CZ" sz="1800" dirty="0" err="1"/>
              <a:t>of</a:t>
            </a:r>
            <a:r>
              <a:rPr lang="cs-CZ" sz="1800" dirty="0"/>
              <a:t> </a:t>
            </a:r>
            <a:r>
              <a:rPr lang="cs-CZ" sz="1800" dirty="0" err="1"/>
              <a:t>nature</a:t>
            </a:r>
            <a:r>
              <a:rPr lang="cs-CZ" sz="1800" dirty="0"/>
              <a:t> </a:t>
            </a:r>
            <a:r>
              <a:rPr lang="cs-CZ" sz="1800" dirty="0" err="1"/>
              <a:t>heritage</a:t>
            </a:r>
            <a:endParaRPr lang="cs-CZ" sz="1800" dirty="0"/>
          </a:p>
          <a:p>
            <a:pPr lvl="1"/>
            <a:r>
              <a:rPr lang="en-GB" dirty="0"/>
              <a:t>2030 Agenda for Sustainable Development</a:t>
            </a:r>
            <a:endParaRPr lang="cs-CZ" dirty="0"/>
          </a:p>
          <a:p>
            <a:pPr lvl="1"/>
            <a:r>
              <a:rPr lang="en-GB" dirty="0"/>
              <a:t>17 Sustainable Development Goals (SDGs)</a:t>
            </a:r>
            <a:endParaRPr lang="cs-CZ" dirty="0"/>
          </a:p>
          <a:p>
            <a:r>
              <a:rPr lang="en-GB" sz="1800" b="1" dirty="0"/>
              <a:t>EU </a:t>
            </a:r>
            <a:r>
              <a:rPr lang="cs-CZ" sz="1800" b="1" dirty="0" err="1"/>
              <a:t>initiatives</a:t>
            </a:r>
            <a:r>
              <a:rPr lang="cs-CZ" sz="1800" b="1" dirty="0"/>
              <a:t> </a:t>
            </a:r>
            <a:r>
              <a:rPr lang="cs-CZ" sz="1800" dirty="0"/>
              <a:t>- </a:t>
            </a:r>
            <a:r>
              <a:rPr lang="en-GB" sz="1800" dirty="0" err="1"/>
              <a:t>EuroNatur</a:t>
            </a:r>
            <a:r>
              <a:rPr lang="en-GB" sz="1800" dirty="0"/>
              <a:t> Foundation</a:t>
            </a:r>
            <a:r>
              <a:rPr lang="cs-CZ" sz="1800" dirty="0"/>
              <a:t>, Natura 2000 Network</a:t>
            </a:r>
          </a:p>
          <a:p>
            <a:r>
              <a:rPr lang="en-GB" sz="1800" b="1" dirty="0"/>
              <a:t>Psychology approaches</a:t>
            </a:r>
            <a:endParaRPr lang="cs-CZ" sz="1800" b="1" dirty="0"/>
          </a:p>
          <a:p>
            <a:pPr lvl="1"/>
            <a:r>
              <a:rPr lang="en-GB" dirty="0"/>
              <a:t>„</a:t>
            </a:r>
            <a:r>
              <a:rPr lang="cs-CZ" dirty="0"/>
              <a:t>TACT</a:t>
            </a:r>
            <a:r>
              <a:rPr lang="en-GB" dirty="0"/>
              <a:t>“ </a:t>
            </a:r>
            <a:r>
              <a:rPr lang="cs-CZ" dirty="0" err="1"/>
              <a:t>principle</a:t>
            </a:r>
            <a:endParaRPr lang="cs-CZ" dirty="0"/>
          </a:p>
          <a:p>
            <a:pPr lvl="1"/>
            <a:r>
              <a:rPr lang="en-GB" dirty="0"/>
              <a:t>Interindividual differences</a:t>
            </a:r>
            <a:endParaRPr lang="cs-CZ" dirty="0"/>
          </a:p>
          <a:p>
            <a:pPr lvl="1"/>
            <a:r>
              <a:rPr lang="cs-CZ" dirty="0" err="1"/>
              <a:t>Theory</a:t>
            </a:r>
            <a:r>
              <a:rPr lang="cs-CZ" dirty="0"/>
              <a:t> </a:t>
            </a:r>
            <a:r>
              <a:rPr lang="cs-CZ" dirty="0" err="1"/>
              <a:t>of</a:t>
            </a:r>
            <a:r>
              <a:rPr lang="cs-CZ" dirty="0"/>
              <a:t> </a:t>
            </a:r>
            <a:r>
              <a:rPr lang="cs-CZ" dirty="0" err="1"/>
              <a:t>reasoned</a:t>
            </a:r>
            <a:r>
              <a:rPr lang="cs-CZ" dirty="0"/>
              <a:t> </a:t>
            </a:r>
            <a:r>
              <a:rPr lang="cs-CZ" dirty="0" err="1"/>
              <a:t>action</a:t>
            </a:r>
            <a:endParaRPr lang="cs-CZ" dirty="0"/>
          </a:p>
          <a:p>
            <a:pPr lvl="1"/>
            <a:r>
              <a:rPr lang="en-GB" dirty="0"/>
              <a:t>Alternative models</a:t>
            </a:r>
            <a:br>
              <a:rPr lang="en-GB" dirty="0"/>
            </a:br>
            <a:endParaRPr lang="en-GB" dirty="0"/>
          </a:p>
          <a:p>
            <a:endParaRPr lang="cs-CZ" sz="1800" dirty="0"/>
          </a:p>
          <a:p>
            <a:endParaRPr lang="cs-CZ" sz="1800" dirty="0"/>
          </a:p>
        </p:txBody>
      </p:sp>
      <p:pic>
        <p:nvPicPr>
          <p:cNvPr id="4" name="Obrázek 3" descr="Obsah obrázku text&#10;&#10;Popis byl vytvořen automaticky">
            <a:extLst>
              <a:ext uri="{FF2B5EF4-FFF2-40B4-BE49-F238E27FC236}">
                <a16:creationId xmlns:a16="http://schemas.microsoft.com/office/drawing/2014/main" id="{2A347218-26B5-3A80-1C63-046D5CD39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190639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27D9-1729-4821-90AA-99DB0D852FC3}"/>
              </a:ext>
            </a:extLst>
          </p:cNvPr>
          <p:cNvSpPr>
            <a:spLocks noGrp="1"/>
          </p:cNvSpPr>
          <p:nvPr>
            <p:ph type="title"/>
          </p:nvPr>
        </p:nvSpPr>
        <p:spPr/>
        <p:txBody>
          <a:bodyPr/>
          <a:lstStyle/>
          <a:p>
            <a:r>
              <a:rPr lang="cs-CZ" dirty="0" err="1"/>
              <a:t>references</a:t>
            </a:r>
            <a:endParaRPr lang="en-US" dirty="0"/>
          </a:p>
        </p:txBody>
      </p:sp>
      <p:sp>
        <p:nvSpPr>
          <p:cNvPr id="3" name="Zástupný obsah 2">
            <a:extLst>
              <a:ext uri="{FF2B5EF4-FFF2-40B4-BE49-F238E27FC236}">
                <a16:creationId xmlns:a16="http://schemas.microsoft.com/office/drawing/2014/main" id="{AB3D338E-18BB-474E-83DD-ADB1B037D020}"/>
              </a:ext>
            </a:extLst>
          </p:cNvPr>
          <p:cNvSpPr>
            <a:spLocks noGrp="1"/>
          </p:cNvSpPr>
          <p:nvPr>
            <p:ph idx="1"/>
          </p:nvPr>
        </p:nvSpPr>
        <p:spPr/>
        <p:txBody>
          <a:bodyPr anchor="t">
            <a:normAutofit fontScale="92500" lnSpcReduction="20000"/>
          </a:bodyPr>
          <a:lstStyle/>
          <a:p>
            <a:pPr>
              <a:spcBef>
                <a:spcPts val="600"/>
              </a:spcBef>
              <a:spcAft>
                <a:spcPts val="600"/>
              </a:spcAft>
            </a:pPr>
            <a:r>
              <a:rPr lang="cs-CZ" sz="1800" dirty="0" err="1">
                <a:effectLst/>
                <a:ea typeface="Calibri" panose="020F0502020204030204" pitchFamily="34" charset="0"/>
              </a:rPr>
              <a:t>Ajzen</a:t>
            </a:r>
            <a:r>
              <a:rPr lang="cs-CZ" sz="1800" dirty="0">
                <a:effectLst/>
                <a:ea typeface="Calibri" panose="020F0502020204030204" pitchFamily="34" charset="0"/>
              </a:rPr>
              <a:t>, I., &amp; </a:t>
            </a:r>
            <a:r>
              <a:rPr lang="cs-CZ" sz="1800" dirty="0" err="1">
                <a:effectLst/>
                <a:ea typeface="Calibri" panose="020F0502020204030204" pitchFamily="34" charset="0"/>
              </a:rPr>
              <a:t>Fishbein</a:t>
            </a:r>
            <a:r>
              <a:rPr lang="cs-CZ" sz="1800" dirty="0">
                <a:effectLst/>
                <a:ea typeface="Calibri" panose="020F0502020204030204" pitchFamily="34" charset="0"/>
              </a:rPr>
              <a:t>, M. (1980). </a:t>
            </a:r>
            <a:r>
              <a:rPr lang="cs-CZ" sz="1800" dirty="0" err="1">
                <a:effectLst/>
                <a:ea typeface="Calibri" panose="020F0502020204030204" pitchFamily="34" charset="0"/>
              </a:rPr>
              <a:t>Understanding</a:t>
            </a:r>
            <a:r>
              <a:rPr lang="cs-CZ" sz="1800" dirty="0">
                <a:effectLst/>
                <a:ea typeface="Calibri" panose="020F0502020204030204" pitchFamily="34" charset="0"/>
              </a:rPr>
              <a:t> </a:t>
            </a:r>
            <a:r>
              <a:rPr lang="cs-CZ" sz="1800" dirty="0" err="1">
                <a:effectLst/>
                <a:ea typeface="Calibri" panose="020F0502020204030204" pitchFamily="34" charset="0"/>
              </a:rPr>
              <a:t>attitudes</a:t>
            </a:r>
            <a:r>
              <a:rPr lang="cs-CZ" sz="1800" dirty="0">
                <a:effectLst/>
                <a:ea typeface="Calibri" panose="020F0502020204030204" pitchFamily="34" charset="0"/>
              </a:rPr>
              <a:t> and </a:t>
            </a:r>
            <a:r>
              <a:rPr lang="cs-CZ" sz="1800" dirty="0" err="1">
                <a:effectLst/>
                <a:ea typeface="Calibri" panose="020F0502020204030204" pitchFamily="34" charset="0"/>
              </a:rPr>
              <a:t>predicting</a:t>
            </a:r>
            <a:r>
              <a:rPr lang="cs-CZ" sz="1800" dirty="0">
                <a:effectLst/>
                <a:ea typeface="Calibri" panose="020F0502020204030204" pitchFamily="34" charset="0"/>
              </a:rPr>
              <a:t> </a:t>
            </a:r>
            <a:r>
              <a:rPr lang="cs-CZ" sz="1800" dirty="0" err="1">
                <a:effectLst/>
                <a:ea typeface="Calibri" panose="020F0502020204030204" pitchFamily="34" charset="0"/>
              </a:rPr>
              <a:t>social</a:t>
            </a:r>
            <a:r>
              <a:rPr lang="cs-CZ" sz="1800" dirty="0">
                <a:effectLst/>
                <a:ea typeface="Calibri" panose="020F0502020204030204" pitchFamily="34" charset="0"/>
              </a:rPr>
              <a:t> </a:t>
            </a:r>
            <a:r>
              <a:rPr lang="cs-CZ" sz="1800" dirty="0" err="1">
                <a:effectLst/>
                <a:ea typeface="Calibri" panose="020F0502020204030204" pitchFamily="34" charset="0"/>
              </a:rPr>
              <a:t>behavior</a:t>
            </a:r>
            <a:r>
              <a:rPr lang="cs-CZ" sz="1800" dirty="0">
                <a:effectLst/>
                <a:ea typeface="Calibri" panose="020F0502020204030204" pitchFamily="34" charset="0"/>
              </a:rPr>
              <a:t> (</a:t>
            </a:r>
            <a:r>
              <a:rPr lang="cs-CZ" sz="1800" dirty="0" err="1">
                <a:effectLst/>
                <a:ea typeface="Calibri" panose="020F0502020204030204" pitchFamily="34" charset="0"/>
              </a:rPr>
              <a:t>Pbk</a:t>
            </a:r>
            <a:r>
              <a:rPr lang="cs-CZ" sz="1800" dirty="0">
                <a:effectLst/>
                <a:ea typeface="Calibri" panose="020F0502020204030204" pitchFamily="34" charset="0"/>
              </a:rPr>
              <a:t>. </a:t>
            </a:r>
            <a:r>
              <a:rPr lang="cs-CZ" sz="1800" dirty="0" err="1">
                <a:effectLst/>
                <a:ea typeface="Calibri" panose="020F0502020204030204" pitchFamily="34" charset="0"/>
              </a:rPr>
              <a:t>ed</a:t>
            </a:r>
            <a:r>
              <a:rPr lang="cs-CZ" sz="1800" dirty="0">
                <a:effectLst/>
                <a:ea typeface="Calibri" panose="020F0502020204030204" pitchFamily="34" charset="0"/>
              </a:rPr>
              <a:t>.). </a:t>
            </a:r>
            <a:r>
              <a:rPr lang="cs-CZ" sz="1800" dirty="0" err="1">
                <a:effectLst/>
                <a:ea typeface="Calibri" panose="020F0502020204030204" pitchFamily="34" charset="0"/>
              </a:rPr>
              <a:t>Englewood</a:t>
            </a:r>
            <a:r>
              <a:rPr lang="cs-CZ" sz="1800" dirty="0">
                <a:effectLst/>
                <a:ea typeface="Calibri" panose="020F0502020204030204" pitchFamily="34" charset="0"/>
              </a:rPr>
              <a:t> </a:t>
            </a:r>
            <a:r>
              <a:rPr lang="cs-CZ" sz="1800" dirty="0" err="1">
                <a:effectLst/>
                <a:ea typeface="Calibri" panose="020F0502020204030204" pitchFamily="34" charset="0"/>
              </a:rPr>
              <a:t>Cliffs</a:t>
            </a:r>
            <a:r>
              <a:rPr lang="cs-CZ" sz="1800" dirty="0">
                <a:effectLst/>
                <a:ea typeface="Calibri" panose="020F0502020204030204" pitchFamily="34" charset="0"/>
              </a:rPr>
              <a:t>, N.J: </a:t>
            </a:r>
            <a:r>
              <a:rPr lang="cs-CZ" sz="1800" dirty="0" err="1">
                <a:effectLst/>
                <a:ea typeface="Calibri" panose="020F0502020204030204" pitchFamily="34" charset="0"/>
              </a:rPr>
              <a:t>Prentice-Hall</a:t>
            </a:r>
            <a:r>
              <a:rPr lang="cs-CZ" sz="1800" dirty="0">
                <a:effectLst/>
                <a:ea typeface="Calibri" panose="020F0502020204030204" pitchFamily="34" charset="0"/>
              </a:rPr>
              <a:t>. </a:t>
            </a:r>
          </a:p>
          <a:p>
            <a:pPr>
              <a:spcBef>
                <a:spcPts val="600"/>
              </a:spcBef>
              <a:spcAft>
                <a:spcPts val="600"/>
              </a:spcAft>
            </a:pPr>
            <a:r>
              <a:rPr lang="cs-CZ" sz="1800" dirty="0" err="1">
                <a:effectLst/>
                <a:ea typeface="Calibri" panose="020F0502020204030204" pitchFamily="34" charset="0"/>
              </a:rPr>
              <a:t>Bodenmüller</a:t>
            </a:r>
            <a:r>
              <a:rPr lang="cs-CZ" sz="1800" dirty="0">
                <a:effectLst/>
                <a:ea typeface="Calibri" panose="020F0502020204030204" pitchFamily="34" charset="0"/>
              </a:rPr>
              <a:t>, K. (2021). </a:t>
            </a:r>
            <a:r>
              <a:rPr lang="cs-CZ" sz="1800" dirty="0" err="1">
                <a:effectLst/>
                <a:ea typeface="Calibri" panose="020F0502020204030204" pitchFamily="34" charset="0"/>
              </a:rPr>
              <a:t>Freudenschreie</a:t>
            </a:r>
            <a:r>
              <a:rPr lang="cs-CZ" sz="1800" dirty="0">
                <a:effectLst/>
                <a:ea typeface="Calibri" panose="020F0502020204030204" pitchFamily="34" charset="0"/>
              </a:rPr>
              <a:t> </a:t>
            </a:r>
            <a:r>
              <a:rPr lang="cs-CZ" sz="1800" dirty="0" err="1">
                <a:effectLst/>
                <a:ea typeface="Calibri" panose="020F0502020204030204" pitchFamily="34" charset="0"/>
              </a:rPr>
              <a:t>werden</a:t>
            </a:r>
            <a:r>
              <a:rPr lang="cs-CZ" sz="1800" dirty="0">
                <a:effectLst/>
                <a:ea typeface="Calibri" panose="020F0502020204030204" pitchFamily="34" charset="0"/>
              </a:rPr>
              <a:t> </a:t>
            </a:r>
            <a:r>
              <a:rPr lang="cs-CZ" sz="1800" dirty="0" err="1">
                <a:effectLst/>
                <a:ea typeface="Calibri" panose="020F0502020204030204" pitchFamily="34" charset="0"/>
              </a:rPr>
              <a:t>stärker</a:t>
            </a:r>
            <a:r>
              <a:rPr lang="cs-CZ" sz="1800" dirty="0">
                <a:effectLst/>
                <a:ea typeface="Calibri" panose="020F0502020204030204" pitchFamily="34" charset="0"/>
              </a:rPr>
              <a:t> </a:t>
            </a:r>
            <a:r>
              <a:rPr lang="cs-CZ" sz="1800" dirty="0" err="1">
                <a:effectLst/>
                <a:ea typeface="Calibri" panose="020F0502020204030204" pitchFamily="34" charset="0"/>
              </a:rPr>
              <a:t>wahrgenommen</a:t>
            </a:r>
            <a:r>
              <a:rPr lang="cs-CZ" sz="1800" dirty="0">
                <a:effectLst/>
                <a:ea typeface="Calibri" panose="020F0502020204030204" pitchFamily="34" charset="0"/>
              </a:rPr>
              <a:t> </a:t>
            </a:r>
            <a:r>
              <a:rPr lang="cs-CZ" sz="1800" dirty="0" err="1">
                <a:effectLst/>
                <a:ea typeface="Calibri" panose="020F0502020204030204" pitchFamily="34" charset="0"/>
              </a:rPr>
              <a:t>als</a:t>
            </a:r>
            <a:r>
              <a:rPr lang="cs-CZ" sz="1800" dirty="0">
                <a:effectLst/>
                <a:ea typeface="Calibri" panose="020F0502020204030204" pitchFamily="34" charset="0"/>
              </a:rPr>
              <a:t> </a:t>
            </a:r>
            <a:r>
              <a:rPr lang="cs-CZ" sz="1800" dirty="0" err="1">
                <a:effectLst/>
                <a:ea typeface="Calibri" panose="020F0502020204030204" pitchFamily="34" charset="0"/>
              </a:rPr>
              <a:t>Angst</a:t>
            </a:r>
            <a:r>
              <a:rPr lang="cs-CZ" sz="1800" dirty="0">
                <a:effectLst/>
                <a:ea typeface="Calibri" panose="020F0502020204030204" pitchFamily="34" charset="0"/>
              </a:rPr>
              <a:t>- oder </a:t>
            </a:r>
            <a:r>
              <a:rPr lang="cs-CZ" sz="1800" dirty="0" err="1">
                <a:effectLst/>
                <a:ea typeface="Calibri" panose="020F0502020204030204" pitchFamily="34" charset="0"/>
              </a:rPr>
              <a:t>Wutgebrüll</a:t>
            </a:r>
            <a:r>
              <a:rPr lang="cs-CZ" sz="1800" dirty="0">
                <a:effectLst/>
                <a:ea typeface="Calibri" panose="020F0502020204030204" pitchFamily="34" charset="0"/>
              </a:rPr>
              <a:t>. </a:t>
            </a:r>
            <a:r>
              <a:rPr lang="cs-CZ" sz="1800" dirty="0" err="1">
                <a:effectLst/>
                <a:ea typeface="Calibri" panose="020F0502020204030204" pitchFamily="34" charset="0"/>
              </a:rPr>
              <a:t>Retrieved</a:t>
            </a:r>
            <a:r>
              <a:rPr lang="cs-CZ" sz="1800" dirty="0">
                <a:effectLst/>
                <a:ea typeface="Calibri" panose="020F0502020204030204" pitchFamily="34" charset="0"/>
              </a:rPr>
              <a:t> </a:t>
            </a:r>
            <a:r>
              <a:rPr lang="cs-CZ" sz="1800" dirty="0" err="1">
                <a:effectLst/>
                <a:ea typeface="Calibri" panose="020F0502020204030204" pitchFamily="34" charset="0"/>
              </a:rPr>
              <a:t>from</a:t>
            </a:r>
            <a:r>
              <a:rPr lang="cs-CZ" sz="1800" dirty="0">
                <a:effectLst/>
                <a:ea typeface="Calibri" panose="020F0502020204030204" pitchFamily="34" charset="0"/>
              </a:rPr>
              <a:t> https://idw-online.de/de/news?print=1&amp;id=766628 </a:t>
            </a:r>
          </a:p>
          <a:p>
            <a:pPr>
              <a:spcBef>
                <a:spcPts val="600"/>
              </a:spcBef>
              <a:spcAft>
                <a:spcPts val="600"/>
              </a:spcAft>
            </a:pPr>
            <a:r>
              <a:rPr lang="cs-CZ" sz="1800" dirty="0" err="1">
                <a:effectLst/>
                <a:ea typeface="Calibri" panose="020F0502020204030204" pitchFamily="34" charset="0"/>
              </a:rPr>
              <a:t>European</a:t>
            </a:r>
            <a:r>
              <a:rPr lang="cs-CZ" sz="1800" dirty="0">
                <a:effectLst/>
                <a:ea typeface="Calibri" panose="020F0502020204030204" pitchFamily="34" charset="0"/>
              </a:rPr>
              <a:t> </a:t>
            </a:r>
            <a:r>
              <a:rPr lang="cs-CZ" sz="1800" dirty="0" err="1">
                <a:effectLst/>
                <a:ea typeface="Calibri" panose="020F0502020204030204" pitchFamily="34" charset="0"/>
              </a:rPr>
              <a:t>Commission</a:t>
            </a:r>
            <a:r>
              <a:rPr lang="cs-CZ" sz="1800" dirty="0">
                <a:effectLst/>
                <a:ea typeface="Calibri" panose="020F0502020204030204" pitchFamily="34" charset="0"/>
              </a:rPr>
              <a:t> (2018). </a:t>
            </a:r>
            <a:r>
              <a:rPr lang="cs-CZ" sz="1800" dirty="0" err="1">
                <a:effectLst/>
                <a:ea typeface="Calibri" panose="020F0502020204030204" pitchFamily="34" charset="0"/>
              </a:rPr>
              <a:t>Europe’s</a:t>
            </a:r>
            <a:r>
              <a:rPr lang="cs-CZ" sz="1800" dirty="0">
                <a:effectLst/>
                <a:ea typeface="Calibri" panose="020F0502020204030204" pitchFamily="34" charset="0"/>
              </a:rPr>
              <a:t> </a:t>
            </a:r>
            <a:r>
              <a:rPr lang="cs-CZ" sz="1800" dirty="0" err="1">
                <a:effectLst/>
                <a:ea typeface="Calibri" panose="020F0502020204030204" pitchFamily="34" charset="0"/>
              </a:rPr>
              <a:t>cultural</a:t>
            </a:r>
            <a:r>
              <a:rPr lang="cs-CZ" sz="1800" dirty="0">
                <a:effectLst/>
                <a:ea typeface="Calibri" panose="020F0502020204030204" pitchFamily="34" charset="0"/>
              </a:rPr>
              <a:t> and natural </a:t>
            </a:r>
            <a:r>
              <a:rPr lang="cs-CZ" sz="1800" dirty="0" err="1">
                <a:effectLst/>
                <a:ea typeface="Calibri" panose="020F0502020204030204" pitchFamily="34" charset="0"/>
              </a:rPr>
              <a:t>heritage</a:t>
            </a:r>
            <a:r>
              <a:rPr lang="cs-CZ" sz="1800" dirty="0">
                <a:effectLst/>
                <a:ea typeface="Calibri" panose="020F0502020204030204" pitchFamily="34" charset="0"/>
              </a:rPr>
              <a:t> in Natura 2000. </a:t>
            </a:r>
            <a:r>
              <a:rPr lang="cs-CZ" sz="1800" dirty="0" err="1">
                <a:effectLst/>
                <a:ea typeface="Calibri" panose="020F0502020204030204" pitchFamily="34" charset="0"/>
              </a:rPr>
              <a:t>Retrieved</a:t>
            </a:r>
            <a:r>
              <a:rPr lang="cs-CZ" sz="1800" dirty="0">
                <a:effectLst/>
                <a:ea typeface="Calibri" panose="020F0502020204030204" pitchFamily="34" charset="0"/>
              </a:rPr>
              <a:t> </a:t>
            </a:r>
            <a:r>
              <a:rPr lang="cs-CZ" sz="1800" dirty="0" err="1">
                <a:effectLst/>
                <a:ea typeface="Calibri" panose="020F0502020204030204" pitchFamily="34" charset="0"/>
              </a:rPr>
              <a:t>from</a:t>
            </a:r>
            <a:r>
              <a:rPr lang="cs-CZ" sz="1800" dirty="0">
                <a:effectLst/>
                <a:ea typeface="Calibri" panose="020F0502020204030204" pitchFamily="34" charset="0"/>
              </a:rPr>
              <a:t> </a:t>
            </a:r>
            <a:r>
              <a:rPr lang="cs-CZ" sz="1800" dirty="0">
                <a:effectLst/>
                <a:ea typeface="Calibri" panose="020F0502020204030204" pitchFamily="34" charset="0"/>
                <a:hlinkClick r:id="rId2"/>
              </a:rPr>
              <a:t>https://ec.europa.eu/environment/nature/natura2000/management/pdf/Nature-and-Culture-leaflet-web.pdf</a:t>
            </a:r>
            <a:endParaRPr lang="cs-CZ" sz="1800" dirty="0">
              <a:effectLst/>
              <a:ea typeface="Calibri" panose="020F0502020204030204" pitchFamily="34" charset="0"/>
            </a:endParaRPr>
          </a:p>
          <a:p>
            <a:pPr>
              <a:spcBef>
                <a:spcPts val="600"/>
              </a:spcBef>
              <a:spcAft>
                <a:spcPts val="600"/>
              </a:spcAft>
            </a:pPr>
            <a:r>
              <a:rPr lang="cs-CZ" sz="1800" dirty="0" err="1">
                <a:effectLst/>
                <a:ea typeface="Calibri" panose="020F0502020204030204" pitchFamily="34" charset="0"/>
              </a:rPr>
              <a:t>Fazio</a:t>
            </a:r>
            <a:r>
              <a:rPr lang="cs-CZ" sz="1800" dirty="0">
                <a:effectLst/>
                <a:ea typeface="Calibri" panose="020F0502020204030204" pitchFamily="34" charset="0"/>
              </a:rPr>
              <a:t>, R. H. (1990). </a:t>
            </a:r>
            <a:r>
              <a:rPr lang="cs-CZ" sz="1800" dirty="0" err="1">
                <a:effectLst/>
                <a:ea typeface="Calibri" panose="020F0502020204030204" pitchFamily="34" charset="0"/>
              </a:rPr>
              <a:t>Multiple</a:t>
            </a:r>
            <a:r>
              <a:rPr lang="cs-CZ" sz="1800" dirty="0">
                <a:effectLst/>
                <a:ea typeface="Calibri" panose="020F0502020204030204" pitchFamily="34" charset="0"/>
              </a:rPr>
              <a:t> </a:t>
            </a:r>
            <a:r>
              <a:rPr lang="cs-CZ" sz="1800" dirty="0" err="1">
                <a:effectLst/>
                <a:ea typeface="Calibri" panose="020F0502020204030204" pitchFamily="34" charset="0"/>
              </a:rPr>
              <a:t>processes</a:t>
            </a:r>
            <a:r>
              <a:rPr lang="cs-CZ" sz="1800" dirty="0">
                <a:effectLst/>
                <a:ea typeface="Calibri" panose="020F0502020204030204" pitchFamily="34" charset="0"/>
              </a:rPr>
              <a:t> by </a:t>
            </a:r>
            <a:r>
              <a:rPr lang="cs-CZ" sz="1800" dirty="0" err="1">
                <a:effectLst/>
                <a:ea typeface="Calibri" panose="020F0502020204030204" pitchFamily="34" charset="0"/>
              </a:rPr>
              <a:t>which</a:t>
            </a:r>
            <a:r>
              <a:rPr lang="cs-CZ" sz="1800" dirty="0">
                <a:effectLst/>
                <a:ea typeface="Calibri" panose="020F0502020204030204" pitchFamily="34" charset="0"/>
              </a:rPr>
              <a:t> </a:t>
            </a:r>
            <a:r>
              <a:rPr lang="cs-CZ" sz="1800" dirty="0" err="1">
                <a:effectLst/>
                <a:ea typeface="Calibri" panose="020F0502020204030204" pitchFamily="34" charset="0"/>
              </a:rPr>
              <a:t>attitudes</a:t>
            </a:r>
            <a:r>
              <a:rPr lang="cs-CZ" sz="1800" dirty="0">
                <a:effectLst/>
                <a:ea typeface="Calibri" panose="020F0502020204030204" pitchFamily="34" charset="0"/>
              </a:rPr>
              <a:t> </a:t>
            </a:r>
            <a:r>
              <a:rPr lang="cs-CZ" sz="1800" dirty="0" err="1">
                <a:effectLst/>
                <a:ea typeface="Calibri" panose="020F0502020204030204" pitchFamily="34" charset="0"/>
              </a:rPr>
              <a:t>guide</a:t>
            </a:r>
            <a:r>
              <a:rPr lang="cs-CZ" sz="1800" dirty="0">
                <a:effectLst/>
                <a:ea typeface="Calibri" panose="020F0502020204030204" pitchFamily="34" charset="0"/>
              </a:rPr>
              <a:t> </a:t>
            </a:r>
            <a:r>
              <a:rPr lang="cs-CZ" sz="1800" dirty="0" err="1">
                <a:effectLst/>
                <a:ea typeface="Calibri" panose="020F0502020204030204" pitchFamily="34" charset="0"/>
              </a:rPr>
              <a:t>behavior</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MODE model as </a:t>
            </a:r>
            <a:r>
              <a:rPr lang="cs-CZ" sz="1800" dirty="0" err="1">
                <a:effectLst/>
                <a:ea typeface="Calibri" panose="020F0502020204030204" pitchFamily="34" charset="0"/>
              </a:rPr>
              <a:t>an</a:t>
            </a:r>
            <a:r>
              <a:rPr lang="cs-CZ" sz="1800" dirty="0">
                <a:effectLst/>
                <a:ea typeface="Calibri" panose="020F0502020204030204" pitchFamily="34" charset="0"/>
              </a:rPr>
              <a:t> </a:t>
            </a:r>
            <a:r>
              <a:rPr lang="cs-CZ" sz="1800" dirty="0" err="1">
                <a:effectLst/>
                <a:ea typeface="Calibri" panose="020F0502020204030204" pitchFamily="34" charset="0"/>
              </a:rPr>
              <a:t>integrative</a:t>
            </a:r>
            <a:r>
              <a:rPr lang="cs-CZ" sz="1800" dirty="0">
                <a:effectLst/>
                <a:ea typeface="Calibri" panose="020F0502020204030204" pitchFamily="34" charset="0"/>
              </a:rPr>
              <a:t> framework. In M.P. </a:t>
            </a:r>
            <a:r>
              <a:rPr lang="cs-CZ" sz="1800" dirty="0" err="1">
                <a:effectLst/>
                <a:ea typeface="Calibri" panose="020F0502020204030204" pitchFamily="34" charset="0"/>
              </a:rPr>
              <a:t>Zanna</a:t>
            </a:r>
            <a:r>
              <a:rPr lang="cs-CZ" sz="1800" dirty="0">
                <a:effectLst/>
                <a:ea typeface="Calibri" panose="020F0502020204030204" pitchFamily="34" charset="0"/>
              </a:rPr>
              <a:t> (Ed.), </a:t>
            </a:r>
            <a:r>
              <a:rPr lang="cs-CZ" sz="1800" dirty="0" err="1">
                <a:effectLst/>
                <a:ea typeface="Calibri" panose="020F0502020204030204" pitchFamily="34" charset="0"/>
              </a:rPr>
              <a:t>Experimental</a:t>
            </a:r>
            <a:r>
              <a:rPr lang="cs-CZ" sz="1800" dirty="0">
                <a:effectLst/>
                <a:ea typeface="Calibri" panose="020F0502020204030204" pitchFamily="34" charset="0"/>
              </a:rPr>
              <a:t> </a:t>
            </a:r>
            <a:r>
              <a:rPr lang="cs-CZ" sz="1800" dirty="0" err="1">
                <a:effectLst/>
                <a:ea typeface="Calibri" panose="020F0502020204030204" pitchFamily="34" charset="0"/>
              </a:rPr>
              <a:t>Social</a:t>
            </a:r>
            <a:r>
              <a:rPr lang="cs-CZ" sz="1800" dirty="0">
                <a:effectLst/>
                <a:ea typeface="Calibri" panose="020F0502020204030204" pitchFamily="34" charset="0"/>
              </a:rPr>
              <a:t> Psychology (pp. 75–109). San Diego, CA: </a:t>
            </a:r>
            <a:r>
              <a:rPr lang="cs-CZ" sz="1800" dirty="0" err="1">
                <a:effectLst/>
                <a:ea typeface="Calibri" panose="020F0502020204030204" pitchFamily="34" charset="0"/>
              </a:rPr>
              <a:t>Academic</a:t>
            </a:r>
            <a:r>
              <a:rPr lang="cs-CZ" sz="1800" dirty="0">
                <a:effectLst/>
                <a:ea typeface="Calibri" panose="020F0502020204030204" pitchFamily="34" charset="0"/>
              </a:rPr>
              <a:t> </a:t>
            </a:r>
            <a:r>
              <a:rPr lang="cs-CZ" sz="1800" dirty="0" err="1">
                <a:effectLst/>
                <a:ea typeface="Calibri" panose="020F0502020204030204" pitchFamily="34" charset="0"/>
              </a:rPr>
              <a:t>Press</a:t>
            </a:r>
            <a:r>
              <a:rPr lang="cs-CZ" sz="1800" dirty="0">
                <a:effectLst/>
                <a:ea typeface="Calibri" panose="020F0502020204030204" pitchFamily="34" charset="0"/>
              </a:rPr>
              <a:t>.</a:t>
            </a:r>
          </a:p>
          <a:p>
            <a:pPr>
              <a:spcBef>
                <a:spcPts val="600"/>
              </a:spcBef>
              <a:spcAft>
                <a:spcPts val="600"/>
              </a:spcAft>
            </a:pPr>
            <a:r>
              <a:rPr lang="cs-CZ" sz="1800" dirty="0" err="1">
                <a:effectLst/>
                <a:ea typeface="Calibri" panose="020F0502020204030204" pitchFamily="34" charset="0"/>
              </a:rPr>
              <a:t>Hua</a:t>
            </a:r>
            <a:r>
              <a:rPr lang="cs-CZ" sz="1800" dirty="0">
                <a:effectLst/>
                <a:ea typeface="Calibri" panose="020F0502020204030204" pitchFamily="34" charset="0"/>
              </a:rPr>
              <a:t>, S. (2010). </a:t>
            </a:r>
            <a:r>
              <a:rPr lang="cs-CZ" sz="1800" dirty="0" err="1">
                <a:effectLst/>
                <a:ea typeface="Calibri" panose="020F0502020204030204" pitchFamily="34" charset="0"/>
              </a:rPr>
              <a:t>World</a:t>
            </a:r>
            <a:r>
              <a:rPr lang="cs-CZ" sz="1800" dirty="0">
                <a:effectLst/>
                <a:ea typeface="Calibri" panose="020F0502020204030204" pitchFamily="34" charset="0"/>
              </a:rPr>
              <a:t> </a:t>
            </a:r>
            <a:r>
              <a:rPr lang="cs-CZ" sz="1800" dirty="0" err="1">
                <a:effectLst/>
                <a:ea typeface="Calibri" panose="020F0502020204030204" pitchFamily="34" charset="0"/>
              </a:rPr>
              <a:t>Heritage</a:t>
            </a:r>
            <a:r>
              <a:rPr lang="cs-CZ" sz="1800" dirty="0">
                <a:effectLst/>
                <a:ea typeface="Calibri" panose="020F0502020204030204" pitchFamily="34" charset="0"/>
              </a:rPr>
              <a:t> </a:t>
            </a:r>
            <a:r>
              <a:rPr lang="cs-CZ" sz="1800" dirty="0" err="1">
                <a:effectLst/>
                <a:ea typeface="Calibri" panose="020F0502020204030204" pitchFamily="34" charset="0"/>
              </a:rPr>
              <a:t>Classification</a:t>
            </a:r>
            <a:r>
              <a:rPr lang="cs-CZ" sz="1800" dirty="0">
                <a:effectLst/>
                <a:ea typeface="Calibri" panose="020F0502020204030204" pitchFamily="34" charset="0"/>
              </a:rPr>
              <a:t> and </a:t>
            </a:r>
            <a:r>
              <a:rPr lang="cs-CZ" sz="1800" dirty="0" err="1">
                <a:effectLst/>
                <a:ea typeface="Calibri" panose="020F0502020204030204" pitchFamily="34" charset="0"/>
              </a:rPr>
              <a:t>Related</a:t>
            </a:r>
            <a:r>
              <a:rPr lang="cs-CZ" sz="1800" dirty="0">
                <a:effectLst/>
                <a:ea typeface="Calibri" panose="020F0502020204030204" pitchFamily="34" charset="0"/>
              </a:rPr>
              <a:t> </a:t>
            </a:r>
            <a:r>
              <a:rPr lang="cs-CZ" sz="1800" dirty="0" err="1">
                <a:effectLst/>
                <a:ea typeface="Calibri" panose="020F0502020204030204" pitchFamily="34" charset="0"/>
              </a:rPr>
              <a:t>Issues</a:t>
            </a:r>
            <a:r>
              <a:rPr lang="cs-CZ" sz="1800" dirty="0">
                <a:effectLst/>
                <a:ea typeface="Calibri" panose="020F0502020204030204" pitchFamily="34" charset="0"/>
              </a:rPr>
              <a:t>—A Case Study </a:t>
            </a:r>
            <a:r>
              <a:rPr lang="cs-CZ" sz="1800" dirty="0" err="1">
                <a:effectLst/>
                <a:ea typeface="Calibri" panose="020F0502020204030204" pitchFamily="34" charset="0"/>
              </a:rPr>
              <a:t>of</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Convention</a:t>
            </a:r>
            <a:r>
              <a:rPr lang="cs-CZ" sz="1800" dirty="0">
                <a:effectLst/>
                <a:ea typeface="Calibri" panose="020F0502020204030204" pitchFamily="34" charset="0"/>
              </a:rPr>
              <a:t> </a:t>
            </a:r>
            <a:r>
              <a:rPr lang="cs-CZ" sz="1800" dirty="0" err="1">
                <a:effectLst/>
                <a:ea typeface="Calibri" panose="020F0502020204030204" pitchFamily="34" charset="0"/>
              </a:rPr>
              <a:t>Concerning</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Protection</a:t>
            </a:r>
            <a:r>
              <a:rPr lang="cs-CZ" sz="1800" dirty="0">
                <a:effectLst/>
                <a:ea typeface="Calibri" panose="020F0502020204030204" pitchFamily="34" charset="0"/>
              </a:rPr>
              <a:t> </a:t>
            </a:r>
            <a:r>
              <a:rPr lang="cs-CZ" sz="1800" dirty="0" err="1">
                <a:effectLst/>
                <a:ea typeface="Calibri" panose="020F0502020204030204" pitchFamily="34" charset="0"/>
              </a:rPr>
              <a:t>of</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World</a:t>
            </a:r>
            <a:r>
              <a:rPr lang="cs-CZ" sz="1800" dirty="0">
                <a:effectLst/>
                <a:ea typeface="Calibri" panose="020F0502020204030204" pitchFamily="34" charset="0"/>
              </a:rPr>
              <a:t> </a:t>
            </a:r>
            <a:r>
              <a:rPr lang="cs-CZ" sz="1800" dirty="0" err="1">
                <a:effectLst/>
                <a:ea typeface="Calibri" panose="020F0502020204030204" pitchFamily="34" charset="0"/>
              </a:rPr>
              <a:t>Cultural</a:t>
            </a:r>
            <a:r>
              <a:rPr lang="cs-CZ" sz="1800" dirty="0">
                <a:effectLst/>
                <a:ea typeface="Calibri" panose="020F0502020204030204" pitchFamily="34" charset="0"/>
              </a:rPr>
              <a:t> and Natural </a:t>
            </a:r>
            <a:r>
              <a:rPr lang="cs-CZ" sz="1800" dirty="0" err="1">
                <a:effectLst/>
                <a:ea typeface="Calibri" panose="020F0502020204030204" pitchFamily="34" charset="0"/>
              </a:rPr>
              <a:t>Heritage</a:t>
            </a:r>
            <a:r>
              <a:rPr lang="cs-CZ" sz="1800" dirty="0">
                <a:effectLst/>
                <a:ea typeface="Calibri" panose="020F0502020204030204" pitchFamily="34" charset="0"/>
              </a:rPr>
              <a:t>”. </a:t>
            </a:r>
            <a:r>
              <a:rPr lang="cs-CZ" sz="1800" dirty="0" err="1">
                <a:effectLst/>
                <a:ea typeface="Calibri" panose="020F0502020204030204" pitchFamily="34" charset="0"/>
              </a:rPr>
              <a:t>Procedia</a:t>
            </a:r>
            <a:r>
              <a:rPr lang="cs-CZ" sz="1800" dirty="0">
                <a:effectLst/>
                <a:ea typeface="Calibri" panose="020F0502020204030204" pitchFamily="34" charset="0"/>
              </a:rPr>
              <a:t> - </a:t>
            </a:r>
            <a:r>
              <a:rPr lang="cs-CZ" sz="1800" dirty="0" err="1">
                <a:effectLst/>
                <a:ea typeface="Calibri" panose="020F0502020204030204" pitchFamily="34" charset="0"/>
              </a:rPr>
              <a:t>Social</a:t>
            </a:r>
            <a:r>
              <a:rPr lang="cs-CZ" sz="1800" dirty="0">
                <a:effectLst/>
                <a:ea typeface="Calibri" panose="020F0502020204030204" pitchFamily="34" charset="0"/>
              </a:rPr>
              <a:t> and </a:t>
            </a:r>
            <a:r>
              <a:rPr lang="cs-CZ" sz="1800" dirty="0" err="1">
                <a:effectLst/>
                <a:ea typeface="Calibri" panose="020F0502020204030204" pitchFamily="34" charset="0"/>
              </a:rPr>
              <a:t>Behavioral</a:t>
            </a:r>
            <a:r>
              <a:rPr lang="cs-CZ" sz="1800" dirty="0">
                <a:effectLst/>
                <a:ea typeface="Calibri" panose="020F0502020204030204" pitchFamily="34" charset="0"/>
              </a:rPr>
              <a:t> </a:t>
            </a:r>
            <a:r>
              <a:rPr lang="cs-CZ" sz="1800" dirty="0" err="1">
                <a:effectLst/>
                <a:ea typeface="Calibri" panose="020F0502020204030204" pitchFamily="34" charset="0"/>
              </a:rPr>
              <a:t>Sciences</a:t>
            </a:r>
            <a:r>
              <a:rPr lang="cs-CZ" sz="1800" dirty="0">
                <a:effectLst/>
                <a:ea typeface="Calibri" panose="020F0502020204030204" pitchFamily="34" charset="0"/>
              </a:rPr>
              <a:t>, 2(5), 6954–6961. https://doi.org/10.1016/j.sbspro.2010.05.048</a:t>
            </a:r>
          </a:p>
          <a:p>
            <a:pPr>
              <a:spcBef>
                <a:spcPts val="600"/>
              </a:spcBef>
              <a:spcAft>
                <a:spcPts val="600"/>
              </a:spcAft>
            </a:pPr>
            <a:endParaRPr lang="cs-CZ" sz="1800" dirty="0">
              <a:effectLst/>
              <a:ea typeface="Calibri" panose="020F0502020204030204" pitchFamily="34" charset="0"/>
            </a:endParaRPr>
          </a:p>
          <a:p>
            <a:pPr>
              <a:spcBef>
                <a:spcPts val="600"/>
              </a:spcBef>
              <a:spcAft>
                <a:spcPts val="600"/>
              </a:spcAft>
            </a:pPr>
            <a:endParaRPr lang="cs-CZ" sz="1800" dirty="0">
              <a:effectLst/>
              <a:ea typeface="Calibri" panose="020F0502020204030204" pitchFamily="34" charset="0"/>
            </a:endParaRPr>
          </a:p>
          <a:p>
            <a:pPr>
              <a:spcBef>
                <a:spcPts val="600"/>
              </a:spcBef>
              <a:spcAft>
                <a:spcPts val="600"/>
              </a:spcAft>
            </a:pPr>
            <a:endParaRPr lang="cs-CZ" sz="1800" dirty="0">
              <a:effectLst/>
              <a:ea typeface="Calibri" panose="020F0502020204030204" pitchFamily="34" charset="0"/>
            </a:endParaRPr>
          </a:p>
        </p:txBody>
      </p:sp>
      <p:pic>
        <p:nvPicPr>
          <p:cNvPr id="6" name="Obrázek 5" descr="Obsah obrázku text&#10;&#10;Popis byl vytvořen automaticky">
            <a:extLst>
              <a:ext uri="{FF2B5EF4-FFF2-40B4-BE49-F238E27FC236}">
                <a16:creationId xmlns:a16="http://schemas.microsoft.com/office/drawing/2014/main" id="{8A929003-9602-D675-510D-5A30B7CAD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946481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27D9-1729-4821-90AA-99DB0D852FC3}"/>
              </a:ext>
            </a:extLst>
          </p:cNvPr>
          <p:cNvSpPr>
            <a:spLocks noGrp="1"/>
          </p:cNvSpPr>
          <p:nvPr>
            <p:ph type="title"/>
          </p:nvPr>
        </p:nvSpPr>
        <p:spPr/>
        <p:txBody>
          <a:bodyPr/>
          <a:lstStyle/>
          <a:p>
            <a:r>
              <a:rPr lang="cs-CZ" dirty="0" err="1"/>
              <a:t>references</a:t>
            </a:r>
            <a:endParaRPr lang="en-US" dirty="0"/>
          </a:p>
        </p:txBody>
      </p:sp>
      <p:sp>
        <p:nvSpPr>
          <p:cNvPr id="3" name="Zástupný obsah 2">
            <a:extLst>
              <a:ext uri="{FF2B5EF4-FFF2-40B4-BE49-F238E27FC236}">
                <a16:creationId xmlns:a16="http://schemas.microsoft.com/office/drawing/2014/main" id="{AB3D338E-18BB-474E-83DD-ADB1B037D020}"/>
              </a:ext>
            </a:extLst>
          </p:cNvPr>
          <p:cNvSpPr>
            <a:spLocks noGrp="1"/>
          </p:cNvSpPr>
          <p:nvPr>
            <p:ph idx="1"/>
          </p:nvPr>
        </p:nvSpPr>
        <p:spPr/>
        <p:txBody>
          <a:bodyPr anchor="t">
            <a:normAutofit fontScale="92500" lnSpcReduction="10000"/>
          </a:bodyPr>
          <a:lstStyle/>
          <a:p>
            <a:pPr>
              <a:spcBef>
                <a:spcPts val="600"/>
              </a:spcBef>
              <a:spcAft>
                <a:spcPts val="600"/>
              </a:spcAft>
            </a:pPr>
            <a:r>
              <a:rPr lang="cs-CZ" sz="1800" dirty="0" err="1">
                <a:effectLst/>
                <a:ea typeface="Calibri" panose="020F0502020204030204" pitchFamily="34" charset="0"/>
              </a:rPr>
              <a:t>Snyder</a:t>
            </a:r>
            <a:r>
              <a:rPr lang="cs-CZ" sz="1800" dirty="0">
                <a:effectLst/>
                <a:ea typeface="Calibri" panose="020F0502020204030204" pitchFamily="34" charset="0"/>
              </a:rPr>
              <a:t>, M. (1979). </a:t>
            </a:r>
            <a:r>
              <a:rPr lang="cs-CZ" sz="1800" dirty="0" err="1">
                <a:effectLst/>
                <a:ea typeface="Calibri" panose="020F0502020204030204" pitchFamily="34" charset="0"/>
              </a:rPr>
              <a:t>Self</a:t>
            </a:r>
            <a:r>
              <a:rPr lang="cs-CZ" sz="1800" dirty="0">
                <a:effectLst/>
                <a:ea typeface="Calibri" panose="020F0502020204030204" pitchFamily="34" charset="0"/>
              </a:rPr>
              <a:t>-Monitoring </a:t>
            </a:r>
            <a:r>
              <a:rPr lang="cs-CZ" sz="1800" dirty="0" err="1">
                <a:effectLst/>
                <a:ea typeface="Calibri" panose="020F0502020204030204" pitchFamily="34" charset="0"/>
              </a:rPr>
              <a:t>Processes</a:t>
            </a:r>
            <a:r>
              <a:rPr lang="cs-CZ" sz="1800" dirty="0">
                <a:effectLst/>
                <a:ea typeface="Calibri" panose="020F0502020204030204" pitchFamily="34" charset="0"/>
              </a:rPr>
              <a:t>. In </a:t>
            </a:r>
            <a:r>
              <a:rPr lang="cs-CZ" sz="1800" dirty="0" err="1">
                <a:effectLst/>
                <a:ea typeface="Calibri" panose="020F0502020204030204" pitchFamily="34" charset="0"/>
              </a:rPr>
              <a:t>Advances</a:t>
            </a:r>
            <a:r>
              <a:rPr lang="cs-CZ" sz="1800" dirty="0">
                <a:effectLst/>
                <a:ea typeface="Calibri" panose="020F0502020204030204" pitchFamily="34" charset="0"/>
              </a:rPr>
              <a:t> in </a:t>
            </a:r>
            <a:r>
              <a:rPr lang="cs-CZ" sz="1800" dirty="0" err="1">
                <a:effectLst/>
                <a:ea typeface="Calibri" panose="020F0502020204030204" pitchFamily="34" charset="0"/>
              </a:rPr>
              <a:t>Experimental</a:t>
            </a:r>
            <a:r>
              <a:rPr lang="cs-CZ" sz="1800" dirty="0">
                <a:effectLst/>
                <a:ea typeface="Calibri" panose="020F0502020204030204" pitchFamily="34" charset="0"/>
              </a:rPr>
              <a:t> </a:t>
            </a:r>
            <a:r>
              <a:rPr lang="cs-CZ" sz="1800" dirty="0" err="1">
                <a:effectLst/>
                <a:ea typeface="Calibri" panose="020F0502020204030204" pitchFamily="34" charset="0"/>
              </a:rPr>
              <a:t>Social</a:t>
            </a:r>
            <a:r>
              <a:rPr lang="cs-CZ" sz="1800" dirty="0">
                <a:effectLst/>
                <a:ea typeface="Calibri" panose="020F0502020204030204" pitchFamily="34" charset="0"/>
              </a:rPr>
              <a:t> Psychology. </a:t>
            </a:r>
            <a:r>
              <a:rPr lang="cs-CZ" sz="1800" dirty="0" err="1">
                <a:effectLst/>
                <a:ea typeface="Calibri" panose="020F0502020204030204" pitchFamily="34" charset="0"/>
              </a:rPr>
              <a:t>Advances</a:t>
            </a:r>
            <a:r>
              <a:rPr lang="cs-CZ" sz="1800" dirty="0">
                <a:effectLst/>
                <a:ea typeface="Calibri" panose="020F0502020204030204" pitchFamily="34" charset="0"/>
              </a:rPr>
              <a:t> in </a:t>
            </a:r>
            <a:r>
              <a:rPr lang="cs-CZ" sz="1800" dirty="0" err="1">
                <a:effectLst/>
                <a:ea typeface="Calibri" panose="020F0502020204030204" pitchFamily="34" charset="0"/>
              </a:rPr>
              <a:t>Experimental</a:t>
            </a:r>
            <a:r>
              <a:rPr lang="cs-CZ" sz="1800" dirty="0">
                <a:effectLst/>
                <a:ea typeface="Calibri" panose="020F0502020204030204" pitchFamily="34" charset="0"/>
              </a:rPr>
              <a:t> </a:t>
            </a:r>
            <a:r>
              <a:rPr lang="cs-CZ" sz="1800" dirty="0" err="1">
                <a:effectLst/>
                <a:ea typeface="Calibri" panose="020F0502020204030204" pitchFamily="34" charset="0"/>
              </a:rPr>
              <a:t>Social</a:t>
            </a:r>
            <a:r>
              <a:rPr lang="cs-CZ" sz="1800" dirty="0">
                <a:effectLst/>
                <a:ea typeface="Calibri" panose="020F0502020204030204" pitchFamily="34" charset="0"/>
              </a:rPr>
              <a:t> Psychology </a:t>
            </a:r>
            <a:r>
              <a:rPr lang="cs-CZ" sz="1800" dirty="0" err="1">
                <a:effectLst/>
                <a:ea typeface="Calibri" panose="020F0502020204030204" pitchFamily="34" charset="0"/>
              </a:rPr>
              <a:t>Volume</a:t>
            </a:r>
            <a:r>
              <a:rPr lang="cs-CZ" sz="1800" dirty="0">
                <a:effectLst/>
                <a:ea typeface="Calibri" panose="020F0502020204030204" pitchFamily="34" charset="0"/>
              </a:rPr>
              <a:t> 12 (Vol. 12, pp. 85–128). </a:t>
            </a:r>
            <a:r>
              <a:rPr lang="cs-CZ" sz="1800" dirty="0" err="1">
                <a:effectLst/>
                <a:ea typeface="Calibri" panose="020F0502020204030204" pitchFamily="34" charset="0"/>
              </a:rPr>
              <a:t>Elsevier</a:t>
            </a:r>
            <a:r>
              <a:rPr lang="cs-CZ" sz="1800" dirty="0">
                <a:effectLst/>
                <a:ea typeface="Calibri" panose="020F0502020204030204" pitchFamily="34" charset="0"/>
              </a:rPr>
              <a:t>. https://doi.org/10.1016/S0065-2601(08)60260-9 </a:t>
            </a:r>
          </a:p>
          <a:p>
            <a:pPr>
              <a:spcBef>
                <a:spcPts val="600"/>
              </a:spcBef>
              <a:spcAft>
                <a:spcPts val="600"/>
              </a:spcAft>
            </a:pPr>
            <a:r>
              <a:rPr lang="cs-CZ" sz="1800" dirty="0">
                <a:effectLst/>
                <a:ea typeface="Calibri" panose="020F0502020204030204" pitchFamily="34" charset="0"/>
              </a:rPr>
              <a:t>UNESCO Institute </a:t>
            </a:r>
            <a:r>
              <a:rPr lang="cs-CZ" sz="1800" dirty="0" err="1">
                <a:effectLst/>
                <a:ea typeface="Calibri" panose="020F0502020204030204" pitchFamily="34" charset="0"/>
              </a:rPr>
              <a:t>for</a:t>
            </a:r>
            <a:r>
              <a:rPr lang="cs-CZ" sz="1800" dirty="0">
                <a:effectLst/>
                <a:ea typeface="Calibri" panose="020F0502020204030204" pitchFamily="34" charset="0"/>
              </a:rPr>
              <a:t> </a:t>
            </a:r>
            <a:r>
              <a:rPr lang="cs-CZ" sz="1800" dirty="0" err="1">
                <a:effectLst/>
                <a:ea typeface="Calibri" panose="020F0502020204030204" pitchFamily="34" charset="0"/>
              </a:rPr>
              <a:t>Statistics</a:t>
            </a:r>
            <a:r>
              <a:rPr lang="cs-CZ" sz="1800" dirty="0">
                <a:effectLst/>
                <a:ea typeface="Calibri" panose="020F0502020204030204" pitchFamily="34" charset="0"/>
              </a:rPr>
              <a:t> (2009). 2009 UNESCO Framework </a:t>
            </a:r>
            <a:r>
              <a:rPr lang="cs-CZ" sz="1800" dirty="0" err="1">
                <a:effectLst/>
                <a:ea typeface="Calibri" panose="020F0502020204030204" pitchFamily="34" charset="0"/>
              </a:rPr>
              <a:t>for</a:t>
            </a:r>
            <a:r>
              <a:rPr lang="cs-CZ" sz="1800" dirty="0">
                <a:effectLst/>
                <a:ea typeface="Calibri" panose="020F0502020204030204" pitchFamily="34" charset="0"/>
              </a:rPr>
              <a:t> </a:t>
            </a:r>
            <a:r>
              <a:rPr lang="cs-CZ" sz="1800" dirty="0" err="1">
                <a:effectLst/>
                <a:ea typeface="Calibri" panose="020F0502020204030204" pitchFamily="34" charset="0"/>
              </a:rPr>
              <a:t>Cultural</a:t>
            </a:r>
            <a:r>
              <a:rPr lang="cs-CZ" sz="1800" dirty="0">
                <a:effectLst/>
                <a:ea typeface="Calibri" panose="020F0502020204030204" pitchFamily="34" charset="0"/>
              </a:rPr>
              <a:t> </a:t>
            </a:r>
            <a:r>
              <a:rPr lang="cs-CZ" sz="1800" dirty="0" err="1">
                <a:effectLst/>
                <a:ea typeface="Calibri" panose="020F0502020204030204" pitchFamily="34" charset="0"/>
              </a:rPr>
              <a:t>Statistics</a:t>
            </a:r>
            <a:r>
              <a:rPr lang="cs-CZ" sz="1800" dirty="0">
                <a:effectLst/>
                <a:ea typeface="Calibri" panose="020F0502020204030204" pitchFamily="34" charset="0"/>
              </a:rPr>
              <a:t> and UNESCO, </a:t>
            </a:r>
            <a:r>
              <a:rPr lang="cs-CZ" sz="1800" dirty="0" err="1">
                <a:effectLst/>
                <a:ea typeface="Calibri" panose="020F0502020204030204" pitchFamily="34" charset="0"/>
              </a:rPr>
              <a:t>Convention</a:t>
            </a:r>
            <a:r>
              <a:rPr lang="cs-CZ" sz="1800" dirty="0">
                <a:effectLst/>
                <a:ea typeface="Calibri" panose="020F0502020204030204" pitchFamily="34" charset="0"/>
              </a:rPr>
              <a:t> </a:t>
            </a:r>
            <a:r>
              <a:rPr lang="cs-CZ" sz="1800" dirty="0" err="1">
                <a:effectLst/>
                <a:ea typeface="Calibri" panose="020F0502020204030204" pitchFamily="34" charset="0"/>
              </a:rPr>
              <a:t>Concerning</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Protection</a:t>
            </a:r>
            <a:r>
              <a:rPr lang="cs-CZ" sz="1800" dirty="0">
                <a:effectLst/>
                <a:ea typeface="Calibri" panose="020F0502020204030204" pitchFamily="34" charset="0"/>
              </a:rPr>
              <a:t> </a:t>
            </a:r>
            <a:r>
              <a:rPr lang="cs-CZ" sz="1800" dirty="0" err="1">
                <a:effectLst/>
                <a:ea typeface="Calibri" panose="020F0502020204030204" pitchFamily="34" charset="0"/>
              </a:rPr>
              <a:t>of</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World</a:t>
            </a:r>
            <a:r>
              <a:rPr lang="cs-CZ" sz="1800" dirty="0">
                <a:effectLst/>
                <a:ea typeface="Calibri" panose="020F0502020204030204" pitchFamily="34" charset="0"/>
              </a:rPr>
              <a:t> </a:t>
            </a:r>
            <a:r>
              <a:rPr lang="cs-CZ" sz="1800" dirty="0" err="1">
                <a:effectLst/>
                <a:ea typeface="Calibri" panose="020F0502020204030204" pitchFamily="34" charset="0"/>
              </a:rPr>
              <a:t>Cultural</a:t>
            </a:r>
            <a:r>
              <a:rPr lang="cs-CZ" sz="1800" dirty="0">
                <a:effectLst/>
                <a:ea typeface="Calibri" panose="020F0502020204030204" pitchFamily="34" charset="0"/>
              </a:rPr>
              <a:t> and Natural </a:t>
            </a:r>
            <a:r>
              <a:rPr lang="cs-CZ" sz="1800" dirty="0" err="1">
                <a:effectLst/>
                <a:ea typeface="Calibri" panose="020F0502020204030204" pitchFamily="34" charset="0"/>
              </a:rPr>
              <a:t>Heritage</a:t>
            </a:r>
            <a:r>
              <a:rPr lang="cs-CZ" sz="1800" dirty="0">
                <a:effectLst/>
                <a:ea typeface="Calibri" panose="020F0502020204030204" pitchFamily="34" charset="0"/>
              </a:rPr>
              <a:t>, 1972. </a:t>
            </a:r>
            <a:r>
              <a:rPr lang="cs-CZ" sz="1800" dirty="0" err="1">
                <a:effectLst/>
                <a:ea typeface="Calibri" panose="020F0502020204030204" pitchFamily="34" charset="0"/>
              </a:rPr>
              <a:t>Retrieved</a:t>
            </a:r>
            <a:r>
              <a:rPr lang="cs-CZ" sz="1800" dirty="0">
                <a:effectLst/>
                <a:ea typeface="Calibri" panose="020F0502020204030204" pitchFamily="34" charset="0"/>
              </a:rPr>
              <a:t> </a:t>
            </a:r>
            <a:r>
              <a:rPr lang="cs-CZ" sz="1800" dirty="0" err="1">
                <a:effectLst/>
                <a:ea typeface="Calibri" panose="020F0502020204030204" pitchFamily="34" charset="0"/>
              </a:rPr>
              <a:t>from</a:t>
            </a:r>
            <a:r>
              <a:rPr lang="cs-CZ" sz="1800" dirty="0">
                <a:effectLst/>
                <a:ea typeface="Calibri" panose="020F0502020204030204" pitchFamily="34" charset="0"/>
              </a:rPr>
              <a:t> http://uis.unesco.org/en/glossary-term/natural-heritage </a:t>
            </a:r>
          </a:p>
          <a:p>
            <a:pPr>
              <a:spcBef>
                <a:spcPts val="600"/>
              </a:spcBef>
              <a:spcAft>
                <a:spcPts val="600"/>
              </a:spcAft>
            </a:pPr>
            <a:r>
              <a:rPr lang="cs-CZ" sz="1800" dirty="0">
                <a:effectLst/>
                <a:ea typeface="Calibri" panose="020F0502020204030204" pitchFamily="34" charset="0"/>
              </a:rPr>
              <a:t>UNESCO (2015). </a:t>
            </a:r>
            <a:r>
              <a:rPr lang="cs-CZ" sz="1800" dirty="0" err="1">
                <a:effectLst/>
                <a:ea typeface="Calibri" panose="020F0502020204030204" pitchFamily="34" charset="0"/>
              </a:rPr>
              <a:t>Operational</a:t>
            </a:r>
            <a:r>
              <a:rPr lang="cs-CZ" sz="1800" dirty="0">
                <a:effectLst/>
                <a:ea typeface="Calibri" panose="020F0502020204030204" pitchFamily="34" charset="0"/>
              </a:rPr>
              <a:t> </a:t>
            </a:r>
            <a:r>
              <a:rPr lang="cs-CZ" sz="1800" dirty="0" err="1">
                <a:effectLst/>
                <a:ea typeface="Calibri" panose="020F0502020204030204" pitchFamily="34" charset="0"/>
              </a:rPr>
              <a:t>Guidelines</a:t>
            </a:r>
            <a:r>
              <a:rPr lang="cs-CZ" sz="1800" dirty="0">
                <a:effectLst/>
                <a:ea typeface="Calibri" panose="020F0502020204030204" pitchFamily="34" charset="0"/>
              </a:rPr>
              <a:t> </a:t>
            </a:r>
            <a:r>
              <a:rPr lang="cs-CZ" sz="1800" dirty="0" err="1">
                <a:effectLst/>
                <a:ea typeface="Calibri" panose="020F0502020204030204" pitchFamily="34" charset="0"/>
              </a:rPr>
              <a:t>for</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Implementation</a:t>
            </a:r>
            <a:r>
              <a:rPr lang="cs-CZ" sz="1800" dirty="0">
                <a:effectLst/>
                <a:ea typeface="Calibri" panose="020F0502020204030204" pitchFamily="34" charset="0"/>
              </a:rPr>
              <a:t> </a:t>
            </a:r>
            <a:r>
              <a:rPr lang="cs-CZ" sz="1800" dirty="0" err="1">
                <a:effectLst/>
                <a:ea typeface="Calibri" panose="020F0502020204030204" pitchFamily="34" charset="0"/>
              </a:rPr>
              <a:t>of</a:t>
            </a:r>
            <a:r>
              <a:rPr lang="cs-CZ" sz="1800" dirty="0">
                <a:effectLst/>
                <a:ea typeface="Calibri" panose="020F0502020204030204" pitchFamily="34" charset="0"/>
              </a:rPr>
              <a:t>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World</a:t>
            </a:r>
            <a:r>
              <a:rPr lang="cs-CZ" sz="1800" dirty="0">
                <a:effectLst/>
                <a:ea typeface="Calibri" panose="020F0502020204030204" pitchFamily="34" charset="0"/>
              </a:rPr>
              <a:t> </a:t>
            </a:r>
            <a:r>
              <a:rPr lang="cs-CZ" sz="1800" dirty="0" err="1">
                <a:effectLst/>
                <a:ea typeface="Calibri" panose="020F0502020204030204" pitchFamily="34" charset="0"/>
              </a:rPr>
              <a:t>Heritage</a:t>
            </a:r>
            <a:r>
              <a:rPr lang="cs-CZ" sz="1800" dirty="0">
                <a:effectLst/>
                <a:ea typeface="Calibri" panose="020F0502020204030204" pitchFamily="34" charset="0"/>
              </a:rPr>
              <a:t> </a:t>
            </a:r>
            <a:r>
              <a:rPr lang="cs-CZ" sz="1800" dirty="0" err="1">
                <a:effectLst/>
                <a:ea typeface="Calibri" panose="020F0502020204030204" pitchFamily="34" charset="0"/>
              </a:rPr>
              <a:t>Convention</a:t>
            </a:r>
            <a:r>
              <a:rPr lang="cs-CZ" sz="1800" dirty="0">
                <a:effectLst/>
                <a:ea typeface="Calibri" panose="020F0502020204030204" pitchFamily="34" charset="0"/>
              </a:rPr>
              <a:t>. Paris: UNESCO </a:t>
            </a:r>
            <a:r>
              <a:rPr lang="cs-CZ" sz="1800" dirty="0" err="1">
                <a:effectLst/>
                <a:ea typeface="Calibri" panose="020F0502020204030204" pitchFamily="34" charset="0"/>
              </a:rPr>
              <a:t>World</a:t>
            </a:r>
            <a:r>
              <a:rPr lang="cs-CZ" sz="1800" dirty="0">
                <a:effectLst/>
                <a:ea typeface="Calibri" panose="020F0502020204030204" pitchFamily="34" charset="0"/>
              </a:rPr>
              <a:t> </a:t>
            </a:r>
            <a:r>
              <a:rPr lang="cs-CZ" sz="1800" dirty="0" err="1">
                <a:effectLst/>
                <a:ea typeface="Calibri" panose="020F0502020204030204" pitchFamily="34" charset="0"/>
              </a:rPr>
              <a:t>Heritage</a:t>
            </a:r>
            <a:r>
              <a:rPr lang="cs-CZ" sz="1800" dirty="0">
                <a:effectLst/>
                <a:ea typeface="Calibri" panose="020F0502020204030204" pitchFamily="34" charset="0"/>
              </a:rPr>
              <a:t> Centre. </a:t>
            </a:r>
          </a:p>
          <a:p>
            <a:pPr>
              <a:spcBef>
                <a:spcPts val="600"/>
              </a:spcBef>
              <a:spcAft>
                <a:spcPts val="600"/>
              </a:spcAft>
            </a:pPr>
            <a:r>
              <a:rPr lang="cs-CZ" sz="1800" dirty="0">
                <a:effectLst/>
                <a:ea typeface="Calibri" panose="020F0502020204030204" pitchFamily="34" charset="0"/>
              </a:rPr>
              <a:t>United </a:t>
            </a:r>
            <a:r>
              <a:rPr lang="cs-CZ" sz="1800" dirty="0" err="1">
                <a:effectLst/>
                <a:ea typeface="Calibri" panose="020F0502020204030204" pitchFamily="34" charset="0"/>
              </a:rPr>
              <a:t>Nations</a:t>
            </a:r>
            <a:r>
              <a:rPr lang="cs-CZ" sz="1800" dirty="0">
                <a:effectLst/>
                <a:ea typeface="Calibri" panose="020F0502020204030204" pitchFamily="34" charset="0"/>
              </a:rPr>
              <a:t> (2021). THE 17 GOALS. </a:t>
            </a:r>
            <a:r>
              <a:rPr lang="cs-CZ" sz="1800" dirty="0" err="1">
                <a:effectLst/>
                <a:ea typeface="Calibri" panose="020F0502020204030204" pitchFamily="34" charset="0"/>
              </a:rPr>
              <a:t>Retrieved</a:t>
            </a:r>
            <a:r>
              <a:rPr lang="cs-CZ" sz="1800" dirty="0">
                <a:effectLst/>
                <a:ea typeface="Calibri" panose="020F0502020204030204" pitchFamily="34" charset="0"/>
              </a:rPr>
              <a:t> </a:t>
            </a:r>
            <a:r>
              <a:rPr lang="cs-CZ" sz="1800" dirty="0" err="1">
                <a:effectLst/>
                <a:ea typeface="Calibri" panose="020F0502020204030204" pitchFamily="34" charset="0"/>
              </a:rPr>
              <a:t>from</a:t>
            </a:r>
            <a:r>
              <a:rPr lang="cs-CZ" sz="1800" dirty="0">
                <a:effectLst/>
                <a:ea typeface="Calibri" panose="020F0502020204030204" pitchFamily="34" charset="0"/>
              </a:rPr>
              <a:t> https://sdgs.un.org/goals </a:t>
            </a:r>
          </a:p>
          <a:p>
            <a:pPr>
              <a:spcBef>
                <a:spcPts val="600"/>
              </a:spcBef>
              <a:spcAft>
                <a:spcPts val="600"/>
              </a:spcAft>
            </a:pPr>
            <a:r>
              <a:rPr lang="cs-CZ" sz="1800" dirty="0" err="1">
                <a:effectLst/>
                <a:ea typeface="Calibri" panose="020F0502020204030204" pitchFamily="34" charset="0"/>
              </a:rPr>
              <a:t>Wallach</a:t>
            </a:r>
            <a:r>
              <a:rPr lang="cs-CZ" sz="1800" dirty="0">
                <a:effectLst/>
                <a:ea typeface="Calibri" panose="020F0502020204030204" pitchFamily="34" charset="0"/>
              </a:rPr>
              <a:t>, B. (2005). </a:t>
            </a:r>
            <a:r>
              <a:rPr lang="cs-CZ" sz="1800" dirty="0" err="1">
                <a:effectLst/>
                <a:ea typeface="Calibri" panose="020F0502020204030204" pitchFamily="34" charset="0"/>
              </a:rPr>
              <a:t>Understanding</a:t>
            </a:r>
            <a:r>
              <a:rPr lang="cs-CZ" sz="1800" dirty="0">
                <a:effectLst/>
                <a:ea typeface="Calibri" panose="020F0502020204030204" pitchFamily="34" charset="0"/>
              </a:rPr>
              <a:t> </a:t>
            </a:r>
            <a:r>
              <a:rPr lang="cs-CZ" sz="1800" dirty="0" err="1">
                <a:effectLst/>
                <a:ea typeface="Calibri" panose="020F0502020204030204" pitchFamily="34" charset="0"/>
              </a:rPr>
              <a:t>cultural</a:t>
            </a:r>
            <a:r>
              <a:rPr lang="cs-CZ" sz="1800" dirty="0">
                <a:effectLst/>
                <a:ea typeface="Calibri" panose="020F0502020204030204" pitchFamily="34" charset="0"/>
              </a:rPr>
              <a:t> </a:t>
            </a:r>
            <a:r>
              <a:rPr lang="cs-CZ" sz="1800" dirty="0" err="1">
                <a:effectLst/>
                <a:ea typeface="Calibri" panose="020F0502020204030204" pitchFamily="34" charset="0"/>
              </a:rPr>
              <a:t>landscape</a:t>
            </a:r>
            <a:r>
              <a:rPr lang="cs-CZ" sz="1800" dirty="0">
                <a:effectLst/>
                <a:ea typeface="Calibri" panose="020F0502020204030204" pitchFamily="34" charset="0"/>
              </a:rPr>
              <a:t>. New York: </a:t>
            </a:r>
            <a:r>
              <a:rPr lang="cs-CZ" sz="1800" dirty="0" err="1">
                <a:effectLst/>
                <a:ea typeface="Calibri" panose="020F0502020204030204" pitchFamily="34" charset="0"/>
              </a:rPr>
              <a:t>The</a:t>
            </a:r>
            <a:r>
              <a:rPr lang="cs-CZ" sz="1800" dirty="0">
                <a:effectLst/>
                <a:ea typeface="Calibri" panose="020F0502020204030204" pitchFamily="34" charset="0"/>
              </a:rPr>
              <a:t> </a:t>
            </a:r>
            <a:r>
              <a:rPr lang="cs-CZ" sz="1800" dirty="0" err="1">
                <a:effectLst/>
                <a:ea typeface="Calibri" panose="020F0502020204030204" pitchFamily="34" charset="0"/>
              </a:rPr>
              <a:t>Guilford</a:t>
            </a:r>
            <a:r>
              <a:rPr lang="cs-CZ" sz="1800" dirty="0">
                <a:effectLst/>
                <a:ea typeface="Calibri" panose="020F0502020204030204" pitchFamily="34" charset="0"/>
              </a:rPr>
              <a:t> </a:t>
            </a:r>
            <a:r>
              <a:rPr lang="cs-CZ" sz="1800" dirty="0" err="1">
                <a:effectLst/>
                <a:ea typeface="Calibri" panose="020F0502020204030204" pitchFamily="34" charset="0"/>
              </a:rPr>
              <a:t>Press</a:t>
            </a:r>
            <a:r>
              <a:rPr lang="cs-CZ" sz="1800" dirty="0">
                <a:effectLst/>
                <a:ea typeface="Calibri" panose="020F0502020204030204" pitchFamily="34" charset="0"/>
              </a:rPr>
              <a:t>. </a:t>
            </a:r>
          </a:p>
        </p:txBody>
      </p:sp>
      <p:pic>
        <p:nvPicPr>
          <p:cNvPr id="6" name="Obrázek 5" descr="Obsah obrázku text&#10;&#10;Popis byl vytvořen automaticky">
            <a:extLst>
              <a:ext uri="{FF2B5EF4-FFF2-40B4-BE49-F238E27FC236}">
                <a16:creationId xmlns:a16="http://schemas.microsoft.com/office/drawing/2014/main" id="{8A929003-9602-D675-510D-5A30B7CAD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688991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a:extLst>
              <a:ext uri="{FF2B5EF4-FFF2-40B4-BE49-F238E27FC236}">
                <a16:creationId xmlns:a16="http://schemas.microsoft.com/office/drawing/2014/main" id="{4F7E237C-2CAC-48E5-A58D-0493DC40D1D2}"/>
              </a:ext>
            </a:extLst>
          </p:cNvPr>
          <p:cNvSpPr>
            <a:spLocks noGrp="1"/>
          </p:cNvSpPr>
          <p:nvPr>
            <p:ph type="title"/>
          </p:nvPr>
        </p:nvSpPr>
        <p:spPr>
          <a:xfrm>
            <a:off x="422773" y="662257"/>
            <a:ext cx="4969297" cy="1543844"/>
          </a:xfrm>
        </p:spPr>
        <p:txBody>
          <a:bodyPr anchor="b">
            <a:normAutofit/>
          </a:bodyPr>
          <a:lstStyle/>
          <a:p>
            <a:r>
              <a:rPr lang="en-US" sz="1600" dirty="0">
                <a:latin typeface="+mn-lt"/>
                <a:ea typeface="+mn-ea"/>
                <a:cs typeface="+mn-cs"/>
              </a:rPr>
              <a:t>Output of the Erasmus+ K2 Strategic Partnership Project </a:t>
            </a:r>
            <a:r>
              <a:rPr lang="cs-CZ" sz="1600" dirty="0" err="1">
                <a:latin typeface="+mn-lt"/>
                <a:ea typeface="+mn-ea"/>
                <a:cs typeface="+mn-cs"/>
              </a:rPr>
              <a:t>Nr</a:t>
            </a:r>
            <a:r>
              <a:rPr lang="cs-CZ" sz="1600" dirty="0">
                <a:latin typeface="+mn-lt"/>
                <a:ea typeface="+mn-ea"/>
                <a:cs typeface="+mn-cs"/>
              </a:rPr>
              <a:t>. </a:t>
            </a:r>
            <a:r>
              <a:rPr lang="en-US" sz="1600" dirty="0">
                <a:latin typeface="+mn-lt"/>
                <a:ea typeface="+mn-ea"/>
                <a:cs typeface="+mn-cs"/>
              </a:rPr>
              <a:t>2020-1-CZ01-KA203-078407</a:t>
            </a:r>
            <a:br>
              <a:rPr lang="cs-CZ" sz="1600" b="1" dirty="0">
                <a:latin typeface="+mn-lt"/>
                <a:ea typeface="+mn-ea"/>
                <a:cs typeface="+mn-cs"/>
              </a:rPr>
            </a:br>
            <a:br>
              <a:rPr lang="cs-CZ" sz="2000" dirty="0">
                <a:latin typeface="+mn-lt"/>
              </a:rPr>
            </a:br>
            <a:r>
              <a:rPr lang="cs-CZ" sz="1800" b="1" dirty="0">
                <a:latin typeface="+mn-lt"/>
                <a:cs typeface="+mn-cs"/>
              </a:rPr>
              <a:t>„</a:t>
            </a:r>
            <a:r>
              <a:rPr lang="en-US" sz="1800" b="1" dirty="0">
                <a:latin typeface="+mn-lt"/>
                <a:cs typeface="+mn-cs"/>
              </a:rPr>
              <a:t>Methodology of Interpretation of European Nature Heritage in Tourism" 20</a:t>
            </a:r>
            <a:r>
              <a:rPr lang="cs-CZ" sz="1800" b="1" dirty="0">
                <a:latin typeface="+mn-lt"/>
                <a:cs typeface="+mn-cs"/>
              </a:rPr>
              <a:t>20</a:t>
            </a:r>
            <a:r>
              <a:rPr lang="en-US" sz="1800" b="1" dirty="0">
                <a:latin typeface="+mn-lt"/>
                <a:cs typeface="+mn-cs"/>
              </a:rPr>
              <a:t> – 202</a:t>
            </a:r>
            <a:r>
              <a:rPr lang="cs-CZ" sz="1800" b="1" dirty="0">
                <a:latin typeface="+mn-lt"/>
                <a:cs typeface="+mn-cs"/>
              </a:rPr>
              <a:t>3</a:t>
            </a:r>
          </a:p>
        </p:txBody>
      </p:sp>
      <p:sp>
        <p:nvSpPr>
          <p:cNvPr id="16" name="Zástupný obsah 15">
            <a:extLst>
              <a:ext uri="{FF2B5EF4-FFF2-40B4-BE49-F238E27FC236}">
                <a16:creationId xmlns:a16="http://schemas.microsoft.com/office/drawing/2014/main" id="{C81ED30B-003E-48A7-9313-45ABE4635C35}"/>
              </a:ext>
            </a:extLst>
          </p:cNvPr>
          <p:cNvSpPr>
            <a:spLocks noGrp="1"/>
          </p:cNvSpPr>
          <p:nvPr>
            <p:ph idx="1"/>
          </p:nvPr>
        </p:nvSpPr>
        <p:spPr>
          <a:xfrm>
            <a:off x="6193643" y="2565030"/>
            <a:ext cx="5575584" cy="3717056"/>
          </a:xfrm>
        </p:spPr>
        <p:txBody>
          <a:bodyPr>
            <a:noAutofit/>
          </a:bodyPr>
          <a:lstStyle/>
          <a:p>
            <a:pPr marL="0" indent="0">
              <a:spcBef>
                <a:spcPts val="80"/>
              </a:spcBef>
              <a:buNone/>
            </a:pPr>
            <a:r>
              <a:rPr lang="cs-CZ" sz="1600" b="1" dirty="0" err="1"/>
              <a:t>Participating</a:t>
            </a:r>
            <a:r>
              <a:rPr lang="cs-CZ" sz="1600" b="1" dirty="0"/>
              <a:t> </a:t>
            </a:r>
            <a:r>
              <a:rPr lang="cs-CZ" sz="1600" b="1" dirty="0" err="1"/>
              <a:t>universities</a:t>
            </a:r>
            <a:r>
              <a:rPr lang="cs-CZ" sz="1600" b="1" dirty="0"/>
              <a:t> and </a:t>
            </a:r>
            <a:r>
              <a:rPr lang="cs-CZ" sz="1600" b="1" dirty="0" err="1"/>
              <a:t>their</a:t>
            </a:r>
            <a:r>
              <a:rPr lang="cs-CZ" sz="1600" b="1" dirty="0"/>
              <a:t> </a:t>
            </a:r>
            <a:r>
              <a:rPr lang="cs-CZ" sz="1600" b="1" dirty="0" err="1"/>
              <a:t>academic</a:t>
            </a:r>
            <a:r>
              <a:rPr lang="cs-CZ" sz="1600" b="1" dirty="0"/>
              <a:t> </a:t>
            </a:r>
            <a:r>
              <a:rPr lang="cs-CZ" sz="1600" b="1" dirty="0" err="1"/>
              <a:t>teams</a:t>
            </a:r>
            <a:endParaRPr lang="cs-CZ" sz="1600" b="1" dirty="0"/>
          </a:p>
          <a:p>
            <a:pPr marL="0" indent="0">
              <a:spcBef>
                <a:spcPts val="80"/>
              </a:spcBef>
              <a:buNone/>
            </a:pPr>
            <a:endParaRPr lang="cs-CZ" sz="1600" b="1" dirty="0"/>
          </a:p>
          <a:p>
            <a:pPr>
              <a:spcBef>
                <a:spcPts val="80"/>
              </a:spcBef>
            </a:pPr>
            <a:r>
              <a:rPr lang="en-US" sz="1600" dirty="0">
                <a:effectLst/>
                <a:ea typeface="Times New Roman" panose="02020603050405020304" pitchFamily="18" charset="0"/>
              </a:rPr>
              <a:t>Prague University of Economics and Business</a:t>
            </a:r>
            <a:r>
              <a:rPr lang="cs-CZ" sz="1600" dirty="0">
                <a:effectLst/>
                <a:ea typeface="Times New Roman" panose="02020603050405020304" pitchFamily="18" charset="0"/>
              </a:rPr>
              <a:t>, </a:t>
            </a:r>
            <a:r>
              <a:rPr lang="en-GB" sz="1600" dirty="0">
                <a:effectLst/>
                <a:ea typeface="Times New Roman" panose="02020603050405020304" pitchFamily="18" charset="0"/>
              </a:rPr>
              <a:t>Czech Republic</a:t>
            </a:r>
            <a:r>
              <a:rPr lang="cs-CZ" sz="1600" dirty="0">
                <a:ea typeface="Times New Roman" panose="02020603050405020304" pitchFamily="18" charset="0"/>
              </a:rPr>
              <a:t>;</a:t>
            </a:r>
          </a:p>
          <a:p>
            <a:pPr>
              <a:spcBef>
                <a:spcPts val="80"/>
              </a:spcBef>
            </a:pPr>
            <a:r>
              <a:rPr lang="en-GB" sz="1600" dirty="0" err="1"/>
              <a:t>Alexandru</a:t>
            </a:r>
            <a:r>
              <a:rPr lang="en-GB" sz="1600" dirty="0"/>
              <a:t> </a:t>
            </a:r>
            <a:r>
              <a:rPr lang="en-GB" sz="1600" dirty="0" err="1"/>
              <a:t>Ioan</a:t>
            </a:r>
            <a:r>
              <a:rPr lang="en-GB" sz="1600" dirty="0"/>
              <a:t> </a:t>
            </a:r>
            <a:r>
              <a:rPr lang="en-GB" sz="1600" dirty="0" err="1"/>
              <a:t>Cuza</a:t>
            </a:r>
            <a:r>
              <a:rPr lang="en-GB" sz="1600" dirty="0"/>
              <a:t> University of </a:t>
            </a:r>
            <a:r>
              <a:rPr lang="en-GB" sz="1600" dirty="0" err="1"/>
              <a:t>Iași</a:t>
            </a:r>
            <a:r>
              <a:rPr lang="en-GB" sz="1600" dirty="0"/>
              <a:t>, Romania; </a:t>
            </a:r>
            <a:endParaRPr lang="cs-CZ" sz="1600" dirty="0"/>
          </a:p>
          <a:p>
            <a:pPr>
              <a:spcBef>
                <a:spcPts val="80"/>
              </a:spcBef>
            </a:pPr>
            <a:r>
              <a:rPr lang="de-DE" sz="1600" dirty="0"/>
              <a:t>Fachhochschule des Mittelstands, Germany; </a:t>
            </a:r>
            <a:endParaRPr lang="cs-CZ" sz="1600" dirty="0"/>
          </a:p>
          <a:p>
            <a:pPr>
              <a:spcBef>
                <a:spcPts val="80"/>
              </a:spcBef>
            </a:pPr>
            <a:r>
              <a:rPr lang="en-US" sz="1600" dirty="0"/>
              <a:t>Munster Technological University</a:t>
            </a:r>
            <a:r>
              <a:rPr lang="cs-CZ" sz="1600" dirty="0"/>
              <a:t>,</a:t>
            </a:r>
            <a:r>
              <a:rPr lang="en-US" sz="1600" dirty="0"/>
              <a:t> Cork, Ireland</a:t>
            </a:r>
            <a:endParaRPr lang="cs-CZ" sz="1600" dirty="0"/>
          </a:p>
          <a:p>
            <a:pPr>
              <a:spcBef>
                <a:spcPts val="80"/>
              </a:spcBef>
            </a:pPr>
            <a:r>
              <a:rPr lang="es-ES" sz="1600" dirty="0"/>
              <a:t>Universidad Europea de Madrid, Spain; </a:t>
            </a:r>
            <a:endParaRPr lang="cs-CZ" sz="1600" dirty="0"/>
          </a:p>
          <a:p>
            <a:pPr>
              <a:spcBef>
                <a:spcPts val="80"/>
              </a:spcBef>
            </a:pPr>
            <a:r>
              <a:rPr lang="cs-CZ" sz="1600" dirty="0" err="1"/>
              <a:t>Universidade</a:t>
            </a:r>
            <a:r>
              <a:rPr lang="cs-CZ" sz="1600" dirty="0"/>
              <a:t> do Porto, Portugal;</a:t>
            </a:r>
          </a:p>
          <a:p>
            <a:pPr>
              <a:spcBef>
                <a:spcPts val="80"/>
              </a:spcBef>
            </a:pPr>
            <a:r>
              <a:rPr lang="en-GB" sz="1600" dirty="0"/>
              <a:t>University of Applied Sciences Burgenland, Austria;</a:t>
            </a:r>
            <a:endParaRPr lang="cs-CZ" sz="1600" dirty="0"/>
          </a:p>
          <a:p>
            <a:pPr>
              <a:spcBef>
                <a:spcPts val="80"/>
              </a:spcBef>
            </a:pPr>
            <a:r>
              <a:rPr lang="cs-CZ" sz="1600" dirty="0" err="1"/>
              <a:t>Vytauto</a:t>
            </a:r>
            <a:r>
              <a:rPr lang="cs-CZ" sz="1600" dirty="0"/>
              <a:t> </a:t>
            </a:r>
            <a:r>
              <a:rPr lang="cs-CZ" sz="1600" dirty="0" err="1"/>
              <a:t>Didziojo</a:t>
            </a:r>
            <a:r>
              <a:rPr lang="cs-CZ" sz="1600" dirty="0"/>
              <a:t> </a:t>
            </a:r>
            <a:r>
              <a:rPr lang="cs-CZ" sz="1600" dirty="0" err="1"/>
              <a:t>Universitetas</a:t>
            </a:r>
            <a:r>
              <a:rPr lang="cs-CZ" sz="1600" dirty="0"/>
              <a:t>, </a:t>
            </a:r>
            <a:r>
              <a:rPr lang="cs-CZ" sz="1600" dirty="0" err="1"/>
              <a:t>Lithuania</a:t>
            </a:r>
            <a:r>
              <a:rPr lang="cs-CZ" sz="1600" dirty="0"/>
              <a:t>.</a:t>
            </a:r>
          </a:p>
          <a:p>
            <a:pPr>
              <a:spcBef>
                <a:spcPts val="80"/>
              </a:spcBef>
            </a:pPr>
            <a:endParaRPr lang="cs-CZ" sz="1600" dirty="0">
              <a:ea typeface="Times New Roman" panose="02020603050405020304" pitchFamily="18" charset="0"/>
              <a:cs typeface="Times New Roman" panose="02020603050405020304" pitchFamily="18" charset="0"/>
            </a:endParaRPr>
          </a:p>
        </p:txBody>
      </p:sp>
      <p:pic>
        <p:nvPicPr>
          <p:cNvPr id="33" name="Obrázek 32" descr="Obsah obrázku text&#10;&#10;Popis byl vytvořen automaticky">
            <a:extLst>
              <a:ext uri="{FF2B5EF4-FFF2-40B4-BE49-F238E27FC236}">
                <a16:creationId xmlns:a16="http://schemas.microsoft.com/office/drawing/2014/main" id="{92C66C0C-75C2-4D02-BD5B-B229A3BC3D67}"/>
              </a:ext>
            </a:extLst>
          </p:cNvPr>
          <p:cNvPicPr>
            <a:picLocks noChangeAspect="1"/>
          </p:cNvPicPr>
          <p:nvPr/>
        </p:nvPicPr>
        <p:blipFill rotWithShape="1">
          <a:blip r:embed="rId2">
            <a:extLst>
              <a:ext uri="{28A0092B-C50C-407E-A947-70E740481C1C}">
                <a14:useLocalDpi xmlns:a14="http://schemas.microsoft.com/office/drawing/2010/main" val="0"/>
              </a:ext>
            </a:extLst>
          </a:blip>
          <a:srcRect l="23785"/>
          <a:stretch/>
        </p:blipFill>
        <p:spPr>
          <a:xfrm>
            <a:off x="6702289" y="662257"/>
            <a:ext cx="5066938" cy="1461609"/>
          </a:xfrm>
          <a:prstGeom prst="rect">
            <a:avLst/>
          </a:prstGeom>
        </p:spPr>
      </p:pic>
      <p:pic>
        <p:nvPicPr>
          <p:cNvPr id="9" name="Obrázek 8" descr="Obsah obrázku krajina, venku, příroda, Pohoří&#10;&#10;Popis byl vytvořen automaticky">
            <a:extLst>
              <a:ext uri="{FF2B5EF4-FFF2-40B4-BE49-F238E27FC236}">
                <a16:creationId xmlns:a16="http://schemas.microsoft.com/office/drawing/2014/main" id="{4DAD2D8B-BE91-395E-2F9C-1F6C2C118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73" y="2565030"/>
            <a:ext cx="5575584" cy="3717056"/>
          </a:xfrm>
          <a:prstGeom prst="rect">
            <a:avLst/>
          </a:prstGeom>
        </p:spPr>
      </p:pic>
    </p:spTree>
    <p:extLst>
      <p:ext uri="{BB962C8B-B14F-4D97-AF65-F5344CB8AC3E}">
        <p14:creationId xmlns:p14="http://schemas.microsoft.com/office/powerpoint/2010/main" val="186349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C22B7689-8935-411E-9889-5364511F5F63}"/>
              </a:ext>
            </a:extLst>
          </p:cNvPr>
          <p:cNvSpPr>
            <a:spLocks noGrp="1"/>
          </p:cNvSpPr>
          <p:nvPr>
            <p:ph type="title"/>
          </p:nvPr>
        </p:nvSpPr>
        <p:spPr>
          <a:xfrm>
            <a:off x="5604846" y="860615"/>
            <a:ext cx="5922279" cy="1272986"/>
          </a:xfrm>
        </p:spPr>
        <p:txBody>
          <a:bodyPr>
            <a:normAutofit/>
          </a:bodyPr>
          <a:lstStyle/>
          <a:p>
            <a:r>
              <a:rPr lang="cs-CZ" dirty="0" err="1"/>
              <a:t>NaturE</a:t>
            </a:r>
            <a:r>
              <a:rPr lang="cs-CZ" dirty="0"/>
              <a:t> </a:t>
            </a:r>
            <a:r>
              <a:rPr lang="cs-CZ" dirty="0" err="1"/>
              <a:t>heritage</a:t>
            </a:r>
            <a:endParaRPr lang="en-US" dirty="0"/>
          </a:p>
        </p:txBody>
      </p:sp>
      <p:pic>
        <p:nvPicPr>
          <p:cNvPr id="25" name="Picture 24" descr="Abstract coloured mountain">
            <a:extLst>
              <a:ext uri="{FF2B5EF4-FFF2-40B4-BE49-F238E27FC236}">
                <a16:creationId xmlns:a16="http://schemas.microsoft.com/office/drawing/2014/main" id="{B9B07575-5ADA-236F-066E-F23C6B37DE5F}"/>
              </a:ext>
            </a:extLst>
          </p:cNvPr>
          <p:cNvPicPr>
            <a:picLocks noChangeAspect="1"/>
          </p:cNvPicPr>
          <p:nvPr/>
        </p:nvPicPr>
        <p:blipFill rotWithShape="1">
          <a:blip r:embed="rId2"/>
          <a:srcRect l="14326" r="32481" b="1"/>
          <a:stretch/>
        </p:blipFill>
        <p:spPr>
          <a:xfrm>
            <a:off x="20" y="-17929"/>
            <a:ext cx="4876780" cy="6875929"/>
          </a:xfrm>
          <a:prstGeom prst="rect">
            <a:avLst/>
          </a:prstGeom>
        </p:spPr>
      </p:pic>
      <p:cxnSp>
        <p:nvCxnSpPr>
          <p:cNvPr id="31" name="Straight Connector 3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21CCD963-C8E9-46CE-ADED-08C3ED4EEF4A}"/>
              </a:ext>
            </a:extLst>
          </p:cNvPr>
          <p:cNvSpPr>
            <a:spLocks noGrp="1"/>
          </p:cNvSpPr>
          <p:nvPr>
            <p:ph idx="1"/>
          </p:nvPr>
        </p:nvSpPr>
        <p:spPr>
          <a:xfrm>
            <a:off x="5566943" y="2133600"/>
            <a:ext cx="6005933" cy="3774464"/>
          </a:xfrm>
        </p:spPr>
        <p:txBody>
          <a:bodyPr>
            <a:normAutofit lnSpcReduction="10000"/>
          </a:bodyPr>
          <a:lstStyle/>
          <a:p>
            <a:pPr>
              <a:lnSpc>
                <a:spcPct val="110000"/>
              </a:lnSpc>
            </a:pPr>
            <a:r>
              <a:rPr lang="en-US" sz="1800" dirty="0"/>
              <a:t>In a dramatically changing world, with a growing demand for resources nature is under threat. </a:t>
            </a:r>
            <a:endParaRPr lang="cs-CZ" sz="1800" dirty="0"/>
          </a:p>
          <a:p>
            <a:pPr>
              <a:lnSpc>
                <a:spcPct val="110000"/>
              </a:lnSpc>
            </a:pPr>
            <a:r>
              <a:rPr lang="cs-CZ" sz="1800" dirty="0"/>
              <a:t>T</a:t>
            </a:r>
            <a:r>
              <a:rPr lang="en-US" sz="1800" dirty="0"/>
              <a:t>he 1972 convention No. 15511 for the protection of the world cultural and </a:t>
            </a:r>
            <a:r>
              <a:rPr lang="en-US" sz="1800" dirty="0" err="1"/>
              <a:t>natur</a:t>
            </a:r>
            <a:r>
              <a:rPr lang="cs-CZ" sz="1800" dirty="0"/>
              <a:t>e</a:t>
            </a:r>
            <a:r>
              <a:rPr lang="en-US" sz="1800" dirty="0"/>
              <a:t> heritage</a:t>
            </a:r>
            <a:r>
              <a:rPr lang="cs-CZ" sz="1800" dirty="0"/>
              <a:t> </a:t>
            </a:r>
            <a:r>
              <a:rPr lang="cs-CZ" sz="1800" dirty="0" err="1"/>
              <a:t>defines</a:t>
            </a:r>
            <a:r>
              <a:rPr lang="cs-CZ" sz="1800" dirty="0"/>
              <a:t> </a:t>
            </a:r>
            <a:r>
              <a:rPr lang="en-US" sz="1800" dirty="0"/>
              <a:t>what is to be considered as cultural and </a:t>
            </a:r>
            <a:r>
              <a:rPr lang="en-US" sz="1800" dirty="0" err="1"/>
              <a:t>natur</a:t>
            </a:r>
            <a:r>
              <a:rPr lang="cs-CZ" sz="1800" dirty="0"/>
              <a:t>e</a:t>
            </a:r>
            <a:r>
              <a:rPr lang="en-US" sz="1800" dirty="0"/>
              <a:t> heritage.</a:t>
            </a:r>
            <a:endParaRPr lang="cs-CZ" sz="1800" dirty="0"/>
          </a:p>
          <a:p>
            <a:pPr>
              <a:lnSpc>
                <a:spcPct val="110000"/>
              </a:lnSpc>
            </a:pPr>
            <a:r>
              <a:rPr lang="en-US" sz="1800" dirty="0"/>
              <a:t>The convention considers </a:t>
            </a:r>
            <a:r>
              <a:rPr lang="en-US" sz="1800" b="1" dirty="0"/>
              <a:t>physical and biological natural features</a:t>
            </a:r>
            <a:r>
              <a:rPr lang="en-US" sz="1800" dirty="0"/>
              <a:t>, </a:t>
            </a:r>
            <a:r>
              <a:rPr lang="en-US" sz="1800" b="1" dirty="0"/>
              <a:t>geological formations and natural sites and areas </a:t>
            </a:r>
            <a:r>
              <a:rPr lang="en-US" sz="1800" dirty="0"/>
              <a:t>that are of </a:t>
            </a:r>
            <a:r>
              <a:rPr lang="en-US" sz="1800" b="1" dirty="0"/>
              <a:t>universal value</a:t>
            </a:r>
            <a:r>
              <a:rPr lang="en-US" sz="1800" dirty="0"/>
              <a:t> from an aesthetic or scientific point of view as well as habitats of </a:t>
            </a:r>
            <a:r>
              <a:rPr lang="en-US" sz="1800" b="1" dirty="0"/>
              <a:t>endangered plants or animals or sites with an outstanding value </a:t>
            </a:r>
            <a:r>
              <a:rPr lang="en-US" sz="1800" dirty="0"/>
              <a:t>for science, conservation or natural beauty as natural heritage worth protecting. (UNESCO, 1972, p. 153-154).</a:t>
            </a:r>
          </a:p>
        </p:txBody>
      </p:sp>
      <p:cxnSp>
        <p:nvCxnSpPr>
          <p:cNvPr id="33" name="Straight Connector 3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Obrázek 4" descr="Obsah obrázku text&#10;&#10;Popis byl vytvořen automaticky">
            <a:extLst>
              <a:ext uri="{FF2B5EF4-FFF2-40B4-BE49-F238E27FC236}">
                <a16:creationId xmlns:a16="http://schemas.microsoft.com/office/drawing/2014/main" id="{330516DF-900E-A163-AAA6-C83C09D20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70" y="6172657"/>
            <a:ext cx="3175810" cy="698195"/>
          </a:xfrm>
          <a:prstGeom prst="rect">
            <a:avLst/>
          </a:prstGeom>
        </p:spPr>
      </p:pic>
    </p:spTree>
    <p:extLst>
      <p:ext uri="{BB962C8B-B14F-4D97-AF65-F5344CB8AC3E}">
        <p14:creationId xmlns:p14="http://schemas.microsoft.com/office/powerpoint/2010/main" val="3624907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2886B7-8E5A-439E-B7DA-EF101CCFD443}"/>
              </a:ext>
            </a:extLst>
          </p:cNvPr>
          <p:cNvSpPr>
            <a:spLocks noGrp="1"/>
          </p:cNvSpPr>
          <p:nvPr>
            <p:ph type="title"/>
          </p:nvPr>
        </p:nvSpPr>
        <p:spPr>
          <a:xfrm>
            <a:off x="690587" y="907128"/>
            <a:ext cx="6699564" cy="1378871"/>
          </a:xfrm>
        </p:spPr>
        <p:txBody>
          <a:bodyPr>
            <a:normAutofit/>
          </a:bodyPr>
          <a:lstStyle/>
          <a:p>
            <a:r>
              <a:rPr lang="cs-CZ" dirty="0" err="1"/>
              <a:t>Nature</a:t>
            </a:r>
            <a:r>
              <a:rPr lang="cs-CZ" dirty="0"/>
              <a:t> </a:t>
            </a:r>
            <a:r>
              <a:rPr lang="cs-CZ" dirty="0" err="1"/>
              <a:t>heritage</a:t>
            </a:r>
            <a:endParaRPr lang="cs-CZ" dirty="0"/>
          </a:p>
        </p:txBody>
      </p:sp>
      <p:cxnSp>
        <p:nvCxnSpPr>
          <p:cNvPr id="87" name="Straight Connector 86">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D916B6B5-B2BD-4ACE-BFD8-D26053D42F6F}"/>
              </a:ext>
            </a:extLst>
          </p:cNvPr>
          <p:cNvSpPr>
            <a:spLocks noGrp="1"/>
          </p:cNvSpPr>
          <p:nvPr>
            <p:ph idx="1"/>
          </p:nvPr>
        </p:nvSpPr>
        <p:spPr>
          <a:xfrm>
            <a:off x="695326" y="2285999"/>
            <a:ext cx="6766748" cy="3649080"/>
          </a:xfrm>
        </p:spPr>
        <p:txBody>
          <a:bodyPr>
            <a:normAutofit/>
          </a:bodyPr>
          <a:lstStyle/>
          <a:p>
            <a:r>
              <a:rPr lang="cs-CZ" dirty="0">
                <a:ea typeface="Calibri" panose="020F0502020204030204" pitchFamily="34" charset="0"/>
                <a:cs typeface="Times New Roman" panose="02020603050405020304" pitchFamily="18" charset="0"/>
              </a:rPr>
              <a:t>T</a:t>
            </a:r>
            <a:r>
              <a:rPr lang="en-US" dirty="0" err="1">
                <a:ea typeface="Calibri" panose="020F0502020204030204" pitchFamily="34" charset="0"/>
                <a:cs typeface="Times New Roman" panose="02020603050405020304" pitchFamily="18" charset="0"/>
              </a:rPr>
              <a:t>remendously</a:t>
            </a:r>
            <a:r>
              <a:rPr lang="en-US" dirty="0">
                <a:ea typeface="Calibri" panose="020F0502020204030204" pitchFamily="34" charset="0"/>
                <a:cs typeface="Times New Roman" panose="02020603050405020304" pitchFamily="18" charset="0"/>
              </a:rPr>
              <a:t> </a:t>
            </a:r>
            <a:r>
              <a:rPr lang="en-US" b="1" dirty="0">
                <a:ea typeface="Calibri" panose="020F0502020204030204" pitchFamily="34" charset="0"/>
                <a:cs typeface="Times New Roman" panose="02020603050405020304" pitchFamily="18" charset="0"/>
              </a:rPr>
              <a:t>increasing demand for resources </a:t>
            </a:r>
            <a:r>
              <a:rPr lang="en-US" dirty="0">
                <a:ea typeface="Calibri" panose="020F0502020204030204" pitchFamily="34" charset="0"/>
                <a:cs typeface="Times New Roman" panose="02020603050405020304" pitchFamily="18" charset="0"/>
              </a:rPr>
              <a:t>needed by growing world population</a:t>
            </a:r>
            <a:r>
              <a:rPr lang="cs-CZ" dirty="0">
                <a:ea typeface="Calibri" panose="020F0502020204030204" pitchFamily="34" charset="0"/>
                <a:cs typeface="Times New Roman" panose="02020603050405020304" pitchFamily="18" charset="0"/>
              </a:rPr>
              <a:t>.</a:t>
            </a:r>
          </a:p>
          <a:p>
            <a:r>
              <a:rPr lang="cs-CZ" dirty="0">
                <a:ea typeface="Calibri" panose="020F0502020204030204" pitchFamily="34" charset="0"/>
                <a:cs typeface="Times New Roman" panose="02020603050405020304" pitchFamily="18" charset="0"/>
              </a:rPr>
              <a:t>I</a:t>
            </a:r>
            <a:r>
              <a:rPr lang="en-US" dirty="0" err="1">
                <a:ea typeface="Calibri" panose="020F0502020204030204" pitchFamily="34" charset="0"/>
                <a:cs typeface="Times New Roman" panose="02020603050405020304" pitchFamily="18" charset="0"/>
              </a:rPr>
              <a:t>ncreasing</a:t>
            </a:r>
            <a:r>
              <a:rPr lang="en-US" dirty="0">
                <a:ea typeface="Calibri" panose="020F0502020204030204" pitchFamily="34" charset="0"/>
                <a:cs typeface="Times New Roman" panose="02020603050405020304" pitchFamily="18" charset="0"/>
              </a:rPr>
              <a:t> travel activities of the world's population since the 1970s</a:t>
            </a:r>
            <a:r>
              <a:rPr lang="cs-CZ" dirty="0">
                <a:ea typeface="Calibri" panose="020F0502020204030204" pitchFamily="34" charset="0"/>
                <a:cs typeface="Times New Roman" panose="02020603050405020304" pitchFamily="18" charset="0"/>
              </a:rPr>
              <a:t>.</a:t>
            </a:r>
          </a:p>
          <a:p>
            <a:r>
              <a:rPr lang="cs-CZ" dirty="0">
                <a:ea typeface="Calibri" panose="020F0502020204030204" pitchFamily="34" charset="0"/>
                <a:cs typeface="Times New Roman" panose="02020603050405020304" pitchFamily="18" charset="0"/>
              </a:rPr>
              <a:t>E</a:t>
            </a:r>
            <a:r>
              <a:rPr lang="en-US" dirty="0" err="1">
                <a:ea typeface="Calibri" panose="020F0502020204030204" pitchFamily="34" charset="0"/>
                <a:cs typeface="Times New Roman" panose="02020603050405020304" pitchFamily="18" charset="0"/>
              </a:rPr>
              <a:t>conomic</a:t>
            </a:r>
            <a:r>
              <a:rPr lang="en-US" dirty="0">
                <a:ea typeface="Calibri" panose="020F0502020204030204" pitchFamily="34" charset="0"/>
                <a:cs typeface="Times New Roman" panose="02020603050405020304" pitchFamily="18" charset="0"/>
              </a:rPr>
              <a:t> growth </a:t>
            </a:r>
            <a:r>
              <a:rPr lang="cs-CZ" dirty="0">
                <a:ea typeface="Calibri" panose="020F0502020204030204" pitchFamily="34" charset="0"/>
                <a:cs typeface="Times New Roman" panose="02020603050405020304" pitchFamily="18" charset="0"/>
              </a:rPr>
              <a:t>in</a:t>
            </a:r>
            <a:r>
              <a:rPr lang="en-US" dirty="0">
                <a:ea typeface="Calibri" panose="020F0502020204030204" pitchFamily="34" charset="0"/>
                <a:cs typeface="Times New Roman" panose="02020603050405020304" pitchFamily="18" charset="0"/>
              </a:rPr>
              <a:t> recent decades especially in the Asia</a:t>
            </a:r>
            <a:r>
              <a:rPr lang="cs-CZ" dirty="0">
                <a:ea typeface="Calibri" panose="020F0502020204030204" pitchFamily="34" charset="0"/>
                <a:cs typeface="Times New Roman" panose="02020603050405020304" pitchFamily="18" charset="0"/>
              </a:rPr>
              <a:t>n</a:t>
            </a:r>
            <a:r>
              <a:rPr lang="en-US" dirty="0">
                <a:ea typeface="Calibri" panose="020F0502020204030204" pitchFamily="34" charset="0"/>
                <a:cs typeface="Times New Roman" panose="02020603050405020304" pitchFamily="18" charset="0"/>
              </a:rPr>
              <a:t> Pacific</a:t>
            </a:r>
            <a:r>
              <a:rPr lang="cs-CZ" dirty="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causing</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even</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greater</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pressure</a:t>
            </a:r>
            <a:r>
              <a:rPr lang="cs-CZ" dirty="0">
                <a:ea typeface="Calibri" panose="020F0502020204030204" pitchFamily="34" charset="0"/>
                <a:cs typeface="Times New Roman" panose="02020603050405020304" pitchFamily="18" charset="0"/>
              </a:rPr>
              <a:t> on </a:t>
            </a:r>
            <a:r>
              <a:rPr lang="cs-CZ" dirty="0" err="1">
                <a:ea typeface="Calibri" panose="020F0502020204030204" pitchFamily="34" charset="0"/>
                <a:cs typeface="Times New Roman" panose="02020603050405020304" pitchFamily="18" charset="0"/>
              </a:rPr>
              <a:t>nature</a:t>
            </a:r>
            <a:r>
              <a:rPr lang="cs-CZ" dirty="0">
                <a:ea typeface="Calibri" panose="020F0502020204030204" pitchFamily="34" charset="0"/>
                <a:cs typeface="Times New Roman" panose="02020603050405020304" pitchFamily="18" charset="0"/>
              </a:rPr>
              <a:t> </a:t>
            </a:r>
            <a:r>
              <a:rPr lang="cs-CZ" dirty="0" err="1">
                <a:ea typeface="Calibri" panose="020F0502020204030204" pitchFamily="34" charset="0"/>
                <a:cs typeface="Times New Roman" panose="02020603050405020304" pitchFamily="18" charset="0"/>
              </a:rPr>
              <a:t>heritage</a:t>
            </a:r>
            <a:r>
              <a:rPr lang="cs-CZ" dirty="0">
                <a:ea typeface="Calibri" panose="020F0502020204030204" pitchFamily="34" charset="0"/>
                <a:cs typeface="Times New Roman" panose="02020603050405020304" pitchFamily="18" charset="0"/>
              </a:rPr>
              <a:t>.</a:t>
            </a:r>
          </a:p>
        </p:txBody>
      </p:sp>
      <p:cxnSp>
        <p:nvCxnSpPr>
          <p:cNvPr id="89" name="Straight Connector 88">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80" descr="Aerial photo of the river flowing through the forest">
            <a:extLst>
              <a:ext uri="{FF2B5EF4-FFF2-40B4-BE49-F238E27FC236}">
                <a16:creationId xmlns:a16="http://schemas.microsoft.com/office/drawing/2014/main" id="{68D8E6F7-B785-5162-870F-8028B9A51183}"/>
              </a:ext>
            </a:extLst>
          </p:cNvPr>
          <p:cNvPicPr>
            <a:picLocks noChangeAspect="1"/>
          </p:cNvPicPr>
          <p:nvPr/>
        </p:nvPicPr>
        <p:blipFill rotWithShape="1">
          <a:blip r:embed="rId2"/>
          <a:srcRect l="38490" r="16926"/>
          <a:stretch/>
        </p:blipFill>
        <p:spPr>
          <a:xfrm>
            <a:off x="8115300" y="10"/>
            <a:ext cx="4076700" cy="6857990"/>
          </a:xfrm>
          <a:prstGeom prst="rect">
            <a:avLst/>
          </a:prstGeom>
        </p:spPr>
      </p:pic>
      <p:pic>
        <p:nvPicPr>
          <p:cNvPr id="4" name="Obrázek 3" descr="Obsah obrázku text&#10;&#10;Popis byl vytvořen automaticky">
            <a:extLst>
              <a:ext uri="{FF2B5EF4-FFF2-40B4-BE49-F238E27FC236}">
                <a16:creationId xmlns:a16="http://schemas.microsoft.com/office/drawing/2014/main" id="{B431C439-16A5-F02A-B728-F84B7ADF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6163"/>
            <a:ext cx="3175810" cy="698195"/>
          </a:xfrm>
          <a:prstGeom prst="rect">
            <a:avLst/>
          </a:prstGeom>
        </p:spPr>
      </p:pic>
    </p:spTree>
    <p:extLst>
      <p:ext uri="{BB962C8B-B14F-4D97-AF65-F5344CB8AC3E}">
        <p14:creationId xmlns:p14="http://schemas.microsoft.com/office/powerpoint/2010/main" val="3380779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9082FB-0119-5C28-8223-05AA82676339}"/>
              </a:ext>
            </a:extLst>
          </p:cNvPr>
          <p:cNvSpPr>
            <a:spLocks noGrp="1"/>
          </p:cNvSpPr>
          <p:nvPr>
            <p:ph type="title"/>
          </p:nvPr>
        </p:nvSpPr>
        <p:spPr>
          <a:xfrm>
            <a:off x="700635" y="922096"/>
            <a:ext cx="11084965" cy="1371030"/>
          </a:xfrm>
        </p:spPr>
        <p:txBody>
          <a:bodyPr/>
          <a:lstStyle/>
          <a:p>
            <a:r>
              <a:rPr lang="cs-CZ" dirty="0" err="1"/>
              <a:t>Impact</a:t>
            </a:r>
            <a:r>
              <a:rPr lang="cs-CZ" dirty="0"/>
              <a:t> </a:t>
            </a:r>
            <a:r>
              <a:rPr lang="cs-CZ" dirty="0" err="1"/>
              <a:t>of</a:t>
            </a:r>
            <a:r>
              <a:rPr lang="cs-CZ" dirty="0"/>
              <a:t> </a:t>
            </a:r>
            <a:r>
              <a:rPr lang="cs-CZ" dirty="0" err="1"/>
              <a:t>tourism</a:t>
            </a:r>
            <a:r>
              <a:rPr lang="cs-CZ" dirty="0"/>
              <a:t> on </a:t>
            </a:r>
            <a:r>
              <a:rPr lang="cs-CZ" dirty="0" err="1"/>
              <a:t>naturE</a:t>
            </a:r>
            <a:r>
              <a:rPr lang="cs-CZ" dirty="0"/>
              <a:t> </a:t>
            </a:r>
            <a:r>
              <a:rPr lang="cs-CZ" dirty="0" err="1"/>
              <a:t>heritage</a:t>
            </a:r>
            <a:endParaRPr lang="cs-CZ" dirty="0"/>
          </a:p>
        </p:txBody>
      </p:sp>
      <p:sp>
        <p:nvSpPr>
          <p:cNvPr id="3" name="Zástupný obsah 2">
            <a:extLst>
              <a:ext uri="{FF2B5EF4-FFF2-40B4-BE49-F238E27FC236}">
                <a16:creationId xmlns:a16="http://schemas.microsoft.com/office/drawing/2014/main" id="{AF9781DB-3A76-2B7F-B31C-749D43925D52}"/>
              </a:ext>
            </a:extLst>
          </p:cNvPr>
          <p:cNvSpPr>
            <a:spLocks noGrp="1"/>
          </p:cNvSpPr>
          <p:nvPr>
            <p:ph idx="1"/>
          </p:nvPr>
        </p:nvSpPr>
        <p:spPr/>
        <p:txBody>
          <a:bodyPr/>
          <a:lstStyle/>
          <a:p>
            <a:r>
              <a:rPr lang="cs-CZ" dirty="0" err="1"/>
              <a:t>Nature</a:t>
            </a:r>
            <a:r>
              <a:rPr lang="cs-CZ" dirty="0"/>
              <a:t> </a:t>
            </a:r>
            <a:r>
              <a:rPr lang="cs-CZ" dirty="0" err="1"/>
              <a:t>sites</a:t>
            </a:r>
            <a:r>
              <a:rPr lang="cs-CZ" dirty="0"/>
              <a:t> are </a:t>
            </a:r>
            <a:r>
              <a:rPr lang="cs-CZ" dirty="0" err="1"/>
              <a:t>attracting</a:t>
            </a:r>
            <a:r>
              <a:rPr lang="cs-CZ" dirty="0"/>
              <a:t> </a:t>
            </a:r>
            <a:r>
              <a:rPr lang="cs-CZ" dirty="0" err="1"/>
              <a:t>millions</a:t>
            </a:r>
            <a:r>
              <a:rPr lang="cs-CZ" dirty="0"/>
              <a:t> </a:t>
            </a:r>
            <a:r>
              <a:rPr lang="cs-CZ" dirty="0" err="1"/>
              <a:t>of</a:t>
            </a:r>
            <a:r>
              <a:rPr lang="cs-CZ" dirty="0"/>
              <a:t> </a:t>
            </a:r>
            <a:r>
              <a:rPr lang="cs-CZ" dirty="0" err="1"/>
              <a:t>visitors</a:t>
            </a:r>
            <a:r>
              <a:rPr lang="cs-CZ" dirty="0"/>
              <a:t> </a:t>
            </a:r>
            <a:r>
              <a:rPr lang="cs-CZ" dirty="0" err="1"/>
              <a:t>each</a:t>
            </a:r>
            <a:r>
              <a:rPr lang="cs-CZ" dirty="0"/>
              <a:t> </a:t>
            </a:r>
            <a:r>
              <a:rPr lang="cs-CZ" dirty="0" err="1"/>
              <a:t>year</a:t>
            </a:r>
            <a:r>
              <a:rPr lang="cs-CZ" dirty="0"/>
              <a:t>.</a:t>
            </a:r>
          </a:p>
          <a:p>
            <a:r>
              <a:rPr lang="cs-CZ" b="1" dirty="0" err="1"/>
              <a:t>Overtourism</a:t>
            </a:r>
            <a:r>
              <a:rPr lang="cs-CZ" dirty="0"/>
              <a:t> </a:t>
            </a:r>
            <a:r>
              <a:rPr lang="cs-CZ" dirty="0" err="1"/>
              <a:t>might</a:t>
            </a:r>
            <a:r>
              <a:rPr lang="cs-CZ" dirty="0"/>
              <a:t> </a:t>
            </a:r>
            <a:r>
              <a:rPr lang="cs-CZ" dirty="0" err="1"/>
              <a:t>seriously</a:t>
            </a:r>
            <a:r>
              <a:rPr lang="cs-CZ" dirty="0"/>
              <a:t> </a:t>
            </a:r>
            <a:r>
              <a:rPr lang="cs-CZ" b="1" dirty="0" err="1"/>
              <a:t>endanger</a:t>
            </a:r>
            <a:r>
              <a:rPr lang="cs-CZ" b="1" dirty="0"/>
              <a:t> </a:t>
            </a:r>
            <a:r>
              <a:rPr lang="cs-CZ" b="1" dirty="0" err="1"/>
              <a:t>nature</a:t>
            </a:r>
            <a:r>
              <a:rPr lang="cs-CZ" b="1" dirty="0"/>
              <a:t> </a:t>
            </a:r>
            <a:r>
              <a:rPr lang="cs-CZ" b="1" dirty="0" err="1"/>
              <a:t>heritage</a:t>
            </a:r>
            <a:r>
              <a:rPr lang="cs-CZ" dirty="0"/>
              <a:t>.</a:t>
            </a:r>
          </a:p>
          <a:p>
            <a:r>
              <a:rPr lang="cs-CZ" dirty="0" err="1"/>
              <a:t>Nature</a:t>
            </a:r>
            <a:r>
              <a:rPr lang="cs-CZ" dirty="0"/>
              <a:t> </a:t>
            </a:r>
            <a:r>
              <a:rPr lang="cs-CZ" dirty="0" err="1"/>
              <a:t>heritage</a:t>
            </a:r>
            <a:r>
              <a:rPr lang="cs-CZ" dirty="0"/>
              <a:t> </a:t>
            </a:r>
            <a:r>
              <a:rPr lang="cs-CZ" dirty="0" err="1"/>
              <a:t>sites</a:t>
            </a:r>
            <a:r>
              <a:rPr lang="cs-CZ" dirty="0"/>
              <a:t> and </a:t>
            </a:r>
            <a:r>
              <a:rPr lang="cs-CZ" dirty="0" err="1"/>
              <a:t>their</a:t>
            </a:r>
            <a:r>
              <a:rPr lang="cs-CZ" dirty="0"/>
              <a:t> </a:t>
            </a:r>
            <a:r>
              <a:rPr lang="cs-CZ" dirty="0" err="1"/>
              <a:t>attractiveness</a:t>
            </a:r>
            <a:r>
              <a:rPr lang="cs-CZ" dirty="0"/>
              <a:t> </a:t>
            </a:r>
            <a:r>
              <a:rPr lang="cs-CZ" dirty="0" err="1"/>
              <a:t>represent</a:t>
            </a:r>
            <a:r>
              <a:rPr lang="cs-CZ" dirty="0"/>
              <a:t> </a:t>
            </a:r>
            <a:r>
              <a:rPr lang="cs-CZ" b="1" dirty="0" err="1"/>
              <a:t>economic</a:t>
            </a:r>
            <a:r>
              <a:rPr lang="cs-CZ" b="1" dirty="0"/>
              <a:t> </a:t>
            </a:r>
            <a:r>
              <a:rPr lang="cs-CZ" b="1" dirty="0" err="1"/>
              <a:t>advantage</a:t>
            </a:r>
            <a:r>
              <a:rPr lang="cs-CZ" dirty="0"/>
              <a:t>.</a:t>
            </a:r>
          </a:p>
          <a:p>
            <a:r>
              <a:rPr lang="cs-CZ" dirty="0"/>
              <a:t>To </a:t>
            </a:r>
            <a:r>
              <a:rPr lang="cs-CZ" dirty="0" err="1"/>
              <a:t>protect</a:t>
            </a:r>
            <a:r>
              <a:rPr lang="cs-CZ" dirty="0"/>
              <a:t> </a:t>
            </a:r>
            <a:r>
              <a:rPr lang="cs-CZ" dirty="0" err="1"/>
              <a:t>both</a:t>
            </a:r>
            <a:r>
              <a:rPr lang="cs-CZ" dirty="0"/>
              <a:t> natural </a:t>
            </a:r>
            <a:r>
              <a:rPr lang="cs-CZ" dirty="0" err="1"/>
              <a:t>heritage</a:t>
            </a:r>
            <a:r>
              <a:rPr lang="cs-CZ" dirty="0"/>
              <a:t> and </a:t>
            </a:r>
            <a:r>
              <a:rPr lang="cs-CZ" dirty="0" err="1"/>
              <a:t>economic</a:t>
            </a:r>
            <a:r>
              <a:rPr lang="cs-CZ" dirty="0"/>
              <a:t> </a:t>
            </a:r>
            <a:r>
              <a:rPr lang="cs-CZ" dirty="0" err="1"/>
              <a:t>advantage</a:t>
            </a:r>
            <a:r>
              <a:rPr lang="cs-CZ" dirty="0"/>
              <a:t> </a:t>
            </a:r>
            <a:r>
              <a:rPr lang="cs-CZ" dirty="0" err="1"/>
              <a:t>there</a:t>
            </a:r>
            <a:r>
              <a:rPr lang="cs-CZ" dirty="0"/>
              <a:t> are </a:t>
            </a:r>
            <a:r>
              <a:rPr lang="cs-CZ" dirty="0" err="1"/>
              <a:t>numerous</a:t>
            </a:r>
            <a:r>
              <a:rPr lang="cs-CZ" dirty="0"/>
              <a:t> </a:t>
            </a:r>
            <a:r>
              <a:rPr lang="cs-CZ" b="1" dirty="0" err="1"/>
              <a:t>European</a:t>
            </a:r>
            <a:r>
              <a:rPr lang="cs-CZ" b="1" dirty="0"/>
              <a:t> </a:t>
            </a:r>
            <a:r>
              <a:rPr lang="cs-CZ" b="1" dirty="0" err="1"/>
              <a:t>initiatives</a:t>
            </a:r>
            <a:r>
              <a:rPr lang="cs-CZ" b="1" dirty="0"/>
              <a:t> </a:t>
            </a:r>
            <a:r>
              <a:rPr lang="cs-CZ" b="1" dirty="0" err="1"/>
              <a:t>endeavouring</a:t>
            </a:r>
            <a:r>
              <a:rPr lang="cs-CZ" b="1" dirty="0"/>
              <a:t> to </a:t>
            </a:r>
            <a:r>
              <a:rPr lang="cs-CZ" b="1" dirty="0" err="1"/>
              <a:t>safeguard</a:t>
            </a:r>
            <a:r>
              <a:rPr lang="cs-CZ" b="1" dirty="0"/>
              <a:t> </a:t>
            </a:r>
            <a:r>
              <a:rPr lang="cs-CZ" b="1" dirty="0" err="1"/>
              <a:t>sustainable</a:t>
            </a:r>
            <a:r>
              <a:rPr lang="cs-CZ" b="1" dirty="0"/>
              <a:t> </a:t>
            </a:r>
            <a:r>
              <a:rPr lang="cs-CZ" b="1" dirty="0" err="1"/>
              <a:t>economic</a:t>
            </a:r>
            <a:r>
              <a:rPr lang="cs-CZ" b="1" dirty="0"/>
              <a:t> development and </a:t>
            </a:r>
            <a:r>
              <a:rPr lang="cs-CZ" b="1" dirty="0" err="1"/>
              <a:t>raise</a:t>
            </a:r>
            <a:r>
              <a:rPr lang="cs-CZ" b="1" dirty="0"/>
              <a:t> </a:t>
            </a:r>
            <a:r>
              <a:rPr lang="cs-CZ" b="1" dirty="0" err="1"/>
              <a:t>awareness</a:t>
            </a:r>
            <a:r>
              <a:rPr lang="cs-CZ" b="1" dirty="0"/>
              <a:t> </a:t>
            </a:r>
            <a:r>
              <a:rPr lang="cs-CZ" b="1" dirty="0" err="1"/>
              <a:t>of</a:t>
            </a:r>
            <a:r>
              <a:rPr lang="cs-CZ" b="1" dirty="0"/>
              <a:t> </a:t>
            </a:r>
            <a:r>
              <a:rPr lang="cs-CZ" b="1" dirty="0" err="1"/>
              <a:t>how</a:t>
            </a:r>
            <a:r>
              <a:rPr lang="cs-CZ" b="1" dirty="0"/>
              <a:t> </a:t>
            </a:r>
            <a:r>
              <a:rPr lang="cs-CZ" b="1" dirty="0" err="1"/>
              <a:t>fragile</a:t>
            </a:r>
            <a:r>
              <a:rPr lang="cs-CZ" b="1" dirty="0"/>
              <a:t> </a:t>
            </a:r>
            <a:r>
              <a:rPr lang="cs-CZ" b="1" dirty="0" err="1"/>
              <a:t>nature</a:t>
            </a:r>
            <a:r>
              <a:rPr lang="cs-CZ" b="1" dirty="0"/>
              <a:t> </a:t>
            </a:r>
            <a:r>
              <a:rPr lang="cs-CZ" b="1" dirty="0" err="1"/>
              <a:t>heritage</a:t>
            </a:r>
            <a:r>
              <a:rPr lang="cs-CZ" b="1" dirty="0"/>
              <a:t> </a:t>
            </a:r>
            <a:r>
              <a:rPr lang="cs-CZ" b="1" dirty="0" err="1"/>
              <a:t>is</a:t>
            </a:r>
            <a:r>
              <a:rPr lang="cs-CZ" b="1" dirty="0"/>
              <a:t>.</a:t>
            </a:r>
          </a:p>
        </p:txBody>
      </p:sp>
      <p:pic>
        <p:nvPicPr>
          <p:cNvPr id="4" name="Obrázek 3" descr="Obsah obrázku text&#10;&#10;Popis byl vytvořen automaticky">
            <a:extLst>
              <a:ext uri="{FF2B5EF4-FFF2-40B4-BE49-F238E27FC236}">
                <a16:creationId xmlns:a16="http://schemas.microsoft.com/office/drawing/2014/main" id="{11C1C69C-5759-2D8A-8467-A4059F362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27386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3DB7B0-44EB-8745-B53E-AC2D3364F1C5}"/>
              </a:ext>
            </a:extLst>
          </p:cNvPr>
          <p:cNvSpPr>
            <a:spLocks noGrp="1"/>
          </p:cNvSpPr>
          <p:nvPr>
            <p:ph type="title"/>
          </p:nvPr>
        </p:nvSpPr>
        <p:spPr/>
        <p:txBody>
          <a:bodyPr/>
          <a:lstStyle/>
          <a:p>
            <a:r>
              <a:rPr lang="cs-CZ" dirty="0" err="1"/>
              <a:t>Classification</a:t>
            </a:r>
            <a:r>
              <a:rPr lang="cs-CZ" dirty="0"/>
              <a:t> </a:t>
            </a:r>
            <a:r>
              <a:rPr lang="cs-CZ" dirty="0" err="1"/>
              <a:t>of</a:t>
            </a:r>
            <a:r>
              <a:rPr lang="cs-CZ" dirty="0"/>
              <a:t> NATURE </a:t>
            </a:r>
            <a:r>
              <a:rPr lang="cs-CZ" dirty="0" err="1"/>
              <a:t>heritage</a:t>
            </a:r>
            <a:endParaRPr lang="cs-CZ" dirty="0"/>
          </a:p>
        </p:txBody>
      </p:sp>
      <p:sp>
        <p:nvSpPr>
          <p:cNvPr id="3" name="Zástupný obsah 2">
            <a:extLst>
              <a:ext uri="{FF2B5EF4-FFF2-40B4-BE49-F238E27FC236}">
                <a16:creationId xmlns:a16="http://schemas.microsoft.com/office/drawing/2014/main" id="{4CCD7B07-6A3A-2406-843A-0A96FD4019E9}"/>
              </a:ext>
            </a:extLst>
          </p:cNvPr>
          <p:cNvSpPr>
            <a:spLocks noGrp="1"/>
          </p:cNvSpPr>
          <p:nvPr>
            <p:ph idx="1"/>
          </p:nvPr>
        </p:nvSpPr>
        <p:spPr/>
        <p:txBody>
          <a:bodyPr>
            <a:normAutofit/>
          </a:bodyPr>
          <a:lstStyle/>
          <a:p>
            <a:r>
              <a:rPr lang="cs-CZ" dirty="0"/>
              <a:t>UNESCO (1972) </a:t>
            </a:r>
            <a:r>
              <a:rPr lang="cs-CZ" dirty="0" err="1"/>
              <a:t>distinguishes</a:t>
            </a:r>
            <a:r>
              <a:rPr lang="cs-CZ" dirty="0"/>
              <a:t> not just </a:t>
            </a:r>
            <a:r>
              <a:rPr lang="cs-CZ" dirty="0" err="1"/>
              <a:t>between</a:t>
            </a:r>
            <a:r>
              <a:rPr lang="cs-CZ" dirty="0"/>
              <a:t> </a:t>
            </a:r>
            <a:r>
              <a:rPr lang="cs-CZ" b="1" dirty="0" err="1"/>
              <a:t>cultural</a:t>
            </a:r>
            <a:r>
              <a:rPr lang="cs-CZ" b="1" dirty="0"/>
              <a:t> </a:t>
            </a:r>
            <a:r>
              <a:rPr lang="cs-CZ" dirty="0"/>
              <a:t>and</a:t>
            </a:r>
            <a:r>
              <a:rPr lang="cs-CZ" b="1" dirty="0"/>
              <a:t> </a:t>
            </a:r>
            <a:r>
              <a:rPr lang="cs-CZ" b="1" dirty="0" err="1"/>
              <a:t>nature</a:t>
            </a:r>
            <a:r>
              <a:rPr lang="cs-CZ" b="1" dirty="0"/>
              <a:t> </a:t>
            </a:r>
            <a:r>
              <a:rPr lang="cs-CZ" b="1" dirty="0" err="1"/>
              <a:t>heritage</a:t>
            </a:r>
            <a:r>
              <a:rPr lang="cs-CZ" dirty="0"/>
              <a:t>, but </a:t>
            </a:r>
            <a:r>
              <a:rPr lang="cs-CZ" dirty="0" err="1"/>
              <a:t>also</a:t>
            </a:r>
            <a:r>
              <a:rPr lang="cs-CZ" dirty="0"/>
              <a:t> </a:t>
            </a:r>
            <a:r>
              <a:rPr lang="cs-CZ" dirty="0" err="1"/>
              <a:t>between</a:t>
            </a:r>
            <a:r>
              <a:rPr lang="cs-CZ" dirty="0"/>
              <a:t> </a:t>
            </a:r>
            <a:r>
              <a:rPr lang="cs-CZ" b="1" dirty="0"/>
              <a:t>„</a:t>
            </a:r>
            <a:r>
              <a:rPr lang="cs-CZ" b="1" dirty="0" err="1"/>
              <a:t>mixed</a:t>
            </a:r>
            <a:r>
              <a:rPr lang="cs-CZ" b="1" dirty="0"/>
              <a:t> </a:t>
            </a:r>
            <a:r>
              <a:rPr lang="cs-CZ" b="1" dirty="0" err="1"/>
              <a:t>cultural</a:t>
            </a:r>
            <a:r>
              <a:rPr lang="cs-CZ" b="1" dirty="0"/>
              <a:t> and </a:t>
            </a:r>
            <a:r>
              <a:rPr lang="cs-CZ" b="1" dirty="0" err="1"/>
              <a:t>nature</a:t>
            </a:r>
            <a:r>
              <a:rPr lang="cs-CZ" b="1" dirty="0"/>
              <a:t> </a:t>
            </a:r>
            <a:r>
              <a:rPr lang="cs-CZ" b="1" dirty="0" err="1"/>
              <a:t>heritage</a:t>
            </a:r>
            <a:r>
              <a:rPr lang="cs-CZ" b="1" dirty="0"/>
              <a:t>“</a:t>
            </a:r>
            <a:r>
              <a:rPr lang="cs-CZ" dirty="0"/>
              <a:t> and </a:t>
            </a:r>
            <a:r>
              <a:rPr lang="cs-CZ" b="1" dirty="0"/>
              <a:t>„</a:t>
            </a:r>
            <a:r>
              <a:rPr lang="cs-CZ" b="1" dirty="0" err="1"/>
              <a:t>cultural</a:t>
            </a:r>
            <a:r>
              <a:rPr lang="cs-CZ" b="1" dirty="0"/>
              <a:t> </a:t>
            </a:r>
            <a:r>
              <a:rPr lang="cs-CZ" b="1" dirty="0" err="1"/>
              <a:t>landscapes</a:t>
            </a:r>
            <a:r>
              <a:rPr lang="cs-CZ" b="1" dirty="0"/>
              <a:t>“</a:t>
            </a:r>
            <a:r>
              <a:rPr lang="cs-CZ" dirty="0"/>
              <a:t> (</a:t>
            </a:r>
            <a:r>
              <a:rPr lang="it-IT" dirty="0"/>
              <a:t>UNESCO, 2015; Sun, 2010; Wallach, 2005).</a:t>
            </a:r>
            <a:endParaRPr lang="cs-CZ" dirty="0"/>
          </a:p>
          <a:p>
            <a:r>
              <a:rPr lang="en-US" b="1" dirty="0"/>
              <a:t>Mixed cultural and </a:t>
            </a:r>
            <a:r>
              <a:rPr lang="en-US" b="1" dirty="0" err="1"/>
              <a:t>natur</a:t>
            </a:r>
            <a:r>
              <a:rPr lang="cs-CZ" b="1" dirty="0"/>
              <a:t>e</a:t>
            </a:r>
            <a:r>
              <a:rPr lang="en-US" b="1" dirty="0"/>
              <a:t> heritage </a:t>
            </a:r>
            <a:r>
              <a:rPr lang="en-US" dirty="0"/>
              <a:t>is defined by UNESCO if it fulfils </a:t>
            </a:r>
            <a:r>
              <a:rPr lang="cs-CZ" dirty="0"/>
              <a:t>a </a:t>
            </a:r>
            <a:r>
              <a:rPr lang="en-US" dirty="0"/>
              <a:t>part of definitions of cultural and </a:t>
            </a:r>
            <a:r>
              <a:rPr lang="en-US" dirty="0" err="1"/>
              <a:t>natur</a:t>
            </a:r>
            <a:r>
              <a:rPr lang="cs-CZ" dirty="0"/>
              <a:t>e</a:t>
            </a:r>
            <a:r>
              <a:rPr lang="en-US" dirty="0"/>
              <a:t> heritage.</a:t>
            </a:r>
            <a:endParaRPr lang="cs-CZ" dirty="0"/>
          </a:p>
          <a:p>
            <a:r>
              <a:rPr lang="cs-CZ" b="1" dirty="0" err="1"/>
              <a:t>Cultural</a:t>
            </a:r>
            <a:r>
              <a:rPr lang="cs-CZ" b="1" dirty="0"/>
              <a:t> </a:t>
            </a:r>
            <a:r>
              <a:rPr lang="cs-CZ" b="1" dirty="0" err="1"/>
              <a:t>landscapes</a:t>
            </a:r>
            <a:r>
              <a:rPr lang="cs-CZ" b="1" dirty="0"/>
              <a:t> </a:t>
            </a:r>
            <a:r>
              <a:rPr lang="cs-CZ" dirty="0"/>
              <a:t>are </a:t>
            </a:r>
            <a:r>
              <a:rPr lang="cs-CZ" dirty="0" err="1"/>
              <a:t>defined</a:t>
            </a:r>
            <a:r>
              <a:rPr lang="cs-CZ" dirty="0"/>
              <a:t> as </a:t>
            </a:r>
            <a:r>
              <a:rPr lang="cs-CZ" dirty="0" err="1"/>
              <a:t>cultural</a:t>
            </a:r>
            <a:r>
              <a:rPr lang="cs-CZ" dirty="0"/>
              <a:t> </a:t>
            </a:r>
            <a:r>
              <a:rPr lang="cs-CZ" dirty="0" err="1"/>
              <a:t>properties</a:t>
            </a:r>
            <a:r>
              <a:rPr lang="cs-CZ" dirty="0"/>
              <a:t> (UNESCO, 2015), </a:t>
            </a:r>
            <a:r>
              <a:rPr lang="cs-CZ" dirty="0" err="1"/>
              <a:t>which</a:t>
            </a:r>
            <a:r>
              <a:rPr lang="cs-CZ" dirty="0"/>
              <a:t> </a:t>
            </a:r>
            <a:r>
              <a:rPr lang="cs-CZ" dirty="0" err="1"/>
              <a:t>represent</a:t>
            </a:r>
            <a:r>
              <a:rPr lang="cs-CZ" dirty="0"/>
              <a:t> „</a:t>
            </a:r>
            <a:r>
              <a:rPr lang="cs-CZ" dirty="0" err="1"/>
              <a:t>the</a:t>
            </a:r>
            <a:r>
              <a:rPr lang="cs-CZ" dirty="0"/>
              <a:t> </a:t>
            </a:r>
            <a:r>
              <a:rPr lang="cs-CZ" dirty="0" err="1"/>
              <a:t>combined</a:t>
            </a:r>
            <a:r>
              <a:rPr lang="cs-CZ" dirty="0"/>
              <a:t> </a:t>
            </a:r>
            <a:r>
              <a:rPr lang="cs-CZ" dirty="0" err="1"/>
              <a:t>works</a:t>
            </a:r>
            <a:r>
              <a:rPr lang="cs-CZ" dirty="0"/>
              <a:t> </a:t>
            </a:r>
            <a:r>
              <a:rPr lang="cs-CZ" dirty="0" err="1"/>
              <a:t>of</a:t>
            </a:r>
            <a:r>
              <a:rPr lang="cs-CZ" dirty="0"/>
              <a:t> </a:t>
            </a:r>
            <a:r>
              <a:rPr lang="cs-CZ" dirty="0" err="1"/>
              <a:t>nature</a:t>
            </a:r>
            <a:r>
              <a:rPr lang="cs-CZ" dirty="0"/>
              <a:t> and a man“.</a:t>
            </a:r>
          </a:p>
          <a:p>
            <a:endParaRPr lang="cs-CZ" dirty="0"/>
          </a:p>
          <a:p>
            <a:endParaRPr lang="cs-CZ" dirty="0"/>
          </a:p>
        </p:txBody>
      </p:sp>
      <p:pic>
        <p:nvPicPr>
          <p:cNvPr id="58" name="Obrázek 57" descr="Obsah obrázku text&#10;&#10;Popis byl vytvořen automaticky">
            <a:extLst>
              <a:ext uri="{FF2B5EF4-FFF2-40B4-BE49-F238E27FC236}">
                <a16:creationId xmlns:a16="http://schemas.microsoft.com/office/drawing/2014/main" id="{DAB70919-A3BD-8E8B-D749-43859CB897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515844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4BB161B-C707-3492-6F26-B09EF5137DE3}"/>
              </a:ext>
            </a:extLst>
          </p:cNvPr>
          <p:cNvSpPr>
            <a:spLocks noGrp="1"/>
          </p:cNvSpPr>
          <p:nvPr>
            <p:ph type="title"/>
          </p:nvPr>
        </p:nvSpPr>
        <p:spPr>
          <a:xfrm>
            <a:off x="5604846" y="860615"/>
            <a:ext cx="5922279" cy="1272986"/>
          </a:xfrm>
        </p:spPr>
        <p:txBody>
          <a:bodyPr>
            <a:normAutofit/>
          </a:bodyPr>
          <a:lstStyle/>
          <a:p>
            <a:pPr>
              <a:lnSpc>
                <a:spcPct val="90000"/>
              </a:lnSpc>
            </a:pPr>
            <a:r>
              <a:rPr lang="cs-CZ"/>
              <a:t>Classification</a:t>
            </a:r>
            <a:r>
              <a:rPr lang="cs-CZ" dirty="0"/>
              <a:t> </a:t>
            </a:r>
            <a:r>
              <a:rPr lang="cs-CZ"/>
              <a:t>of</a:t>
            </a:r>
            <a:r>
              <a:rPr lang="cs-CZ" dirty="0"/>
              <a:t> </a:t>
            </a:r>
            <a:r>
              <a:rPr lang="cs-CZ"/>
              <a:t>nature</a:t>
            </a:r>
            <a:r>
              <a:rPr lang="cs-CZ" dirty="0"/>
              <a:t> </a:t>
            </a:r>
            <a:r>
              <a:rPr lang="cs-CZ"/>
              <a:t>heritage</a:t>
            </a:r>
          </a:p>
        </p:txBody>
      </p:sp>
      <p:pic>
        <p:nvPicPr>
          <p:cNvPr id="7" name="Picture 4" descr="Sand dunes">
            <a:extLst>
              <a:ext uri="{FF2B5EF4-FFF2-40B4-BE49-F238E27FC236}">
                <a16:creationId xmlns:a16="http://schemas.microsoft.com/office/drawing/2014/main" id="{867A9F08-D87D-2DDD-7A7F-7203888CF7CC}"/>
              </a:ext>
            </a:extLst>
          </p:cNvPr>
          <p:cNvPicPr>
            <a:picLocks noChangeAspect="1"/>
          </p:cNvPicPr>
          <p:nvPr/>
        </p:nvPicPr>
        <p:blipFill rotWithShape="1">
          <a:blip r:embed="rId2"/>
          <a:srcRect l="20280" r="32554" b="373"/>
          <a:stretch/>
        </p:blipFill>
        <p:spPr>
          <a:xfrm>
            <a:off x="20" y="-17929"/>
            <a:ext cx="4876780" cy="6875929"/>
          </a:xfrm>
          <a:prstGeom prst="rect">
            <a:avLst/>
          </a:prstGeom>
        </p:spPr>
      </p:pic>
      <p:cxnSp>
        <p:nvCxnSpPr>
          <p:cNvPr id="8"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7AF8EE13-099B-D33A-85CB-810C34ED28AF}"/>
              </a:ext>
            </a:extLst>
          </p:cNvPr>
          <p:cNvSpPr>
            <a:spLocks noGrp="1"/>
          </p:cNvSpPr>
          <p:nvPr>
            <p:ph idx="1"/>
          </p:nvPr>
        </p:nvSpPr>
        <p:spPr>
          <a:xfrm>
            <a:off x="5566943" y="2133600"/>
            <a:ext cx="6005933" cy="3774464"/>
          </a:xfrm>
        </p:spPr>
        <p:txBody>
          <a:bodyPr>
            <a:normAutofit/>
          </a:bodyPr>
          <a:lstStyle/>
          <a:p>
            <a:r>
              <a:rPr lang="cs-CZ" b="1" dirty="0" err="1"/>
              <a:t>Geological</a:t>
            </a:r>
            <a:r>
              <a:rPr lang="cs-CZ" b="1" dirty="0"/>
              <a:t> </a:t>
            </a:r>
            <a:r>
              <a:rPr lang="cs-CZ" b="1" dirty="0" err="1"/>
              <a:t>heritage</a:t>
            </a:r>
            <a:r>
              <a:rPr lang="cs-CZ" b="1" dirty="0"/>
              <a:t> </a:t>
            </a:r>
            <a:r>
              <a:rPr lang="cs-CZ" dirty="0"/>
              <a:t>(</a:t>
            </a:r>
            <a:r>
              <a:rPr lang="cs-CZ" dirty="0" err="1"/>
              <a:t>i.e</a:t>
            </a:r>
            <a:r>
              <a:rPr lang="cs-CZ" dirty="0"/>
              <a:t>. </a:t>
            </a:r>
            <a:r>
              <a:rPr lang="cs-CZ" dirty="0" err="1"/>
              <a:t>strata</a:t>
            </a:r>
            <a:r>
              <a:rPr lang="cs-CZ" dirty="0"/>
              <a:t> </a:t>
            </a:r>
            <a:r>
              <a:rPr lang="cs-CZ" dirty="0" err="1"/>
              <a:t>with</a:t>
            </a:r>
            <a:r>
              <a:rPr lang="cs-CZ" dirty="0"/>
              <a:t> </a:t>
            </a:r>
            <a:r>
              <a:rPr lang="cs-CZ" dirty="0" err="1"/>
              <a:t>ancient</a:t>
            </a:r>
            <a:r>
              <a:rPr lang="cs-CZ" dirty="0"/>
              <a:t> </a:t>
            </a:r>
            <a:r>
              <a:rPr lang="cs-CZ" dirty="0" err="1"/>
              <a:t>biological</a:t>
            </a:r>
            <a:r>
              <a:rPr lang="cs-CZ" dirty="0"/>
              <a:t> </a:t>
            </a:r>
            <a:r>
              <a:rPr lang="cs-CZ" dirty="0" err="1"/>
              <a:t>fossils</a:t>
            </a:r>
            <a:r>
              <a:rPr lang="cs-CZ" dirty="0"/>
              <a:t>)</a:t>
            </a:r>
          </a:p>
          <a:p>
            <a:r>
              <a:rPr lang="cs-CZ" b="1" dirty="0" err="1"/>
              <a:t>Biological</a:t>
            </a:r>
            <a:r>
              <a:rPr lang="cs-CZ" b="1" dirty="0"/>
              <a:t> </a:t>
            </a:r>
            <a:r>
              <a:rPr lang="cs-CZ" b="1" dirty="0" err="1"/>
              <a:t>heritage</a:t>
            </a:r>
            <a:r>
              <a:rPr lang="cs-CZ" b="1" dirty="0"/>
              <a:t> </a:t>
            </a:r>
            <a:r>
              <a:rPr lang="cs-CZ" dirty="0"/>
              <a:t>(</a:t>
            </a:r>
            <a:r>
              <a:rPr lang="cs-CZ" dirty="0" err="1"/>
              <a:t>i.e</a:t>
            </a:r>
            <a:r>
              <a:rPr lang="cs-CZ" dirty="0"/>
              <a:t>. habitat </a:t>
            </a:r>
            <a:r>
              <a:rPr lang="cs-CZ" dirty="0" err="1"/>
              <a:t>of</a:t>
            </a:r>
            <a:r>
              <a:rPr lang="cs-CZ" dirty="0"/>
              <a:t> </a:t>
            </a:r>
            <a:r>
              <a:rPr lang="cs-CZ" dirty="0" err="1"/>
              <a:t>animals</a:t>
            </a:r>
            <a:r>
              <a:rPr lang="cs-CZ" dirty="0"/>
              <a:t> and </a:t>
            </a:r>
            <a:r>
              <a:rPr lang="cs-CZ" dirty="0" err="1"/>
              <a:t>plants</a:t>
            </a:r>
            <a:r>
              <a:rPr lang="cs-CZ" dirty="0"/>
              <a:t>; </a:t>
            </a:r>
            <a:r>
              <a:rPr lang="cs-CZ" dirty="0" err="1"/>
              <a:t>including</a:t>
            </a:r>
            <a:r>
              <a:rPr lang="cs-CZ" dirty="0"/>
              <a:t> </a:t>
            </a:r>
            <a:r>
              <a:rPr lang="cs-CZ" dirty="0" err="1"/>
              <a:t>geological</a:t>
            </a:r>
            <a:r>
              <a:rPr lang="cs-CZ" dirty="0"/>
              <a:t> and </a:t>
            </a:r>
            <a:r>
              <a:rPr lang="cs-CZ" dirty="0" err="1"/>
              <a:t>physiographic</a:t>
            </a:r>
            <a:r>
              <a:rPr lang="cs-CZ" dirty="0"/>
              <a:t> </a:t>
            </a:r>
            <a:r>
              <a:rPr lang="cs-CZ" dirty="0" err="1"/>
              <a:t>formations</a:t>
            </a:r>
            <a:r>
              <a:rPr lang="cs-CZ" dirty="0"/>
              <a:t>)</a:t>
            </a:r>
          </a:p>
          <a:p>
            <a:r>
              <a:rPr lang="cs-CZ" b="1" dirty="0" err="1"/>
              <a:t>Topographical</a:t>
            </a:r>
            <a:r>
              <a:rPr lang="cs-CZ" b="1" dirty="0"/>
              <a:t> </a:t>
            </a:r>
            <a:r>
              <a:rPr lang="cs-CZ" b="1" dirty="0" err="1"/>
              <a:t>heritage</a:t>
            </a:r>
            <a:r>
              <a:rPr lang="cs-CZ" b="1" dirty="0"/>
              <a:t> </a:t>
            </a:r>
            <a:r>
              <a:rPr lang="cs-CZ" dirty="0"/>
              <a:t>(</a:t>
            </a:r>
            <a:r>
              <a:rPr lang="cs-CZ" dirty="0" err="1"/>
              <a:t>Hua</a:t>
            </a:r>
            <a:r>
              <a:rPr lang="cs-CZ" dirty="0"/>
              <a:t>, 2010)</a:t>
            </a:r>
          </a:p>
        </p:txBody>
      </p:sp>
      <p:cxnSp>
        <p:nvCxnSpPr>
          <p:cNvPr id="10"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ázek 3" descr="Obsah obrázku text&#10;&#10;Popis byl vytvořen automaticky">
            <a:extLst>
              <a:ext uri="{FF2B5EF4-FFF2-40B4-BE49-F238E27FC236}">
                <a16:creationId xmlns:a16="http://schemas.microsoft.com/office/drawing/2014/main" id="{DDF080B1-9EF7-0EE4-2EB3-1993756A2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952331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a:extLst>
              <a:ext uri="{FF2B5EF4-FFF2-40B4-BE49-F238E27FC236}">
                <a16:creationId xmlns:a16="http://schemas.microsoft.com/office/drawing/2014/main" id="{82C14CBD-EB90-D71B-FAC3-CADA44C4BF63}"/>
              </a:ext>
            </a:extLst>
          </p:cNvPr>
          <p:cNvSpPr>
            <a:spLocks noGrp="1"/>
          </p:cNvSpPr>
          <p:nvPr>
            <p:ph type="title"/>
          </p:nvPr>
        </p:nvSpPr>
        <p:spPr>
          <a:xfrm>
            <a:off x="695325" y="888999"/>
            <a:ext cx="10798176" cy="1051914"/>
          </a:xfrm>
        </p:spPr>
        <p:txBody>
          <a:bodyPr>
            <a:noAutofit/>
          </a:bodyPr>
          <a:lstStyle/>
          <a:p>
            <a:pPr>
              <a:lnSpc>
                <a:spcPct val="90000"/>
              </a:lnSpc>
            </a:pPr>
            <a:r>
              <a:rPr lang="cs-CZ" dirty="0" err="1"/>
              <a:t>Categories</a:t>
            </a:r>
            <a:r>
              <a:rPr lang="cs-CZ" dirty="0"/>
              <a:t> </a:t>
            </a:r>
            <a:r>
              <a:rPr lang="cs-CZ" dirty="0" err="1"/>
              <a:t>of</a:t>
            </a:r>
            <a:r>
              <a:rPr lang="cs-CZ" dirty="0"/>
              <a:t> </a:t>
            </a:r>
            <a:r>
              <a:rPr lang="cs-CZ" dirty="0" err="1"/>
              <a:t>nature</a:t>
            </a:r>
            <a:r>
              <a:rPr lang="cs-CZ" dirty="0"/>
              <a:t> </a:t>
            </a:r>
            <a:r>
              <a:rPr lang="cs-CZ" dirty="0" err="1"/>
              <a:t>heritagE</a:t>
            </a:r>
            <a:br>
              <a:rPr lang="cs-CZ" dirty="0"/>
            </a:br>
            <a:r>
              <a:rPr lang="cs-CZ" sz="3200" i="1" dirty="0"/>
              <a:t>UNESCO (2015)</a:t>
            </a:r>
            <a:endParaRPr lang="cs-CZ" i="1" dirty="0"/>
          </a:p>
        </p:txBody>
      </p:sp>
      <p:cxnSp>
        <p:nvCxnSpPr>
          <p:cNvPr id="13" name="Straight Connector 12">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Zástupný obsah 4">
            <a:extLst>
              <a:ext uri="{FF2B5EF4-FFF2-40B4-BE49-F238E27FC236}">
                <a16:creationId xmlns:a16="http://schemas.microsoft.com/office/drawing/2014/main" id="{5142C0C6-7971-0ADB-BFFC-BAEDEB7FE87E}"/>
              </a:ext>
            </a:extLst>
          </p:cNvPr>
          <p:cNvGraphicFramePr>
            <a:graphicFrameLocks noGrp="1"/>
          </p:cNvGraphicFramePr>
          <p:nvPr>
            <p:ph idx="1"/>
            <p:extLst>
              <p:ext uri="{D42A27DB-BD31-4B8C-83A1-F6EECF244321}">
                <p14:modId xmlns:p14="http://schemas.microsoft.com/office/powerpoint/2010/main" val="3549772183"/>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Obrázek 7" descr="Obsah obrázku text&#10;&#10;Popis byl vytvořen automaticky">
            <a:extLst>
              <a:ext uri="{FF2B5EF4-FFF2-40B4-BE49-F238E27FC236}">
                <a16:creationId xmlns:a16="http://schemas.microsoft.com/office/drawing/2014/main" id="{F3BED0B4-0CA1-93E6-C2C0-EF9855FB5F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13683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CBB02A-7A3C-81D5-869E-79CBBA592C85}"/>
              </a:ext>
            </a:extLst>
          </p:cNvPr>
          <p:cNvSpPr>
            <a:spLocks noGrp="1"/>
          </p:cNvSpPr>
          <p:nvPr>
            <p:ph type="title"/>
          </p:nvPr>
        </p:nvSpPr>
        <p:spPr>
          <a:xfrm>
            <a:off x="5604846" y="860615"/>
            <a:ext cx="5922279" cy="1272986"/>
          </a:xfrm>
        </p:spPr>
        <p:txBody>
          <a:bodyPr>
            <a:noAutofit/>
          </a:bodyPr>
          <a:lstStyle/>
          <a:p>
            <a:pPr marL="0" indent="0">
              <a:buNone/>
            </a:pPr>
            <a:r>
              <a:rPr lang="cs-CZ" sz="3600" b="1" dirty="0" err="1"/>
              <a:t>Challenges</a:t>
            </a:r>
            <a:r>
              <a:rPr lang="cs-CZ" sz="3600" dirty="0"/>
              <a:t> </a:t>
            </a:r>
            <a:r>
              <a:rPr lang="cs-CZ" sz="3600" dirty="0" err="1"/>
              <a:t>for</a:t>
            </a:r>
            <a:r>
              <a:rPr lang="cs-CZ" sz="3600" dirty="0"/>
              <a:t> biodiversity and </a:t>
            </a:r>
            <a:r>
              <a:rPr lang="cs-CZ" sz="3600" dirty="0" err="1"/>
              <a:t>naturE</a:t>
            </a:r>
            <a:r>
              <a:rPr lang="cs-CZ" sz="3600" dirty="0"/>
              <a:t> </a:t>
            </a:r>
            <a:r>
              <a:rPr lang="cs-CZ" sz="3600" dirty="0" err="1"/>
              <a:t>heritage</a:t>
            </a:r>
            <a:r>
              <a:rPr lang="cs-CZ" sz="3600" dirty="0"/>
              <a:t> </a:t>
            </a:r>
            <a:r>
              <a:rPr lang="cs-CZ" sz="3600" dirty="0" err="1"/>
              <a:t>protection</a:t>
            </a:r>
            <a:endParaRPr lang="cs-CZ" sz="3600" dirty="0"/>
          </a:p>
        </p:txBody>
      </p:sp>
      <p:pic>
        <p:nvPicPr>
          <p:cNvPr id="5" name="Picture 4" descr="Green, mossy forest with sunlight peeking in">
            <a:extLst>
              <a:ext uri="{FF2B5EF4-FFF2-40B4-BE49-F238E27FC236}">
                <a16:creationId xmlns:a16="http://schemas.microsoft.com/office/drawing/2014/main" id="{6ADC3868-AD97-45EA-4C1A-CA455ED610AB}"/>
              </a:ext>
            </a:extLst>
          </p:cNvPr>
          <p:cNvPicPr>
            <a:picLocks noChangeAspect="1"/>
          </p:cNvPicPr>
          <p:nvPr/>
        </p:nvPicPr>
        <p:blipFill rotWithShape="1">
          <a:blip r:embed="rId2"/>
          <a:srcRect l="23364" r="29470" b="-1"/>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94F2A8F2-39EA-BEFE-9F2E-A4C8E163F16E}"/>
              </a:ext>
            </a:extLst>
          </p:cNvPr>
          <p:cNvSpPr>
            <a:spLocks noGrp="1"/>
          </p:cNvSpPr>
          <p:nvPr>
            <p:ph idx="1"/>
          </p:nvPr>
        </p:nvSpPr>
        <p:spPr>
          <a:xfrm>
            <a:off x="5563018" y="3127121"/>
            <a:ext cx="6005933" cy="3274193"/>
          </a:xfrm>
        </p:spPr>
        <p:txBody>
          <a:bodyPr>
            <a:normAutofit/>
          </a:bodyPr>
          <a:lstStyle/>
          <a:p>
            <a:r>
              <a:rPr lang="cs-CZ" dirty="0"/>
              <a:t>Access to robust and </a:t>
            </a:r>
            <a:r>
              <a:rPr lang="cs-CZ" dirty="0" err="1"/>
              <a:t>reliable</a:t>
            </a:r>
            <a:r>
              <a:rPr lang="cs-CZ" dirty="0"/>
              <a:t> data</a:t>
            </a:r>
          </a:p>
          <a:p>
            <a:r>
              <a:rPr lang="cs-CZ" dirty="0"/>
              <a:t>Management </a:t>
            </a:r>
            <a:r>
              <a:rPr lang="cs-CZ" dirty="0" err="1"/>
              <a:t>of</a:t>
            </a:r>
            <a:r>
              <a:rPr lang="cs-CZ" dirty="0"/>
              <a:t> Natura 2000 network</a:t>
            </a:r>
          </a:p>
          <a:p>
            <a:r>
              <a:rPr lang="cs-CZ" dirty="0" err="1"/>
              <a:t>Assessment</a:t>
            </a:r>
            <a:r>
              <a:rPr lang="cs-CZ" dirty="0"/>
              <a:t> </a:t>
            </a:r>
            <a:r>
              <a:rPr lang="cs-CZ" dirty="0" err="1"/>
              <a:t>of</a:t>
            </a:r>
            <a:r>
              <a:rPr lang="cs-CZ" dirty="0"/>
              <a:t> </a:t>
            </a:r>
            <a:r>
              <a:rPr lang="cs-CZ" dirty="0" err="1"/>
              <a:t>ecosystem</a:t>
            </a:r>
            <a:r>
              <a:rPr lang="cs-CZ" dirty="0"/>
              <a:t> </a:t>
            </a:r>
            <a:r>
              <a:rPr lang="cs-CZ" dirty="0" err="1"/>
              <a:t>services</a:t>
            </a:r>
            <a:endParaRPr lang="cs-CZ" dirty="0"/>
          </a:p>
          <a:p>
            <a:r>
              <a:rPr lang="cs-CZ" dirty="0" err="1"/>
              <a:t>Knowledge</a:t>
            </a:r>
            <a:r>
              <a:rPr lang="cs-CZ" dirty="0"/>
              <a:t> gap</a:t>
            </a:r>
          </a:p>
          <a:p>
            <a:r>
              <a:rPr lang="cs-CZ" dirty="0" err="1"/>
              <a:t>Financing</a:t>
            </a:r>
            <a:r>
              <a:rPr lang="cs-CZ" dirty="0"/>
              <a:t> </a:t>
            </a:r>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ázek 3" descr="Obsah obrázku text&#10;&#10;Popis byl vytvořen automaticky">
            <a:extLst>
              <a:ext uri="{FF2B5EF4-FFF2-40B4-BE49-F238E27FC236}">
                <a16:creationId xmlns:a16="http://schemas.microsoft.com/office/drawing/2014/main" id="{4959E886-3802-3818-BDFB-21694FAC4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4237893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E711C23C946B4EB9EFCE0CFA9805C0" ma:contentTypeVersion="17" ma:contentTypeDescription="Vytvoří nový dokument" ma:contentTypeScope="" ma:versionID="2d42ca770ff75a2208d810e859df9a00">
  <xsd:schema xmlns:xsd="http://www.w3.org/2001/XMLSchema" xmlns:xs="http://www.w3.org/2001/XMLSchema" xmlns:p="http://schemas.microsoft.com/office/2006/metadata/properties" xmlns:ns2="c8eb3cb9-0caf-461d-92f8-f962972f0308" xmlns:ns3="e14668e5-89c0-43d6-b23f-a2a311a4796f" targetNamespace="http://schemas.microsoft.com/office/2006/metadata/properties" ma:root="true" ma:fieldsID="5c085c3f7e0d44f73ab7908b6e7bb2cb" ns2:_="" ns3:_="">
    <xsd:import namespace="c8eb3cb9-0caf-461d-92f8-f962972f0308"/>
    <xsd:import namespace="e14668e5-89c0-43d6-b23f-a2a311a479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b3cb9-0caf-461d-92f8-f962972f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Značky obrázků" ma:readOnly="false" ma:fieldId="{5cf76f15-5ced-4ddc-b409-7134ff3c332f}" ma:taxonomyMulti="true" ma:sspId="babb5542-b20f-476f-b885-dfe2db7716b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4668e5-89c0-43d6-b23f-a2a311a4796f"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TaxCatchAll" ma:index="21" nillable="true" ma:displayName="Taxonomy Catch All Column" ma:hidden="true" ma:list="{474dd054-c252-4382-8afa-7858f24f39d4}" ma:internalName="TaxCatchAll" ma:showField="CatchAllData" ma:web="e14668e5-89c0-43d6-b23f-a2a311a47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eb3cb9-0caf-461d-92f8-f962972f0308">
      <Terms xmlns="http://schemas.microsoft.com/office/infopath/2007/PartnerControls"/>
    </lcf76f155ced4ddcb4097134ff3c332f>
    <TaxCatchAll xmlns="e14668e5-89c0-43d6-b23f-a2a311a4796f" xsi:nil="true"/>
  </documentManagement>
</p:properties>
</file>

<file path=customXml/itemProps1.xml><?xml version="1.0" encoding="utf-8"?>
<ds:datastoreItem xmlns:ds="http://schemas.openxmlformats.org/officeDocument/2006/customXml" ds:itemID="{31A3C2A4-BDAA-4543-8B7A-92E1A2044AD0}"/>
</file>

<file path=customXml/itemProps2.xml><?xml version="1.0" encoding="utf-8"?>
<ds:datastoreItem xmlns:ds="http://schemas.openxmlformats.org/officeDocument/2006/customXml" ds:itemID="{1A468BD3-9276-42D1-930A-771FB1A454C1}"/>
</file>

<file path=customXml/itemProps3.xml><?xml version="1.0" encoding="utf-8"?>
<ds:datastoreItem xmlns:ds="http://schemas.openxmlformats.org/officeDocument/2006/customXml" ds:itemID="{E57BE1D5-E527-46A2-8EDE-B5A2617A249F}"/>
</file>

<file path=docProps/app.xml><?xml version="1.0" encoding="utf-8"?>
<Properties xmlns="http://schemas.openxmlformats.org/officeDocument/2006/extended-properties" xmlns:vt="http://schemas.openxmlformats.org/officeDocument/2006/docPropsVTypes">
  <Template/>
  <TotalTime>3487</TotalTime>
  <Words>1878</Words>
  <Application>Microsoft Office PowerPoint</Application>
  <PresentationFormat>Širokoúhlá obrazovka</PresentationFormat>
  <Paragraphs>138</Paragraphs>
  <Slides>24</Slides>
  <Notes>0</Notes>
  <HiddenSlides>0</HiddenSlides>
  <MMClips>0</MMClips>
  <ScaleCrop>false</ScaleCrop>
  <HeadingPairs>
    <vt:vector size="6" baseType="variant">
      <vt:variant>
        <vt:lpstr>Použitá písma</vt:lpstr>
      </vt:variant>
      <vt:variant>
        <vt:i4>6</vt:i4>
      </vt:variant>
      <vt:variant>
        <vt:lpstr>Motiv</vt:lpstr>
      </vt:variant>
      <vt:variant>
        <vt:i4>3</vt:i4>
      </vt:variant>
      <vt:variant>
        <vt:lpstr>Nadpisy snímků</vt:lpstr>
      </vt:variant>
      <vt:variant>
        <vt:i4>24</vt:i4>
      </vt:variant>
    </vt:vector>
  </HeadingPairs>
  <TitlesOfParts>
    <vt:vector size="33" baseType="lpstr">
      <vt:lpstr>Arial</vt:lpstr>
      <vt:lpstr>Avenir Next LT Pro</vt:lpstr>
      <vt:lpstr>Calibri</vt:lpstr>
      <vt:lpstr>Calibri Light</vt:lpstr>
      <vt:lpstr>Calisto MT</vt:lpstr>
      <vt:lpstr>Univers Condensed</vt:lpstr>
      <vt:lpstr>ChronicleVTI</vt:lpstr>
      <vt:lpstr>Vlastní návrh</vt:lpstr>
      <vt:lpstr>Vlastní návrh</vt:lpstr>
      <vt:lpstr>Nature Heritage of Europe  – classification, protection, SDG </vt:lpstr>
      <vt:lpstr>Nature heritage definition</vt:lpstr>
      <vt:lpstr>NaturE heritage</vt:lpstr>
      <vt:lpstr>Nature heritage</vt:lpstr>
      <vt:lpstr>Impact of tourism on naturE heritage</vt:lpstr>
      <vt:lpstr>Classification of NATURE heritage</vt:lpstr>
      <vt:lpstr>Classification of nature heritage</vt:lpstr>
      <vt:lpstr>Categories of nature heritagE UNESCO (2015)</vt:lpstr>
      <vt:lpstr>Challenges for biodiversity and naturE heritage protection</vt:lpstr>
      <vt:lpstr>Protection of nature heritage  in europe</vt:lpstr>
      <vt:lpstr>Sustainable development goals (SDGs)</vt:lpstr>
      <vt:lpstr>EU INITIATIVES EuroNatur Foundation </vt:lpstr>
      <vt:lpstr>EU INITIATIVES NATURA 2000 NETWORK </vt:lpstr>
      <vt:lpstr>EU RESEARCH AND DEVELOPMENT PROJECTS</vt:lpstr>
      <vt:lpstr>PsychologY approaches „tact“ PRINCIPLE</vt:lpstr>
      <vt:lpstr>Psychology approaches Interindividual differences</vt:lpstr>
      <vt:lpstr>Psychology approaches THEORY OF REASONED ACTION</vt:lpstr>
      <vt:lpstr>Psychology approaches Theory of planned behavior</vt:lpstr>
      <vt:lpstr>Psychology approaches Alternative models</vt:lpstr>
      <vt:lpstr>Social incentives comparing and competing with others</vt:lpstr>
      <vt:lpstr>Summary</vt:lpstr>
      <vt:lpstr>references</vt:lpstr>
      <vt:lpstr>references</vt:lpstr>
      <vt:lpstr>Output of the Erasmus+ K2 Strategic Partnership Project Nr. 2020-1-CZ01-KA203-078407  „Methodology of Interpretation of European Nature Heritage in Tourism" 2020 –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Heritage and Tourism</dc:title>
  <dc:creator>Nikol Brotánková</dc:creator>
  <cp:lastModifiedBy>Liběna Jarolímková</cp:lastModifiedBy>
  <cp:revision>43</cp:revision>
  <dcterms:created xsi:type="dcterms:W3CDTF">2021-02-01T16:42:29Z</dcterms:created>
  <dcterms:modified xsi:type="dcterms:W3CDTF">2023-08-24T13:33:03Z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0x01010044E711C23C946B4EB9EFCE0CFA9805C0</vt:lpwstr>
  </property>
</Properties>
</file>