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  <p:sldMasterId id="2147483942" r:id="rId2"/>
    <p:sldMasterId id="2147483954" r:id="rId3"/>
  </p:sldMasterIdLst>
  <p:sldIdLst>
    <p:sldId id="256" r:id="rId4"/>
    <p:sldId id="274" r:id="rId5"/>
    <p:sldId id="257" r:id="rId6"/>
    <p:sldId id="315" r:id="rId7"/>
    <p:sldId id="316" r:id="rId8"/>
    <p:sldId id="331" r:id="rId9"/>
    <p:sldId id="317" r:id="rId10"/>
    <p:sldId id="319" r:id="rId11"/>
    <p:sldId id="321" r:id="rId12"/>
    <p:sldId id="332" r:id="rId13"/>
    <p:sldId id="333" r:id="rId14"/>
    <p:sldId id="334" r:id="rId15"/>
    <p:sldId id="335" r:id="rId16"/>
    <p:sldId id="336" r:id="rId17"/>
    <p:sldId id="337" r:id="rId18"/>
    <p:sldId id="340" r:id="rId19"/>
    <p:sldId id="313" r:id="rId20"/>
    <p:sldId id="339" r:id="rId21"/>
    <p:sldId id="33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 Brotánková" initials="NB" lastIdx="1" clrIdx="0">
    <p:extLst>
      <p:ext uri="{19B8F6BF-5375-455C-9EA6-DF929625EA0E}">
        <p15:presenceInfo xmlns:p15="http://schemas.microsoft.com/office/powerpoint/2012/main" userId="f94db5b9c713da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F"/>
    <a:srgbClr val="7EA3AF"/>
    <a:srgbClr val="C7B299"/>
    <a:srgbClr val="8EAF8C"/>
    <a:srgbClr val="DB9A8F"/>
    <a:srgbClr val="ACC981"/>
    <a:srgbClr val="D3C288"/>
    <a:srgbClr val="9CB8C1"/>
    <a:srgbClr val="A9AFAF"/>
    <a:srgbClr val="E0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4FFB4-B80E-4335-86F3-E662C2C62B8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60EECA9-80D8-4962-A45E-7755ADC340A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search for experiences in and through nature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A9AAC3-64DC-4942-872D-8BA6F86B6170}" type="parTrans" cxnId="{D8EC84D1-9D5A-4BE0-9E64-409D63E11FF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5AE6FC-C507-4DCD-AFFC-29B481C886C7}" type="sibTrans" cxnId="{D8EC84D1-9D5A-4BE0-9E64-409D63E11FF9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28A2E1-0D57-4C3C-B841-865FCF641D5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rest and relaxation in natural settings that are considered pleasurable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77BBB7-7656-4A82-8375-95A25AECBC76}" type="parTrans" cxnId="{B435F2FD-5390-44E5-9E59-F2F0D58928CD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A71E4C-201E-4531-951E-DB9078D1062A}" type="sibTrans" cxnId="{B435F2FD-5390-44E5-9E59-F2F0D58928CD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A230F0-62BB-42E6-81C4-5BF42A9AA16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development of skills and abilities in nature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5CDAA0-D76D-4127-9AEC-AECB33518964}" type="parTrans" cxnId="{D413BBF2-AD5E-4BFB-87F1-F0957C802A9A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F9141-E84B-4C9F-9224-9110B0B0A166}" type="sibTrans" cxnId="{D413BBF2-AD5E-4BFB-87F1-F0957C802A9A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FF3989-A0AF-4B36-BB0C-64CBFB165AF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health and fitness</a:t>
          </a:r>
          <a:endParaRPr lang="cs-CZ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7BD6B3-6903-43D9-A70B-53B131E3F988}" type="parTrans" cxnId="{8EEB2BBF-ED0F-41E0-9D12-0C1C64B55F7E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537580-ECC2-43BC-8D6C-BE768749C88E}" type="sibTrans" cxnId="{8EEB2BBF-ED0F-41E0-9D12-0C1C64B55F7E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CDB85A-B211-4804-B642-95C29FC24A13}" type="pres">
      <dgm:prSet presAssocID="{DE54FFB4-B80E-4335-86F3-E662C2C62B89}" presName="Name0" presStyleCnt="0">
        <dgm:presLayoutVars>
          <dgm:dir/>
          <dgm:animLvl val="lvl"/>
          <dgm:resizeHandles val="exact"/>
        </dgm:presLayoutVars>
      </dgm:prSet>
      <dgm:spPr/>
    </dgm:pt>
    <dgm:pt modelId="{1645F14F-5D25-4C44-8D4B-F736DA2F3F77}" type="pres">
      <dgm:prSet presAssocID="{160EECA9-80D8-4962-A45E-7755ADC340A9}" presName="linNode" presStyleCnt="0"/>
      <dgm:spPr/>
    </dgm:pt>
    <dgm:pt modelId="{01941A51-F539-4FEE-82A6-27BC02DF28EC}" type="pres">
      <dgm:prSet presAssocID="{160EECA9-80D8-4962-A45E-7755ADC340A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2BA26F8-D94A-48AD-8C5B-186E51D57B01}" type="pres">
      <dgm:prSet presAssocID="{4B5AE6FC-C507-4DCD-AFFC-29B481C886C7}" presName="sp" presStyleCnt="0"/>
      <dgm:spPr/>
    </dgm:pt>
    <dgm:pt modelId="{57615625-39E0-419E-A229-E6612637BD33}" type="pres">
      <dgm:prSet presAssocID="{9428A2E1-0D57-4C3C-B841-865FCF641D5C}" presName="linNode" presStyleCnt="0"/>
      <dgm:spPr/>
    </dgm:pt>
    <dgm:pt modelId="{BD4CED64-1B3D-40F6-91E2-579B76D67C8E}" type="pres">
      <dgm:prSet presAssocID="{9428A2E1-0D57-4C3C-B841-865FCF641D5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59662A3-2CB1-40C5-B65F-EB68EA409345}" type="pres">
      <dgm:prSet presAssocID="{EBA71E4C-201E-4531-951E-DB9078D1062A}" presName="sp" presStyleCnt="0"/>
      <dgm:spPr/>
    </dgm:pt>
    <dgm:pt modelId="{64012928-8029-410F-BABC-FAAF857C3550}" type="pres">
      <dgm:prSet presAssocID="{0CA230F0-62BB-42E6-81C4-5BF42A9AA162}" presName="linNode" presStyleCnt="0"/>
      <dgm:spPr/>
    </dgm:pt>
    <dgm:pt modelId="{71880073-A0B6-4AA4-94EB-F44BCE8A8394}" type="pres">
      <dgm:prSet presAssocID="{0CA230F0-62BB-42E6-81C4-5BF42A9AA16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7A5763-6C08-45CF-85BB-1D91AD12CA05}" type="pres">
      <dgm:prSet presAssocID="{8C8F9141-E84B-4C9F-9224-9110B0B0A166}" presName="sp" presStyleCnt="0"/>
      <dgm:spPr/>
    </dgm:pt>
    <dgm:pt modelId="{A50AAAEA-4C73-46CF-84A7-E0170054EC08}" type="pres">
      <dgm:prSet presAssocID="{5CFF3989-A0AF-4B36-BB0C-64CBFB165AFE}" presName="linNode" presStyleCnt="0"/>
      <dgm:spPr/>
    </dgm:pt>
    <dgm:pt modelId="{1300BC26-2B0C-40EE-BA32-E18F7025392D}" type="pres">
      <dgm:prSet presAssocID="{5CFF3989-A0AF-4B36-BB0C-64CBFB165AF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54E3E3E-E1E1-4410-A0CA-FA48B3D7F552}" type="presOf" srcId="{DE54FFB4-B80E-4335-86F3-E662C2C62B89}" destId="{DACDB85A-B211-4804-B642-95C29FC24A13}" srcOrd="0" destOrd="0" presId="urn:microsoft.com/office/officeart/2005/8/layout/vList5"/>
    <dgm:cxn modelId="{19491C60-EFDD-4616-9F47-03F136FF57D6}" type="presOf" srcId="{9428A2E1-0D57-4C3C-B841-865FCF641D5C}" destId="{BD4CED64-1B3D-40F6-91E2-579B76D67C8E}" srcOrd="0" destOrd="0" presId="urn:microsoft.com/office/officeart/2005/8/layout/vList5"/>
    <dgm:cxn modelId="{90B1618D-1342-4DB7-9D1F-1F7641B859FF}" type="presOf" srcId="{5CFF3989-A0AF-4B36-BB0C-64CBFB165AFE}" destId="{1300BC26-2B0C-40EE-BA32-E18F7025392D}" srcOrd="0" destOrd="0" presId="urn:microsoft.com/office/officeart/2005/8/layout/vList5"/>
    <dgm:cxn modelId="{6994F994-931D-4C71-B109-B4FD99726005}" type="presOf" srcId="{160EECA9-80D8-4962-A45E-7755ADC340A9}" destId="{01941A51-F539-4FEE-82A6-27BC02DF28EC}" srcOrd="0" destOrd="0" presId="urn:microsoft.com/office/officeart/2005/8/layout/vList5"/>
    <dgm:cxn modelId="{8EEB2BBF-ED0F-41E0-9D12-0C1C64B55F7E}" srcId="{DE54FFB4-B80E-4335-86F3-E662C2C62B89}" destId="{5CFF3989-A0AF-4B36-BB0C-64CBFB165AFE}" srcOrd="3" destOrd="0" parTransId="{FB7BD6B3-6903-43D9-A70B-53B131E3F988}" sibTransId="{4B537580-ECC2-43BC-8D6C-BE768749C88E}"/>
    <dgm:cxn modelId="{D8EC84D1-9D5A-4BE0-9E64-409D63E11FF9}" srcId="{DE54FFB4-B80E-4335-86F3-E662C2C62B89}" destId="{160EECA9-80D8-4962-A45E-7755ADC340A9}" srcOrd="0" destOrd="0" parTransId="{51A9AAC3-64DC-4942-872D-8BA6F86B6170}" sibTransId="{4B5AE6FC-C507-4DCD-AFFC-29B481C886C7}"/>
    <dgm:cxn modelId="{C8CD95D1-167D-4535-9A9A-1CAAB2612E72}" type="presOf" srcId="{0CA230F0-62BB-42E6-81C4-5BF42A9AA162}" destId="{71880073-A0B6-4AA4-94EB-F44BCE8A8394}" srcOrd="0" destOrd="0" presId="urn:microsoft.com/office/officeart/2005/8/layout/vList5"/>
    <dgm:cxn modelId="{D413BBF2-AD5E-4BFB-87F1-F0957C802A9A}" srcId="{DE54FFB4-B80E-4335-86F3-E662C2C62B89}" destId="{0CA230F0-62BB-42E6-81C4-5BF42A9AA162}" srcOrd="2" destOrd="0" parTransId="{585CDAA0-D76D-4127-9AEC-AECB33518964}" sibTransId="{8C8F9141-E84B-4C9F-9224-9110B0B0A166}"/>
    <dgm:cxn modelId="{B435F2FD-5390-44E5-9E59-F2F0D58928CD}" srcId="{DE54FFB4-B80E-4335-86F3-E662C2C62B89}" destId="{9428A2E1-0D57-4C3C-B841-865FCF641D5C}" srcOrd="1" destOrd="0" parTransId="{AF77BBB7-7656-4A82-8375-95A25AECBC76}" sibTransId="{EBA71E4C-201E-4531-951E-DB9078D1062A}"/>
    <dgm:cxn modelId="{59CBEB56-9F36-488B-99A9-E32BCC973233}" type="presParOf" srcId="{DACDB85A-B211-4804-B642-95C29FC24A13}" destId="{1645F14F-5D25-4C44-8D4B-F736DA2F3F77}" srcOrd="0" destOrd="0" presId="urn:microsoft.com/office/officeart/2005/8/layout/vList5"/>
    <dgm:cxn modelId="{5AD26BBF-28D5-43F3-931C-F9CE8598A386}" type="presParOf" srcId="{1645F14F-5D25-4C44-8D4B-F736DA2F3F77}" destId="{01941A51-F539-4FEE-82A6-27BC02DF28EC}" srcOrd="0" destOrd="0" presId="urn:microsoft.com/office/officeart/2005/8/layout/vList5"/>
    <dgm:cxn modelId="{AE3B55FD-082B-4FEA-B4EA-40D77B4E3ECE}" type="presParOf" srcId="{DACDB85A-B211-4804-B642-95C29FC24A13}" destId="{42BA26F8-D94A-48AD-8C5B-186E51D57B01}" srcOrd="1" destOrd="0" presId="urn:microsoft.com/office/officeart/2005/8/layout/vList5"/>
    <dgm:cxn modelId="{61FB74CB-8CFF-4B76-8469-5490554EC76A}" type="presParOf" srcId="{DACDB85A-B211-4804-B642-95C29FC24A13}" destId="{57615625-39E0-419E-A229-E6612637BD33}" srcOrd="2" destOrd="0" presId="urn:microsoft.com/office/officeart/2005/8/layout/vList5"/>
    <dgm:cxn modelId="{8AE17B82-59E2-4927-A421-D9307F16444D}" type="presParOf" srcId="{57615625-39E0-419E-A229-E6612637BD33}" destId="{BD4CED64-1B3D-40F6-91E2-579B76D67C8E}" srcOrd="0" destOrd="0" presId="urn:microsoft.com/office/officeart/2005/8/layout/vList5"/>
    <dgm:cxn modelId="{31928586-D15C-48FF-85B2-984233E954EF}" type="presParOf" srcId="{DACDB85A-B211-4804-B642-95C29FC24A13}" destId="{559662A3-2CB1-40C5-B65F-EB68EA409345}" srcOrd="3" destOrd="0" presId="urn:microsoft.com/office/officeart/2005/8/layout/vList5"/>
    <dgm:cxn modelId="{E14FA820-DD28-417F-8ABF-CC95700E413C}" type="presParOf" srcId="{DACDB85A-B211-4804-B642-95C29FC24A13}" destId="{64012928-8029-410F-BABC-FAAF857C3550}" srcOrd="4" destOrd="0" presId="urn:microsoft.com/office/officeart/2005/8/layout/vList5"/>
    <dgm:cxn modelId="{E3A07A68-B2D8-48C5-97C4-9BDE9E3A2040}" type="presParOf" srcId="{64012928-8029-410F-BABC-FAAF857C3550}" destId="{71880073-A0B6-4AA4-94EB-F44BCE8A8394}" srcOrd="0" destOrd="0" presId="urn:microsoft.com/office/officeart/2005/8/layout/vList5"/>
    <dgm:cxn modelId="{4DD07EF1-9498-4CE5-A6A7-C00F714AA1D1}" type="presParOf" srcId="{DACDB85A-B211-4804-B642-95C29FC24A13}" destId="{787A5763-6C08-45CF-85BB-1D91AD12CA05}" srcOrd="5" destOrd="0" presId="urn:microsoft.com/office/officeart/2005/8/layout/vList5"/>
    <dgm:cxn modelId="{06BFCE52-419E-4EA0-BB48-AA8B1F50C55C}" type="presParOf" srcId="{DACDB85A-B211-4804-B642-95C29FC24A13}" destId="{A50AAAEA-4C73-46CF-84A7-E0170054EC08}" srcOrd="6" destOrd="0" presId="urn:microsoft.com/office/officeart/2005/8/layout/vList5"/>
    <dgm:cxn modelId="{46F80ABE-0CA3-418F-9C37-1816A5BD3F3E}" type="presParOf" srcId="{A50AAAEA-4C73-46CF-84A7-E0170054EC08}" destId="{1300BC26-2B0C-40EE-BA32-E18F702539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6165A-92FD-4A1B-9F9F-AB0BCCE8FBD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cs-CZ"/>
        </a:p>
      </dgm:t>
    </dgm:pt>
    <dgm:pt modelId="{D28C5A2E-ED82-40DE-9D81-2242A745DBE1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Naturalists and admirers of nature </a:t>
          </a:r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7F9A69-8AA4-4DBC-9026-891C8ED39563}" type="parTrans" cxnId="{B3AD1F7D-3079-43E0-B123-EB056BD4E52B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D0ABE9-3A84-4C55-81AA-8631BC339154}" type="sibTrans" cxnId="{B3AD1F7D-3079-43E0-B123-EB056BD4E52B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F960C2-4AC7-421F-8551-6715F99C863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Adventurous mountaineers</a:t>
          </a:r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1F0A74-EBB9-4DD9-8888-9E6005F6CBA2}" type="parTrans" cxnId="{6AA73DF2-D0D6-4A56-89AE-B86A2F65598D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6C1F5C-BF76-4CEF-9876-09A43D2332E7}" type="sibTrans" cxnId="{6AA73DF2-D0D6-4A56-89AE-B86A2F65598D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A0B267-08C2-4513-AC2B-2946F7A9C916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Informed nature tourists</a:t>
          </a:r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EF7A28-B389-4BB7-83D6-F196B23C88AB}" type="parTrans" cxnId="{D4B64874-087A-48DA-965E-FC338469492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290C2B-C169-45BF-81A4-E98435CAA027}" type="sibTrans" cxnId="{D4B64874-087A-48DA-965E-FC3384694925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595684-0E1E-491B-A6BD-9D6143F3AC98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Campers</a:t>
          </a:r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8E0BAC-B47F-4880-B52D-C04FD3AC2257}" type="parTrans" cxnId="{322E5933-4138-486A-8971-66B632CF4F88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86C732-F748-4732-88F3-4C0E38E425DE}" type="sibTrans" cxnId="{322E5933-4138-486A-8971-66B632CF4F88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5B3009-44EA-4482-ABA2-B609C7CD3CFD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Occasional nature tourists</a:t>
          </a:r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BED701-982C-43B0-8034-ED6E8AEF1C46}" type="parTrans" cxnId="{1B08D749-A407-46B0-A41E-48E822331768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3200A7-D146-48D2-8452-D06CEAE447CF}" type="sibTrans" cxnId="{1B08D749-A407-46B0-A41E-48E822331768}">
      <dgm:prSet/>
      <dgm:spPr/>
      <dgm:t>
        <a:bodyPr/>
        <a:lstStyle/>
        <a:p>
          <a:endParaRPr lang="cs-CZ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B28BD4-069E-4BB5-A3C9-54FF26F955E9}" type="pres">
      <dgm:prSet presAssocID="{F466165A-92FD-4A1B-9F9F-AB0BCCE8FBDD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3F45CAC-BBC8-4F41-BBCE-32F2C9F5C942}" type="pres">
      <dgm:prSet presAssocID="{D28C5A2E-ED82-40DE-9D81-2242A745DBE1}" presName="linNode" presStyleCnt="0"/>
      <dgm:spPr/>
    </dgm:pt>
    <dgm:pt modelId="{F7EE6252-FB07-4DD0-811F-E53699C8C875}" type="pres">
      <dgm:prSet presAssocID="{D28C5A2E-ED82-40DE-9D81-2242A745DBE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0B25F88-86F3-42C4-A108-BD2BE093E942}" type="pres">
      <dgm:prSet presAssocID="{F1D0ABE9-3A84-4C55-81AA-8631BC339154}" presName="sp" presStyleCnt="0"/>
      <dgm:spPr/>
    </dgm:pt>
    <dgm:pt modelId="{7A276664-F14B-46D2-94F6-8F446A3CA4AC}" type="pres">
      <dgm:prSet presAssocID="{A0F960C2-4AC7-421F-8551-6715F99C8638}" presName="linNode" presStyleCnt="0"/>
      <dgm:spPr/>
    </dgm:pt>
    <dgm:pt modelId="{91480496-871B-4162-96C9-617FDE7EFE9F}" type="pres">
      <dgm:prSet presAssocID="{A0F960C2-4AC7-421F-8551-6715F99C863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F684718-FC9C-46BA-A4DF-DFF2416DD19D}" type="pres">
      <dgm:prSet presAssocID="{3D6C1F5C-BF76-4CEF-9876-09A43D2332E7}" presName="sp" presStyleCnt="0"/>
      <dgm:spPr/>
    </dgm:pt>
    <dgm:pt modelId="{29CB3CD2-8135-4CE3-A5CC-FFF3DAEE7353}" type="pres">
      <dgm:prSet presAssocID="{5FA0B267-08C2-4513-AC2B-2946F7A9C916}" presName="linNode" presStyleCnt="0"/>
      <dgm:spPr/>
    </dgm:pt>
    <dgm:pt modelId="{406F9A45-5CE0-4890-8529-974E3F1D17E9}" type="pres">
      <dgm:prSet presAssocID="{5FA0B267-08C2-4513-AC2B-2946F7A9C91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885890F-508D-4EDB-8D29-02CBD1B8DF5A}" type="pres">
      <dgm:prSet presAssocID="{02290C2B-C169-45BF-81A4-E98435CAA027}" presName="sp" presStyleCnt="0"/>
      <dgm:spPr/>
    </dgm:pt>
    <dgm:pt modelId="{88104307-047B-4C3D-B34D-814A33489009}" type="pres">
      <dgm:prSet presAssocID="{03595684-0E1E-491B-A6BD-9D6143F3AC98}" presName="linNode" presStyleCnt="0"/>
      <dgm:spPr/>
    </dgm:pt>
    <dgm:pt modelId="{87E2E8E8-ECB1-4527-986F-B71C5C52D66E}" type="pres">
      <dgm:prSet presAssocID="{03595684-0E1E-491B-A6BD-9D6143F3AC9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50CA7AF1-C0FA-4131-9313-3FEEB80C0B3A}" type="pres">
      <dgm:prSet presAssocID="{BF86C732-F748-4732-88F3-4C0E38E425DE}" presName="sp" presStyleCnt="0"/>
      <dgm:spPr/>
    </dgm:pt>
    <dgm:pt modelId="{42F2C43E-8050-4F1E-A623-13F72530FA13}" type="pres">
      <dgm:prSet presAssocID="{1D5B3009-44EA-4482-ABA2-B609C7CD3CFD}" presName="linNode" presStyleCnt="0"/>
      <dgm:spPr/>
    </dgm:pt>
    <dgm:pt modelId="{1A56723E-AA66-44F0-937D-1B08A69BA1D4}" type="pres">
      <dgm:prSet presAssocID="{1D5B3009-44EA-4482-ABA2-B609C7CD3CFD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FB01BD09-D45C-4C89-93A4-0C9296127486}" type="presOf" srcId="{F466165A-92FD-4A1B-9F9F-AB0BCCE8FBDD}" destId="{13B28BD4-069E-4BB5-A3C9-54FF26F955E9}" srcOrd="0" destOrd="0" presId="urn:microsoft.com/office/officeart/2005/8/layout/vList5"/>
    <dgm:cxn modelId="{E39F841A-2B6C-43CB-9EEA-47042C0498E1}" type="presOf" srcId="{5FA0B267-08C2-4513-AC2B-2946F7A9C916}" destId="{406F9A45-5CE0-4890-8529-974E3F1D17E9}" srcOrd="0" destOrd="0" presId="urn:microsoft.com/office/officeart/2005/8/layout/vList5"/>
    <dgm:cxn modelId="{7D36F22D-791B-4C28-BA8C-6F5526223342}" type="presOf" srcId="{A0F960C2-4AC7-421F-8551-6715F99C8638}" destId="{91480496-871B-4162-96C9-617FDE7EFE9F}" srcOrd="0" destOrd="0" presId="urn:microsoft.com/office/officeart/2005/8/layout/vList5"/>
    <dgm:cxn modelId="{322E5933-4138-486A-8971-66B632CF4F88}" srcId="{F466165A-92FD-4A1B-9F9F-AB0BCCE8FBDD}" destId="{03595684-0E1E-491B-A6BD-9D6143F3AC98}" srcOrd="3" destOrd="0" parTransId="{268E0BAC-B47F-4880-B52D-C04FD3AC2257}" sibTransId="{BF86C732-F748-4732-88F3-4C0E38E425DE}"/>
    <dgm:cxn modelId="{7CC4B43C-961D-4943-9AA7-00EE6FD89217}" type="presOf" srcId="{03595684-0E1E-491B-A6BD-9D6143F3AC98}" destId="{87E2E8E8-ECB1-4527-986F-B71C5C52D66E}" srcOrd="0" destOrd="0" presId="urn:microsoft.com/office/officeart/2005/8/layout/vList5"/>
    <dgm:cxn modelId="{6241B263-FC5F-473E-AACA-06E6DC4EF68B}" type="presOf" srcId="{D28C5A2E-ED82-40DE-9D81-2242A745DBE1}" destId="{F7EE6252-FB07-4DD0-811F-E53699C8C875}" srcOrd="0" destOrd="0" presId="urn:microsoft.com/office/officeart/2005/8/layout/vList5"/>
    <dgm:cxn modelId="{1B08D749-A407-46B0-A41E-48E822331768}" srcId="{F466165A-92FD-4A1B-9F9F-AB0BCCE8FBDD}" destId="{1D5B3009-44EA-4482-ABA2-B609C7CD3CFD}" srcOrd="4" destOrd="0" parTransId="{CFBED701-982C-43B0-8034-ED6E8AEF1C46}" sibTransId="{163200A7-D146-48D2-8452-D06CEAE447CF}"/>
    <dgm:cxn modelId="{D4B64874-087A-48DA-965E-FC3384694925}" srcId="{F466165A-92FD-4A1B-9F9F-AB0BCCE8FBDD}" destId="{5FA0B267-08C2-4513-AC2B-2946F7A9C916}" srcOrd="2" destOrd="0" parTransId="{69EF7A28-B389-4BB7-83D6-F196B23C88AB}" sibTransId="{02290C2B-C169-45BF-81A4-E98435CAA027}"/>
    <dgm:cxn modelId="{B3AD1F7D-3079-43E0-B123-EB056BD4E52B}" srcId="{F466165A-92FD-4A1B-9F9F-AB0BCCE8FBDD}" destId="{D28C5A2E-ED82-40DE-9D81-2242A745DBE1}" srcOrd="0" destOrd="0" parTransId="{C47F9A69-8AA4-4DBC-9026-891C8ED39563}" sibTransId="{F1D0ABE9-3A84-4C55-81AA-8631BC339154}"/>
    <dgm:cxn modelId="{C58953E2-B683-4DFE-953D-9F8F1618CC1F}" type="presOf" srcId="{1D5B3009-44EA-4482-ABA2-B609C7CD3CFD}" destId="{1A56723E-AA66-44F0-937D-1B08A69BA1D4}" srcOrd="0" destOrd="0" presId="urn:microsoft.com/office/officeart/2005/8/layout/vList5"/>
    <dgm:cxn modelId="{6AA73DF2-D0D6-4A56-89AE-B86A2F65598D}" srcId="{F466165A-92FD-4A1B-9F9F-AB0BCCE8FBDD}" destId="{A0F960C2-4AC7-421F-8551-6715F99C8638}" srcOrd="1" destOrd="0" parTransId="{371F0A74-EBB9-4DD9-8888-9E6005F6CBA2}" sibTransId="{3D6C1F5C-BF76-4CEF-9876-09A43D2332E7}"/>
    <dgm:cxn modelId="{D9681EDD-7F1C-4DCA-8DDC-0CDF29743FB1}" type="presParOf" srcId="{13B28BD4-069E-4BB5-A3C9-54FF26F955E9}" destId="{93F45CAC-BBC8-4F41-BBCE-32F2C9F5C942}" srcOrd="0" destOrd="0" presId="urn:microsoft.com/office/officeart/2005/8/layout/vList5"/>
    <dgm:cxn modelId="{365F846E-DBDB-460F-8386-FE1E73436B11}" type="presParOf" srcId="{93F45CAC-BBC8-4F41-BBCE-32F2C9F5C942}" destId="{F7EE6252-FB07-4DD0-811F-E53699C8C875}" srcOrd="0" destOrd="0" presId="urn:microsoft.com/office/officeart/2005/8/layout/vList5"/>
    <dgm:cxn modelId="{ECCFFCA5-438F-4A00-BA20-79F8E16B968A}" type="presParOf" srcId="{13B28BD4-069E-4BB5-A3C9-54FF26F955E9}" destId="{B0B25F88-86F3-42C4-A108-BD2BE093E942}" srcOrd="1" destOrd="0" presId="urn:microsoft.com/office/officeart/2005/8/layout/vList5"/>
    <dgm:cxn modelId="{AD4A948F-54A0-4337-8D61-B09263EB4CC1}" type="presParOf" srcId="{13B28BD4-069E-4BB5-A3C9-54FF26F955E9}" destId="{7A276664-F14B-46D2-94F6-8F446A3CA4AC}" srcOrd="2" destOrd="0" presId="urn:microsoft.com/office/officeart/2005/8/layout/vList5"/>
    <dgm:cxn modelId="{7A5748A3-7463-40BD-9B7E-DCAC80396BF8}" type="presParOf" srcId="{7A276664-F14B-46D2-94F6-8F446A3CA4AC}" destId="{91480496-871B-4162-96C9-617FDE7EFE9F}" srcOrd="0" destOrd="0" presId="urn:microsoft.com/office/officeart/2005/8/layout/vList5"/>
    <dgm:cxn modelId="{1311A5FB-906B-4C3F-AD8A-A84D8F7C8DA7}" type="presParOf" srcId="{13B28BD4-069E-4BB5-A3C9-54FF26F955E9}" destId="{0F684718-FC9C-46BA-A4DF-DFF2416DD19D}" srcOrd="3" destOrd="0" presId="urn:microsoft.com/office/officeart/2005/8/layout/vList5"/>
    <dgm:cxn modelId="{B122DAB1-0470-4EF5-89E5-7E7D9C680409}" type="presParOf" srcId="{13B28BD4-069E-4BB5-A3C9-54FF26F955E9}" destId="{29CB3CD2-8135-4CE3-A5CC-FFF3DAEE7353}" srcOrd="4" destOrd="0" presId="urn:microsoft.com/office/officeart/2005/8/layout/vList5"/>
    <dgm:cxn modelId="{B401EFCA-1B3B-41BB-A759-0C482FE7F26A}" type="presParOf" srcId="{29CB3CD2-8135-4CE3-A5CC-FFF3DAEE7353}" destId="{406F9A45-5CE0-4890-8529-974E3F1D17E9}" srcOrd="0" destOrd="0" presId="urn:microsoft.com/office/officeart/2005/8/layout/vList5"/>
    <dgm:cxn modelId="{5D8E3B6A-EB03-4F33-B9D0-F6D37D7283B2}" type="presParOf" srcId="{13B28BD4-069E-4BB5-A3C9-54FF26F955E9}" destId="{9885890F-508D-4EDB-8D29-02CBD1B8DF5A}" srcOrd="5" destOrd="0" presId="urn:microsoft.com/office/officeart/2005/8/layout/vList5"/>
    <dgm:cxn modelId="{61541DF6-F1CC-4160-BBD4-CF14D87098BC}" type="presParOf" srcId="{13B28BD4-069E-4BB5-A3C9-54FF26F955E9}" destId="{88104307-047B-4C3D-B34D-814A33489009}" srcOrd="6" destOrd="0" presId="urn:microsoft.com/office/officeart/2005/8/layout/vList5"/>
    <dgm:cxn modelId="{0D19EF4E-1B25-4FCF-AB9D-4EA6D67F6571}" type="presParOf" srcId="{88104307-047B-4C3D-B34D-814A33489009}" destId="{87E2E8E8-ECB1-4527-986F-B71C5C52D66E}" srcOrd="0" destOrd="0" presId="urn:microsoft.com/office/officeart/2005/8/layout/vList5"/>
    <dgm:cxn modelId="{B340F9AF-0FF0-4202-A91F-135E5F03EDE0}" type="presParOf" srcId="{13B28BD4-069E-4BB5-A3C9-54FF26F955E9}" destId="{50CA7AF1-C0FA-4131-9313-3FEEB80C0B3A}" srcOrd="7" destOrd="0" presId="urn:microsoft.com/office/officeart/2005/8/layout/vList5"/>
    <dgm:cxn modelId="{D9A14C24-A9F5-4986-B64E-073790AC654E}" type="presParOf" srcId="{13B28BD4-069E-4BB5-A3C9-54FF26F955E9}" destId="{42F2C43E-8050-4F1E-A623-13F72530FA13}" srcOrd="8" destOrd="0" presId="urn:microsoft.com/office/officeart/2005/8/layout/vList5"/>
    <dgm:cxn modelId="{030ED73D-A9AF-4DEF-8AE9-79F8A320195C}" type="presParOf" srcId="{42F2C43E-8050-4F1E-A623-13F72530FA13}" destId="{1A56723E-AA66-44F0-937D-1B08A69BA1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41A51-F539-4FEE-82A6-27BC02DF28EC}">
      <dsp:nvSpPr>
        <dsp:cNvPr id="0" name=""/>
        <dsp:cNvSpPr/>
      </dsp:nvSpPr>
      <dsp:spPr>
        <a:xfrm>
          <a:off x="2505191" y="1836"/>
          <a:ext cx="2818339" cy="883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the search for experiences in and through nature</a:t>
          </a:r>
          <a:endParaRPr lang="cs-CZ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8321" y="44966"/>
        <a:ext cx="2732079" cy="797260"/>
      </dsp:txXfrm>
    </dsp:sp>
    <dsp:sp modelId="{BD4CED64-1B3D-40F6-91E2-579B76D67C8E}">
      <dsp:nvSpPr>
        <dsp:cNvPr id="0" name=""/>
        <dsp:cNvSpPr/>
      </dsp:nvSpPr>
      <dsp:spPr>
        <a:xfrm>
          <a:off x="2505191" y="929533"/>
          <a:ext cx="2818339" cy="883520"/>
        </a:xfrm>
        <a:prstGeom prst="round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rest and relaxation in natural settings that are considered pleasurable</a:t>
          </a:r>
          <a:endParaRPr lang="cs-CZ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8321" y="972663"/>
        <a:ext cx="2732079" cy="797260"/>
      </dsp:txXfrm>
    </dsp:sp>
    <dsp:sp modelId="{71880073-A0B6-4AA4-94EB-F44BCE8A8394}">
      <dsp:nvSpPr>
        <dsp:cNvPr id="0" name=""/>
        <dsp:cNvSpPr/>
      </dsp:nvSpPr>
      <dsp:spPr>
        <a:xfrm>
          <a:off x="2505191" y="1857230"/>
          <a:ext cx="2818339" cy="883520"/>
        </a:xfrm>
        <a:prstGeom prst="round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the development of skills and abilities in nature</a:t>
          </a:r>
          <a:endParaRPr lang="cs-CZ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8321" y="1900360"/>
        <a:ext cx="2732079" cy="797260"/>
      </dsp:txXfrm>
    </dsp:sp>
    <dsp:sp modelId="{1300BC26-2B0C-40EE-BA32-E18F7025392D}">
      <dsp:nvSpPr>
        <dsp:cNvPr id="0" name=""/>
        <dsp:cNvSpPr/>
      </dsp:nvSpPr>
      <dsp:spPr>
        <a:xfrm>
          <a:off x="2505191" y="2784927"/>
          <a:ext cx="2818339" cy="883520"/>
        </a:xfrm>
        <a:prstGeom prst="round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" panose="020F0502020204030204" pitchFamily="34" charset="0"/>
              <a:cs typeface="Calibri" panose="020F0502020204030204" pitchFamily="34" charset="0"/>
            </a:rPr>
            <a:t>health and fitness</a:t>
          </a:r>
          <a:endParaRPr lang="cs-CZ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48321" y="2828057"/>
        <a:ext cx="2732079" cy="79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E6252-FB07-4DD0-811F-E53699C8C875}">
      <dsp:nvSpPr>
        <dsp:cNvPr id="0" name=""/>
        <dsp:cNvSpPr/>
      </dsp:nvSpPr>
      <dsp:spPr>
        <a:xfrm>
          <a:off x="1700012" y="1801"/>
          <a:ext cx="1912514" cy="7878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Naturalists and admirers of nature </a:t>
          </a:r>
          <a:endParaRPr lang="cs-CZ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472" y="40261"/>
        <a:ext cx="1835594" cy="710928"/>
      </dsp:txXfrm>
    </dsp:sp>
    <dsp:sp modelId="{91480496-871B-4162-96C9-617FDE7EFE9F}">
      <dsp:nvSpPr>
        <dsp:cNvPr id="0" name=""/>
        <dsp:cNvSpPr/>
      </dsp:nvSpPr>
      <dsp:spPr>
        <a:xfrm>
          <a:off x="1700012" y="829042"/>
          <a:ext cx="1912514" cy="787848"/>
        </a:xfrm>
        <a:prstGeom prst="roundRect">
          <a:avLst/>
        </a:prstGeom>
        <a:solidFill>
          <a:schemeClr val="accent4">
            <a:hueOff val="-3979734"/>
            <a:satOff val="9838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Adventurous mountaineers</a:t>
          </a:r>
          <a:endParaRPr lang="cs-CZ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472" y="867502"/>
        <a:ext cx="1835594" cy="710928"/>
      </dsp:txXfrm>
    </dsp:sp>
    <dsp:sp modelId="{406F9A45-5CE0-4890-8529-974E3F1D17E9}">
      <dsp:nvSpPr>
        <dsp:cNvPr id="0" name=""/>
        <dsp:cNvSpPr/>
      </dsp:nvSpPr>
      <dsp:spPr>
        <a:xfrm>
          <a:off x="1700012" y="1656282"/>
          <a:ext cx="1912514" cy="787848"/>
        </a:xfrm>
        <a:prstGeom prst="roundRect">
          <a:avLst/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Informed nature tourists</a:t>
          </a:r>
          <a:endParaRPr lang="cs-CZ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472" y="1694742"/>
        <a:ext cx="1835594" cy="710928"/>
      </dsp:txXfrm>
    </dsp:sp>
    <dsp:sp modelId="{87E2E8E8-ECB1-4527-986F-B71C5C52D66E}">
      <dsp:nvSpPr>
        <dsp:cNvPr id="0" name=""/>
        <dsp:cNvSpPr/>
      </dsp:nvSpPr>
      <dsp:spPr>
        <a:xfrm>
          <a:off x="1700012" y="2483523"/>
          <a:ext cx="1912514" cy="787848"/>
        </a:xfrm>
        <a:prstGeom prst="roundRect">
          <a:avLst/>
        </a:prstGeom>
        <a:solidFill>
          <a:schemeClr val="accent4">
            <a:hueOff val="-11939202"/>
            <a:satOff val="29515"/>
            <a:lumOff val="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Campers</a:t>
          </a:r>
          <a:endParaRPr lang="cs-CZ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472" y="2521983"/>
        <a:ext cx="1835594" cy="710928"/>
      </dsp:txXfrm>
    </dsp:sp>
    <dsp:sp modelId="{1A56723E-AA66-44F0-937D-1B08A69BA1D4}">
      <dsp:nvSpPr>
        <dsp:cNvPr id="0" name=""/>
        <dsp:cNvSpPr/>
      </dsp:nvSpPr>
      <dsp:spPr>
        <a:xfrm>
          <a:off x="1700012" y="3310763"/>
          <a:ext cx="1912514" cy="787848"/>
        </a:xfrm>
        <a:prstGeom prst="roundRect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Occasional nature tourists</a:t>
          </a:r>
          <a:endParaRPr lang="cs-CZ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8472" y="3349223"/>
        <a:ext cx="1835594" cy="71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>
                <a:latin typeface="Avenir Next LT Pro" panose="020B0504020202020204" pitchFamily="34" charset="-1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5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2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B451-F465-4226-B490-47912188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D0D1E1-BC6C-45B1-BFE5-6D3F6B5E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6BA2D-63A3-4A1C-AA85-BB6782CC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00224-6435-4F2B-AC8D-5DD1219F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6382C-659E-4689-8B2D-69E82AE6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8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B3D3-DC72-4173-8F51-D294D8A4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C7091-4F10-458A-BBCA-C9B03FA0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F427F-53DC-47B3-B478-17DF5B63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36A2E-AEB4-4C01-98D8-080077C4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C8056-777B-495E-8EC0-3A052B33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7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7EB7-D774-432E-A3DD-4DD87484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B69042-629D-4CCE-B0D8-F88571D7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E35B7-7AE8-4299-A67C-9CE83BD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7A885-D954-4DF7-B5D3-493BA1C5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8AB34-A52C-4ED8-88A7-5910FCB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1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3488-D958-4E37-9E25-16CC3F63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F86C-855C-44B3-8B1C-8CA3B4B9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AE7532-1185-49C6-8F56-3C60863C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B0D2F-8C69-4B57-B1FF-CD61760B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053F0-B88A-4B7D-874E-7DE4B31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AC2DBE-8B65-4EC6-8396-A39D3A0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1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F060-A115-43ED-806B-7591EFC3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D2E04-9706-4621-BB83-EB0941A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014FA-6D61-4595-B1B4-57C69C95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FC9B1F-C054-45C7-9874-51F64761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B6E4E0-4093-4C6E-B613-013C671C8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86704-E52A-474B-AB1E-BBB47C58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BD1381-39B0-44E7-BBFD-4266228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69A5D-8713-47FB-8333-AA7F94A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7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E090-11C2-40A0-B5AA-2B0E38D8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786AA9-A51C-4B80-B46A-F7855AC1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973298-1DF1-4789-9A53-C55D614D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128CF7-1557-4DC0-9208-0DC7FDC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20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D27D91-82DA-4186-BD8F-E71424A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2638F7-7E3E-4123-9465-5157A87C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7341A-31F0-47F3-BBE5-05E484FD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4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564D-4908-46BC-A3E9-DEF063AB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6BD52-7E41-4E0F-8095-5A54443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3C216D-6173-4275-823E-9EA77A29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232A7-D763-4EEB-A15A-D4D9E158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D518C-835C-41C4-98FB-28CE629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BFDDB-8D1B-40EF-BBBD-5F76996B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2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9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111C8-3CD3-4E15-9C03-5E0F7DE3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DD1869-8692-431E-BAF4-DF37E8E9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5A6F4E-5368-4C70-94AC-42A0E114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133C55-D5B5-4A9F-953F-62741554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C59D7-2279-4FB5-B08C-05C5595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CF4CF-BFB8-4C74-83F7-0E42337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7073-E657-4D53-958A-4D49739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93245-5B84-424C-956F-9E3FEB41F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709A7-DDE4-4BE3-8CBD-0E67442E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54C73-E106-423F-AD61-4BA8CBEB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60E562-8F3C-4E07-8C68-8B949FD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7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541434-002B-4A77-AF31-D3D1BA885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F5798E-81FA-4567-BCC7-6F112C9E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E7F3C-D299-4038-951A-F7ABDCA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17DFB-7059-447A-8B52-371761B6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389A6-9277-433E-A1A4-D89C6FB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16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B451-F465-4226-B490-479121884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D0D1E1-BC6C-45B1-BFE5-6D3F6B5E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6BA2D-63A3-4A1C-AA85-BB6782CC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00224-6435-4F2B-AC8D-5DD1219F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6382C-659E-4689-8B2D-69E82AE6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58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B3D3-DC72-4173-8F51-D294D8A4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C7091-4F10-458A-BBCA-C9B03FA0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F427F-53DC-47B3-B478-17DF5B63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536A2E-AEB4-4C01-98D8-080077C4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C8056-777B-495E-8EC0-3A052B33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7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7EB7-D774-432E-A3DD-4DD87484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B69042-629D-4CCE-B0D8-F88571D7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E35B7-7AE8-4299-A67C-9CE83BD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7A885-D954-4DF7-B5D3-493BA1C5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8AB34-A52C-4ED8-88A7-5910FCB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10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43488-D958-4E37-9E25-16CC3F63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8F86C-855C-44B3-8B1C-8CA3B4B9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AE7532-1185-49C6-8F56-3C60863C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DB0D2F-8C69-4B57-B1FF-CD61760B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4053F0-B88A-4B7D-874E-7DE4B318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AC2DBE-8B65-4EC6-8396-A39D3A0F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1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5F060-A115-43ED-806B-7591EFC3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D2E04-9706-4621-BB83-EB0941A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014FA-6D61-4595-B1B4-57C69C95B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FC9B1F-C054-45C7-9874-51F64761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B6E4E0-4093-4C6E-B613-013C671C8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886704-E52A-474B-AB1E-BBB47C58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BD1381-39B0-44E7-BBFD-4266228D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69A5D-8713-47FB-8333-AA7F94A9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97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E090-11C2-40A0-B5AA-2B0E38D8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786AA9-A51C-4B80-B46A-F7855AC1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973298-1DF1-4789-9A53-C55D614D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128CF7-1557-4DC0-9208-0DC7FDC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20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D27D91-82DA-4186-BD8F-E71424AA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2638F7-7E3E-4123-9465-5157A87C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07341A-31F0-47F3-BBE5-05E484FD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4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564D-4908-46BC-A3E9-DEF063AB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6BD52-7E41-4E0F-8095-5A54443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3C216D-6173-4275-823E-9EA77A295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B232A7-D763-4EEB-A15A-D4D9E158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D518C-835C-41C4-98FB-28CE629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BFDDB-8D1B-40EF-BBBD-5F76996B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23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111C8-3CD3-4E15-9C03-5E0F7DE3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DD1869-8692-431E-BAF4-DF37E8E9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5A6F4E-5368-4C70-94AC-42A0E114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133C55-D5B5-4A9F-953F-62741554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AC59D7-2279-4FB5-B08C-05C55952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CCF4CF-BFB8-4C74-83F7-0E42337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85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7073-E657-4D53-958A-4D49739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93245-5B84-424C-956F-9E3FEB41F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5709A7-DDE4-4BE3-8CBD-0E67442E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54C73-E106-423F-AD61-4BA8CBEB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60E562-8F3C-4E07-8C68-8B949FD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977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541434-002B-4A77-AF31-D3D1BA885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F5798E-81FA-4567-BCC7-6F112C9E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E7F3C-D299-4038-951A-F7ABDCA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17DFB-7059-447A-8B52-371761B6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389A6-9277-433E-A1A4-D89C6FB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71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4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34" r:id="rId6"/>
    <p:sldLayoutId id="2147483930" r:id="rId7"/>
    <p:sldLayoutId id="2147483931" r:id="rId8"/>
    <p:sldLayoutId id="2147483932" r:id="rId9"/>
    <p:sldLayoutId id="2147483933" r:id="rId10"/>
    <p:sldLayoutId id="214748393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Avenir Next LT Pro" panose="020B050402020202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21D5A5-B64F-4B75-8CDD-E93A4F8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31223-E50A-4F43-927A-34BEF590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D81C3-E676-465D-8171-F8BCCC9BE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5716C-4BAD-4179-84F3-887DA3B4B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C9A88-C4B4-4D7C-B77C-0DB88E3DD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21D5A5-B64F-4B75-8CDD-E93A4F8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31223-E50A-4F43-927A-34BEF590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D81C3-E676-465D-8171-F8BCCC9BE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06F6-C463-48A4-AFF9-2C79E6042EFE}" type="datetimeFigureOut">
              <a:rPr lang="cs-CZ" smtClean="0"/>
              <a:t>24.08.2023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5716C-4BAD-4179-84F3-887DA3B4B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0C9A88-C4B4-4D7C-B77C-0DB88E3DD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68F5-9F16-4315-B4B3-691D34045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bi.eu/market-information/tourism/nature-tourism/nature-eco-tourism/market-potentia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ocuments1.worldbank.org/curated/en/558121506324624240/pdf/119954-WP-PUBLIC-SustainableTourismDevelopment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4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0F0CD-D7AA-4DC7-AAC5-9BAE5535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727768"/>
            <a:ext cx="8130623" cy="9787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dirty="0" err="1"/>
              <a:t>Nature-based</a:t>
            </a:r>
            <a:r>
              <a:rPr lang="cs-CZ" sz="4000" dirty="0"/>
              <a:t> </a:t>
            </a:r>
            <a:r>
              <a:rPr lang="cs-CZ" sz="4000" dirty="0" err="1"/>
              <a:t>tourism</a:t>
            </a:r>
            <a:r>
              <a:rPr lang="cs-CZ" sz="4000" dirty="0"/>
              <a:t>, </a:t>
            </a:r>
            <a:r>
              <a:rPr lang="cs-CZ" sz="4000" dirty="0" err="1"/>
              <a:t>economic</a:t>
            </a:r>
            <a:r>
              <a:rPr lang="cs-CZ" sz="4000" dirty="0"/>
              <a:t> </a:t>
            </a:r>
            <a:r>
              <a:rPr lang="cs-CZ" sz="4000" dirty="0" err="1"/>
              <a:t>impact</a:t>
            </a:r>
            <a:endParaRPr lang="en-US" sz="1400" dirty="0">
              <a:latin typeface="Avenir Next LT Pro" panose="020B0504020202020204" pitchFamily="34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E3DF7-E9CB-42F7-8250-90BE28693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879227"/>
            <a:ext cx="9470954" cy="533983"/>
          </a:xfrm>
        </p:spPr>
        <p:txBody>
          <a:bodyPr anchor="t">
            <a:normAutofit/>
          </a:bodyPr>
          <a:lstStyle/>
          <a:p>
            <a:r>
              <a:rPr lang="en-US" sz="1700" dirty="0">
                <a:latin typeface="Avenir Next LT Pro" panose="020B0504020202020204" pitchFamily="34" charset="-18"/>
              </a:rPr>
              <a:t>Methodology of Interpretation of European Nature Heritage in Tourism</a:t>
            </a:r>
            <a:endParaRPr lang="cs-CZ" sz="1700" dirty="0">
              <a:latin typeface="Avenir Next LT Pro" panose="020B0504020202020204" pitchFamily="34" charset="-18"/>
            </a:endParaRPr>
          </a:p>
        </p:txBody>
      </p:sp>
      <p:cxnSp>
        <p:nvCxnSpPr>
          <p:cNvPr id="93" name="Straight Connector 4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55508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C8282B38-D1A9-D4AC-E738-249B0B4A2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423" r="362" b="14640"/>
          <a:stretch/>
        </p:blipFill>
        <p:spPr>
          <a:xfrm>
            <a:off x="800100" y="700311"/>
            <a:ext cx="10591800" cy="35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POST-covid </a:t>
            </a:r>
            <a:r>
              <a:rPr lang="cs-CZ" sz="3600" dirty="0" err="1"/>
              <a:t>changes</a:t>
            </a:r>
            <a:r>
              <a:rPr lang="cs-CZ" sz="3600" dirty="0"/>
              <a:t> in </a:t>
            </a:r>
            <a:r>
              <a:rPr lang="cs-CZ" sz="3600" dirty="0" err="1"/>
              <a:t>tourism</a:t>
            </a:r>
            <a:r>
              <a:rPr lang="cs-CZ" sz="3600" dirty="0"/>
              <a:t> </a:t>
            </a:r>
            <a:r>
              <a:rPr lang="cs-CZ" sz="3600" dirty="0" err="1"/>
              <a:t>behavior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07B3-8D0C-6888-9F18-5FFA3D1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28800"/>
            <a:ext cx="10691265" cy="4100414"/>
          </a:xfrm>
        </p:spPr>
        <p:txBody>
          <a:bodyPr>
            <a:normAutofit/>
          </a:bodyPr>
          <a:lstStyle/>
          <a:p>
            <a:r>
              <a:rPr lang="cs-CZ" dirty="0"/>
              <a:t>Natural </a:t>
            </a:r>
            <a:r>
              <a:rPr lang="cs-CZ" dirty="0" err="1"/>
              <a:t>attractions</a:t>
            </a:r>
            <a:r>
              <a:rPr lang="cs-CZ" dirty="0"/>
              <a:t> are </a:t>
            </a:r>
            <a:r>
              <a:rPr lang="cs-CZ" dirty="0" err="1"/>
              <a:t>likely</a:t>
            </a:r>
            <a:r>
              <a:rPr lang="cs-CZ" dirty="0"/>
              <a:t> to </a:t>
            </a:r>
            <a:r>
              <a:rPr lang="cs-CZ" dirty="0" err="1"/>
              <a:t>exert</a:t>
            </a:r>
            <a:r>
              <a:rPr lang="cs-CZ" dirty="0"/>
              <a:t> a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travellers</a:t>
            </a:r>
            <a:r>
              <a:rPr lang="cs-CZ" dirty="0"/>
              <a:t> and </a:t>
            </a:r>
            <a:r>
              <a:rPr lang="cs-CZ" dirty="0" err="1"/>
              <a:t>tourists</a:t>
            </a:r>
            <a:r>
              <a:rPr lang="cs-CZ" dirty="0"/>
              <a:t> </a:t>
            </a:r>
            <a:r>
              <a:rPr lang="cs-CZ" dirty="0" err="1"/>
              <a:t>seeking</a:t>
            </a:r>
            <a:r>
              <a:rPr lang="cs-CZ" dirty="0"/>
              <a:t> to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crowds</a:t>
            </a:r>
            <a:r>
              <a:rPr lang="cs-CZ" dirty="0"/>
              <a:t> and </a:t>
            </a:r>
            <a:r>
              <a:rPr lang="cs-CZ" dirty="0" err="1"/>
              <a:t>polluted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.</a:t>
            </a:r>
          </a:p>
          <a:p>
            <a:r>
              <a:rPr lang="cs-CZ" b="1" dirty="0" err="1"/>
              <a:t>Virtual</a:t>
            </a:r>
            <a:r>
              <a:rPr lang="cs-CZ" b="1" dirty="0"/>
              <a:t> </a:t>
            </a:r>
            <a:r>
              <a:rPr lang="cs-CZ" b="1" dirty="0" err="1"/>
              <a:t>travel</a:t>
            </a:r>
            <a:r>
              <a:rPr lang="cs-CZ" b="1" dirty="0"/>
              <a:t> and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digital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, </a:t>
            </a:r>
            <a:r>
              <a:rPr lang="cs-CZ" b="1" dirty="0" err="1"/>
              <a:t>remote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,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welfare</a:t>
            </a:r>
            <a:r>
              <a:rPr lang="cs-CZ" b="1" dirty="0"/>
              <a:t> </a:t>
            </a:r>
            <a:r>
              <a:rPr lang="cs-CZ" b="1" dirty="0" err="1"/>
              <a:t>programmes</a:t>
            </a:r>
            <a:r>
              <a:rPr lang="cs-CZ" b="1" dirty="0"/>
              <a:t>, </a:t>
            </a:r>
            <a:r>
              <a:rPr lang="cs-CZ" b="1" dirty="0" err="1"/>
              <a:t>healthcare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.</a:t>
            </a:r>
          </a:p>
          <a:p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greater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a </a:t>
            </a:r>
            <a:r>
              <a:rPr lang="cs-CZ" dirty="0" err="1"/>
              <a:t>truly</a:t>
            </a:r>
            <a:r>
              <a:rPr lang="cs-CZ" dirty="0"/>
              <a:t> </a:t>
            </a:r>
            <a:r>
              <a:rPr lang="cs-CZ" dirty="0" err="1"/>
              <a:t>holistic</a:t>
            </a:r>
            <a:r>
              <a:rPr lang="cs-CZ" dirty="0"/>
              <a:t> </a:t>
            </a:r>
            <a:r>
              <a:rPr lang="cs-CZ" dirty="0" err="1"/>
              <a:t>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nature-dependent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“ – link to, and </a:t>
            </a:r>
            <a:r>
              <a:rPr lang="cs-CZ" dirty="0" err="1"/>
              <a:t>dependency</a:t>
            </a:r>
            <a:r>
              <a:rPr lang="cs-CZ" dirty="0"/>
              <a:t> on </a:t>
            </a:r>
            <a:r>
              <a:rPr lang="cs-CZ" dirty="0" err="1"/>
              <a:t>nature</a:t>
            </a:r>
            <a:r>
              <a:rPr lang="cs-CZ" dirty="0"/>
              <a:t> and natural </a:t>
            </a:r>
            <a:r>
              <a:rPr lang="cs-CZ" dirty="0" err="1"/>
              <a:t>ecosystems</a:t>
            </a:r>
            <a:r>
              <a:rPr lang="cs-CZ" dirty="0"/>
              <a:t> (</a:t>
            </a:r>
            <a:r>
              <a:rPr lang="cs-CZ" dirty="0" err="1"/>
              <a:t>Spalding</a:t>
            </a:r>
            <a:r>
              <a:rPr lang="cs-CZ" dirty="0"/>
              <a:t> et al., 2021).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encouraged</a:t>
            </a:r>
            <a:r>
              <a:rPr lang="cs-CZ" dirty="0"/>
              <a:t> to </a:t>
            </a:r>
            <a:r>
              <a:rPr lang="cs-CZ" dirty="0" err="1"/>
              <a:t>pull</a:t>
            </a:r>
            <a:r>
              <a:rPr lang="cs-CZ" dirty="0"/>
              <a:t> a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demand</a:t>
            </a:r>
            <a:r>
              <a:rPr lang="cs-CZ" dirty="0"/>
              <a:t> by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unsustaiable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offer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2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ECONOMIC BENEFITS </a:t>
            </a:r>
            <a:r>
              <a:rPr lang="cs-CZ" sz="3100" err="1"/>
              <a:t>of</a:t>
            </a:r>
            <a:r>
              <a:rPr lang="cs-CZ" sz="3100"/>
              <a:t> </a:t>
            </a:r>
            <a:r>
              <a:rPr lang="cs-CZ" sz="3100" err="1"/>
              <a:t>nature</a:t>
            </a:r>
            <a:r>
              <a:rPr lang="cs-CZ" sz="3100"/>
              <a:t> </a:t>
            </a:r>
            <a:r>
              <a:rPr lang="cs-CZ" sz="3100" err="1"/>
              <a:t>tourism</a:t>
            </a:r>
            <a:endParaRPr lang="cs-CZ" sz="3100"/>
          </a:p>
        </p:txBody>
      </p:sp>
      <p:pic>
        <p:nvPicPr>
          <p:cNvPr id="6" name="Obrázek 5" descr="Obsah obrázku strom, venku, silnice, rostlina&#10;&#10;Popis byl vytvořen automaticky">
            <a:extLst>
              <a:ext uri="{FF2B5EF4-FFF2-40B4-BE49-F238E27FC236}">
                <a16:creationId xmlns:a16="http://schemas.microsoft.com/office/drawing/2014/main" id="{75840086-172D-07B5-4A57-C7B2EA617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252" b="-1"/>
          <a:stretch/>
        </p:blipFill>
        <p:spPr>
          <a:xfrm>
            <a:off x="-63596" y="-59630"/>
            <a:ext cx="7436044" cy="69712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07B3-8D0C-6888-9F18-5FFA3D1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r>
              <a:rPr lang="en-US" dirty="0"/>
              <a:t>local </a:t>
            </a:r>
            <a:r>
              <a:rPr lang="en-US" dirty="0" err="1"/>
              <a:t>communit</a:t>
            </a:r>
            <a:r>
              <a:rPr lang="cs-CZ" dirty="0" err="1"/>
              <a:t>y‘s</a:t>
            </a:r>
            <a:r>
              <a:rPr lang="en-US" dirty="0"/>
              <a:t> </a:t>
            </a:r>
            <a:r>
              <a:rPr lang="en-US" b="1" dirty="0"/>
              <a:t>welfare</a:t>
            </a:r>
            <a:endParaRPr lang="cs-CZ" b="1" dirty="0"/>
          </a:p>
          <a:p>
            <a:r>
              <a:rPr lang="en-US" dirty="0" err="1"/>
              <a:t>communit</a:t>
            </a:r>
            <a:r>
              <a:rPr lang="cs-CZ" dirty="0" err="1"/>
              <a:t>y‘s</a:t>
            </a:r>
            <a:r>
              <a:rPr lang="en-US" dirty="0"/>
              <a:t> overall </a:t>
            </a:r>
            <a:r>
              <a:rPr lang="en-US" b="1" dirty="0"/>
              <a:t>wellbeing</a:t>
            </a:r>
            <a:endParaRPr lang="cs-CZ" b="1" dirty="0"/>
          </a:p>
          <a:p>
            <a:r>
              <a:rPr lang="cs-CZ" b="1" dirty="0"/>
              <a:t>GDP </a:t>
            </a:r>
            <a:r>
              <a:rPr lang="cs-CZ" b="1" dirty="0" err="1"/>
              <a:t>growth</a:t>
            </a:r>
            <a:endParaRPr lang="cs-CZ" b="1" dirty="0"/>
          </a:p>
          <a:p>
            <a:r>
              <a:rPr lang="cs-CZ" b="1" dirty="0" err="1"/>
              <a:t>Generation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employment</a:t>
            </a:r>
            <a:endParaRPr lang="cs-CZ" b="1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0013313-F8C9-32BC-5266-C1C96E8C2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EVALUATION OF ECONOMIC </a:t>
            </a:r>
            <a:r>
              <a:rPr lang="cs-CZ" sz="3600" dirty="0" err="1"/>
              <a:t>effects</a:t>
            </a:r>
            <a:r>
              <a:rPr lang="cs-CZ" sz="3600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2BC4AD-4108-AAD0-ACE2-B9B364AB7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>
                <a:latin typeface="Avenir Next LT Pro" panose="020B0504020202020204" pitchFamily="34" charset="-18"/>
              </a:rPr>
              <a:t>Tourism</a:t>
            </a:r>
            <a:r>
              <a:rPr lang="cs-CZ" sz="2000" b="1" dirty="0">
                <a:latin typeface="Avenir Next LT Pro" panose="020B0504020202020204" pitchFamily="34" charset="-18"/>
              </a:rPr>
              <a:t> </a:t>
            </a:r>
            <a:r>
              <a:rPr lang="cs-CZ" sz="2000" b="1" dirty="0" err="1">
                <a:latin typeface="Avenir Next LT Pro" panose="020B0504020202020204" pitchFamily="34" charset="-18"/>
              </a:rPr>
              <a:t>Satellite</a:t>
            </a:r>
            <a:r>
              <a:rPr lang="cs-CZ" sz="2000" b="1" dirty="0">
                <a:latin typeface="Avenir Next LT Pro" panose="020B0504020202020204" pitchFamily="34" charset="-18"/>
              </a:rPr>
              <a:t> </a:t>
            </a:r>
            <a:r>
              <a:rPr lang="cs-CZ" sz="2000" dirty="0" err="1">
                <a:latin typeface="Avenir Next LT Pro" panose="020B0504020202020204" pitchFamily="34" charset="-18"/>
              </a:rPr>
              <a:t>A</a:t>
            </a:r>
            <a:r>
              <a:rPr lang="cs-CZ" sz="2000" b="1" dirty="0" err="1">
                <a:latin typeface="Avenir Next LT Pro" panose="020B0504020202020204" pitchFamily="34" charset="-18"/>
              </a:rPr>
              <a:t>ccount</a:t>
            </a:r>
            <a:endParaRPr lang="cs-CZ" sz="2000" b="1" dirty="0">
              <a:latin typeface="Avenir Next LT Pro" panose="020B0504020202020204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07B3-8D0C-6888-9F18-5FFA3D1403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Implemented</a:t>
            </a:r>
            <a:r>
              <a:rPr lang="cs-CZ" dirty="0"/>
              <a:t> by most </a:t>
            </a:r>
            <a:r>
              <a:rPr lang="cs-CZ" dirty="0" err="1"/>
              <a:t>countries</a:t>
            </a:r>
            <a:endParaRPr lang="cs-CZ" dirty="0"/>
          </a:p>
          <a:p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estimation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direct </a:t>
            </a:r>
            <a:r>
              <a:rPr lang="cs-CZ" dirty="0" err="1"/>
              <a:t>impact</a:t>
            </a:r>
            <a:endParaRPr lang="cs-CZ" dirty="0"/>
          </a:p>
          <a:p>
            <a:r>
              <a:rPr lang="en-US" dirty="0"/>
              <a:t>Direct and indirect impact of tourism at the regional and national level is calculated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D23974-678E-AFA5-45C2-63BF4C0D3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000" dirty="0" err="1">
                <a:latin typeface="Avenir Next LT Pro" panose="020B0504020202020204" pitchFamily="34" charset="-18"/>
              </a:rPr>
              <a:t>Multiplier</a:t>
            </a:r>
            <a:r>
              <a:rPr lang="cs-CZ" sz="2000" dirty="0">
                <a:latin typeface="Avenir Next LT Pro" panose="020B0504020202020204" pitchFamily="34" charset="-18"/>
              </a:rPr>
              <a:t> </a:t>
            </a:r>
            <a:r>
              <a:rPr lang="cs-CZ" sz="2000" dirty="0" err="1">
                <a:latin typeface="Avenir Next LT Pro" panose="020B0504020202020204" pitchFamily="34" charset="-18"/>
              </a:rPr>
              <a:t>models</a:t>
            </a:r>
            <a:endParaRPr lang="cs-CZ" sz="2000" dirty="0">
              <a:latin typeface="Avenir Next LT Pro" panose="020B0504020202020204" pitchFamily="34" charset="-18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C84020A-E2C2-4C03-1837-E9E185DA38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Access to data which enable comparison between various regions and countries. </a:t>
            </a:r>
            <a:endParaRPr lang="cs-CZ" dirty="0"/>
          </a:p>
          <a:p>
            <a:r>
              <a:rPr lang="en-US" dirty="0"/>
              <a:t>Direct and indirect impact can be determined. </a:t>
            </a:r>
          </a:p>
          <a:p>
            <a:r>
              <a:rPr lang="en-US" dirty="0"/>
              <a:t>Data available at the European level.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4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Motivation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07B3-8D0C-6888-9F18-5FFA3D1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28800"/>
            <a:ext cx="5312539" cy="4100414"/>
          </a:xfrm>
        </p:spPr>
        <p:txBody>
          <a:bodyPr>
            <a:normAutofit/>
          </a:bodyPr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place in </a:t>
            </a:r>
            <a:r>
              <a:rPr lang="cs-CZ" dirty="0" err="1"/>
              <a:t>society‘s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nature</a:t>
            </a:r>
            <a:endParaRPr lang="cs-CZ" dirty="0"/>
          </a:p>
          <a:p>
            <a:pPr lvl="1"/>
            <a:r>
              <a:rPr lang="cs-CZ" dirty="0" err="1"/>
              <a:t>Evolution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environmental</a:t>
            </a:r>
            <a:r>
              <a:rPr lang="cs-CZ" b="1" dirty="0"/>
              <a:t> </a:t>
            </a:r>
            <a:r>
              <a:rPr lang="cs-CZ" b="1" dirty="0" err="1"/>
              <a:t>attitudes</a:t>
            </a:r>
            <a:endParaRPr lang="cs-CZ" b="1" dirty="0"/>
          </a:p>
          <a:p>
            <a:pPr lvl="1"/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b="1" dirty="0" err="1"/>
              <a:t>environmental</a:t>
            </a:r>
            <a:r>
              <a:rPr lang="cs-CZ" b="1" dirty="0"/>
              <a:t> </a:t>
            </a:r>
            <a:r>
              <a:rPr lang="cs-CZ" b="1" dirty="0" err="1"/>
              <a:t>education</a:t>
            </a:r>
            <a:endParaRPr lang="cs-CZ" b="1" dirty="0"/>
          </a:p>
          <a:p>
            <a:pPr lvl="1"/>
            <a:r>
              <a:rPr lang="cs-CZ" dirty="0" err="1"/>
              <a:t>Incorporation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environmental</a:t>
            </a:r>
            <a:r>
              <a:rPr lang="cs-CZ" b="1" dirty="0"/>
              <a:t> </a:t>
            </a:r>
            <a:r>
              <a:rPr lang="cs-CZ" b="1" dirty="0" err="1"/>
              <a:t>information</a:t>
            </a:r>
            <a:endParaRPr lang="cs-CZ" b="1" dirty="0"/>
          </a:p>
          <a:p>
            <a:r>
              <a:rPr lang="cs-CZ" dirty="0"/>
              <a:t>New </a:t>
            </a:r>
            <a:r>
              <a:rPr lang="cs-CZ" dirty="0" err="1"/>
              <a:t>perception</a:t>
            </a:r>
            <a:r>
              <a:rPr lang="cs-CZ" dirty="0"/>
              <a:t> and </a:t>
            </a:r>
            <a:r>
              <a:rPr lang="cs-CZ" dirty="0" err="1"/>
              <a:t>requirements</a:t>
            </a:r>
            <a:r>
              <a:rPr lang="cs-CZ" dirty="0"/>
              <a:t> on natural 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occur</a:t>
            </a:r>
            <a:endParaRPr lang="cs-CZ" dirty="0"/>
          </a:p>
          <a:p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tourism</a:t>
            </a:r>
            <a:r>
              <a:rPr lang="cs-CZ" dirty="0"/>
              <a:t>, </a:t>
            </a:r>
            <a:r>
              <a:rPr lang="cs-CZ" dirty="0" err="1"/>
              <a:t>recreation</a:t>
            </a:r>
            <a:r>
              <a:rPr lang="cs-CZ" dirty="0"/>
              <a:t> and </a:t>
            </a:r>
            <a:r>
              <a:rPr lang="cs-CZ" dirty="0" err="1"/>
              <a:t>education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8438DCA-47D3-E703-8B38-834874E78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757132"/>
              </p:ext>
            </p:extLst>
          </p:nvPr>
        </p:nvGraphicFramePr>
        <p:xfrm>
          <a:off x="4972878" y="1944870"/>
          <a:ext cx="7828722" cy="367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D608D0A2-4875-9BE5-B0E0-144D9F761799}"/>
              </a:ext>
            </a:extLst>
          </p:cNvPr>
          <p:cNvSpPr txBox="1"/>
          <p:nvPr/>
        </p:nvSpPr>
        <p:spPr>
          <a:xfrm>
            <a:off x="7455876" y="1422945"/>
            <a:ext cx="6296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venir Next LT Pro" panose="020B0504020202020204" pitchFamily="34" charset="-18"/>
                <a:cs typeface="Calibri" panose="020F0502020204030204" pitchFamily="34" charset="0"/>
              </a:rPr>
              <a:t>Four</a:t>
            </a:r>
            <a:r>
              <a:rPr lang="cs-CZ" sz="2000" b="1" dirty="0">
                <a:latin typeface="Avenir Next LT Pro" panose="020B0504020202020204" pitchFamily="34" charset="-18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Avenir Next LT Pro" panose="020B0504020202020204" pitchFamily="34" charset="-18"/>
                <a:cs typeface="Calibri" panose="020F0502020204030204" pitchFamily="34" charset="0"/>
              </a:rPr>
              <a:t>main</a:t>
            </a:r>
            <a:r>
              <a:rPr lang="cs-CZ" sz="2000" b="1" dirty="0">
                <a:latin typeface="Avenir Next LT Pro" panose="020B0504020202020204" pitchFamily="34" charset="-18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Avenir Next LT Pro" panose="020B0504020202020204" pitchFamily="34" charset="-18"/>
                <a:cs typeface="Calibri" panose="020F0502020204030204" pitchFamily="34" charset="0"/>
              </a:rPr>
              <a:t>motivations</a:t>
            </a:r>
            <a:r>
              <a:rPr lang="cs-CZ" sz="2000" b="1" dirty="0">
                <a:latin typeface="Avenir Next LT Pro" panose="020B0504020202020204" pitchFamily="34" charset="-18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70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Segmentation</a:t>
            </a:r>
            <a:endParaRPr lang="cs-CZ" sz="3600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719E45D2-D01B-A868-F77C-256741F84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934685"/>
              </p:ext>
            </p:extLst>
          </p:nvPr>
        </p:nvGraphicFramePr>
        <p:xfrm>
          <a:off x="153982" y="1835490"/>
          <a:ext cx="5312539" cy="410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5775CB9-10E1-282D-3B4E-E7580E83209F}"/>
              </a:ext>
            </a:extLst>
          </p:cNvPr>
          <p:cNvSpPr txBox="1">
            <a:spLocks/>
          </p:cNvSpPr>
          <p:nvPr/>
        </p:nvSpPr>
        <p:spPr>
          <a:xfrm>
            <a:off x="4605867" y="1835490"/>
            <a:ext cx="6786033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degree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specialization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tourist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more </a:t>
            </a:r>
            <a:r>
              <a:rPr lang="cs-CZ" b="1" dirty="0" err="1"/>
              <a:t>specialized</a:t>
            </a:r>
            <a:r>
              <a:rPr lang="cs-CZ" b="1" dirty="0"/>
              <a:t> natural </a:t>
            </a:r>
            <a:r>
              <a:rPr lang="cs-CZ" b="1" dirty="0" err="1"/>
              <a:t>areas</a:t>
            </a:r>
            <a:r>
              <a:rPr lang="cs-CZ" b="1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and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interests</a:t>
            </a:r>
            <a:r>
              <a:rPr lang="cs-CZ" dirty="0"/>
              <a:t> are </a:t>
            </a:r>
            <a:r>
              <a:rPr lang="cs-CZ" dirty="0" err="1"/>
              <a:t>demanded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attracts</a:t>
            </a:r>
            <a:r>
              <a:rPr lang="cs-CZ" dirty="0"/>
              <a:t> </a:t>
            </a:r>
            <a:r>
              <a:rPr lang="cs-CZ" dirty="0" err="1"/>
              <a:t>tourists</a:t>
            </a:r>
            <a:r>
              <a:rPr lang="cs-CZ" dirty="0"/>
              <a:t> </a:t>
            </a:r>
            <a:r>
              <a:rPr lang="cs-CZ" dirty="0" err="1"/>
              <a:t>whose</a:t>
            </a:r>
            <a:r>
              <a:rPr lang="cs-CZ" dirty="0"/>
              <a:t> </a:t>
            </a:r>
            <a:r>
              <a:rPr lang="cs-CZ" b="1" dirty="0" err="1"/>
              <a:t>motivation</a:t>
            </a:r>
            <a:r>
              <a:rPr lang="cs-CZ" b="1" dirty="0"/>
              <a:t> are </a:t>
            </a:r>
            <a:r>
              <a:rPr lang="cs-CZ" b="1" dirty="0" err="1"/>
              <a:t>recreational</a:t>
            </a:r>
            <a:r>
              <a:rPr lang="cs-CZ" dirty="0"/>
              <a:t> and </a:t>
            </a:r>
            <a:r>
              <a:rPr lang="cs-CZ" b="1" dirty="0" err="1"/>
              <a:t>leisure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nature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varying</a:t>
            </a:r>
            <a:r>
              <a:rPr lang="cs-CZ" dirty="0"/>
              <a:t> </a:t>
            </a:r>
            <a:r>
              <a:rPr lang="cs-CZ" dirty="0" err="1"/>
              <a:t>degrees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depth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sporting</a:t>
            </a:r>
            <a:r>
              <a:rPr lang="cs-CZ" b="1" dirty="0"/>
              <a:t> </a:t>
            </a:r>
            <a:r>
              <a:rPr lang="cs-CZ" b="1" dirty="0" err="1"/>
              <a:t>activities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a use </a:t>
            </a:r>
            <a:r>
              <a:rPr lang="cs-CZ" dirty="0" err="1"/>
              <a:t>of</a:t>
            </a:r>
            <a:r>
              <a:rPr lang="cs-CZ" dirty="0"/>
              <a:t> natural </a:t>
            </a:r>
            <a:r>
              <a:rPr lang="cs-CZ" dirty="0" err="1"/>
              <a:t>resources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5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Motivations</a:t>
            </a:r>
            <a:r>
              <a:rPr lang="cs-CZ" sz="3600" dirty="0"/>
              <a:t> to </a:t>
            </a:r>
            <a:r>
              <a:rPr lang="cs-CZ" sz="3600" dirty="0" err="1"/>
              <a:t>establish</a:t>
            </a:r>
            <a:r>
              <a:rPr lang="cs-CZ" sz="3600" dirty="0"/>
              <a:t> a </a:t>
            </a:r>
            <a:r>
              <a:rPr lang="cs-CZ" sz="3600" dirty="0" err="1"/>
              <a:t>general</a:t>
            </a:r>
            <a:r>
              <a:rPr lang="cs-CZ" sz="3600" dirty="0"/>
              <a:t> </a:t>
            </a:r>
            <a:r>
              <a:rPr lang="cs-CZ" sz="3600" dirty="0" err="1"/>
              <a:t>segmentation</a:t>
            </a:r>
            <a:endParaRPr lang="cs-CZ" sz="36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C4FBD-5842-38AE-1F65-2D237CACD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3543374" cy="37724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Leisure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place in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don´t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any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largest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and most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such as rest,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relaxation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536D24-3FBE-6BC0-EBC2-8AF3A2B22C25}"/>
              </a:ext>
            </a:extLst>
          </p:cNvPr>
          <p:cNvSpPr txBox="1"/>
          <p:nvPr/>
        </p:nvSpPr>
        <p:spPr>
          <a:xfrm>
            <a:off x="4432101" y="2267531"/>
            <a:ext cx="3703983" cy="36506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lvl="0" indent="0" algn="ctr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: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in </a:t>
            </a:r>
            <a:r>
              <a:rPr lang="cs-CZ" dirty="0" err="1"/>
              <a:t>nature</a:t>
            </a:r>
            <a:endParaRPr lang="cs-CZ" dirty="0"/>
          </a:p>
          <a:p>
            <a:pPr algn="just"/>
            <a:r>
              <a:rPr lang="cs-CZ" b="0" dirty="0" err="1"/>
              <a:t>Certain</a:t>
            </a:r>
            <a:r>
              <a:rPr lang="cs-CZ" b="0" dirty="0"/>
              <a:t> </a:t>
            </a:r>
            <a:r>
              <a:rPr lang="cs-CZ" b="0" dirty="0" err="1"/>
              <a:t>elements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nature</a:t>
            </a:r>
            <a:r>
              <a:rPr lang="cs-CZ" b="0" dirty="0"/>
              <a:t> are </a:t>
            </a:r>
            <a:r>
              <a:rPr lang="cs-CZ" b="0" dirty="0" err="1"/>
              <a:t>used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</a:t>
            </a:r>
            <a:r>
              <a:rPr lang="cs-CZ" b="0" dirty="0" err="1"/>
              <a:t>sporting</a:t>
            </a:r>
            <a:r>
              <a:rPr lang="cs-CZ" b="0" dirty="0"/>
              <a:t> </a:t>
            </a:r>
            <a:r>
              <a:rPr lang="cs-CZ" b="0" dirty="0" err="1"/>
              <a:t>activities</a:t>
            </a:r>
            <a:r>
              <a:rPr lang="cs-CZ" b="0" dirty="0"/>
              <a:t> </a:t>
            </a:r>
            <a:r>
              <a:rPr lang="cs-CZ" b="0" dirty="0" err="1"/>
              <a:t>or</a:t>
            </a:r>
            <a:r>
              <a:rPr lang="cs-CZ" b="0" dirty="0"/>
              <a:t> </a:t>
            </a:r>
            <a:r>
              <a:rPr lang="cs-CZ" b="0" dirty="0" err="1"/>
              <a:t>active</a:t>
            </a:r>
            <a:r>
              <a:rPr lang="cs-CZ" b="0" dirty="0"/>
              <a:t> </a:t>
            </a:r>
            <a:r>
              <a:rPr lang="cs-CZ" b="0" dirty="0" err="1"/>
              <a:t>tourism</a:t>
            </a:r>
            <a:r>
              <a:rPr lang="cs-CZ" b="0" dirty="0"/>
              <a:t>, such as </a:t>
            </a:r>
            <a:r>
              <a:rPr lang="cs-CZ" b="0" dirty="0" err="1"/>
              <a:t>mountaineering</a:t>
            </a:r>
            <a:r>
              <a:rPr lang="cs-CZ" b="0" dirty="0"/>
              <a:t>, </a:t>
            </a:r>
            <a:r>
              <a:rPr lang="cs-CZ" b="0" dirty="0" err="1"/>
              <a:t>climbing</a:t>
            </a:r>
            <a:r>
              <a:rPr lang="cs-CZ" b="0" dirty="0"/>
              <a:t>, </a:t>
            </a:r>
            <a:r>
              <a:rPr lang="cs-CZ" b="0" dirty="0" err="1"/>
              <a:t>canoeing</a:t>
            </a:r>
            <a:r>
              <a:rPr lang="cs-CZ" b="0" dirty="0"/>
              <a:t>, trekking and </a:t>
            </a:r>
            <a:r>
              <a:rPr lang="cs-CZ" b="0" dirty="0" err="1"/>
              <a:t>all</a:t>
            </a:r>
            <a:r>
              <a:rPr lang="cs-CZ" b="0" dirty="0"/>
              <a:t> </a:t>
            </a:r>
            <a:r>
              <a:rPr lang="cs-CZ" b="0" dirty="0" err="1"/>
              <a:t>other</a:t>
            </a:r>
            <a:r>
              <a:rPr lang="cs-CZ" b="0" dirty="0"/>
              <a:t> </a:t>
            </a:r>
            <a:r>
              <a:rPr lang="cs-CZ" b="0" dirty="0" err="1"/>
              <a:t>sporting</a:t>
            </a:r>
            <a:r>
              <a:rPr lang="cs-CZ" b="0" dirty="0"/>
              <a:t> and </a:t>
            </a:r>
            <a:r>
              <a:rPr lang="cs-CZ" b="0" dirty="0" err="1"/>
              <a:t>adventure</a:t>
            </a:r>
            <a:r>
              <a:rPr lang="cs-CZ" b="0" dirty="0"/>
              <a:t> </a:t>
            </a:r>
            <a:r>
              <a:rPr lang="cs-CZ" b="0" dirty="0" err="1"/>
              <a:t>activities</a:t>
            </a:r>
            <a:r>
              <a:rPr lang="cs-CZ" b="0" dirty="0"/>
              <a:t>.</a:t>
            </a:r>
          </a:p>
          <a:p>
            <a:pPr algn="just"/>
            <a:r>
              <a:rPr lang="cs-CZ" b="0" dirty="0" err="1"/>
              <a:t>Participants</a:t>
            </a:r>
            <a:r>
              <a:rPr lang="cs-CZ" b="0" dirty="0"/>
              <a:t> do not </a:t>
            </a:r>
            <a:r>
              <a:rPr lang="cs-CZ" b="0" dirty="0" err="1"/>
              <a:t>require</a:t>
            </a:r>
            <a:r>
              <a:rPr lang="cs-CZ" b="0" dirty="0"/>
              <a:t> </a:t>
            </a:r>
            <a:r>
              <a:rPr lang="cs-CZ" b="0" dirty="0" err="1"/>
              <a:t>facilities</a:t>
            </a:r>
            <a:r>
              <a:rPr lang="cs-CZ" b="0" dirty="0"/>
              <a:t> </a:t>
            </a:r>
            <a:r>
              <a:rPr lang="cs-CZ" b="0" dirty="0" err="1"/>
              <a:t>or</a:t>
            </a:r>
            <a:r>
              <a:rPr lang="cs-CZ" b="0" dirty="0"/>
              <a:t> </a:t>
            </a:r>
            <a:r>
              <a:rPr lang="cs-CZ" b="0" dirty="0" err="1"/>
              <a:t>transformation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natural </a:t>
            </a:r>
            <a:r>
              <a:rPr lang="cs-CZ" b="0" dirty="0" err="1"/>
              <a:t>resources</a:t>
            </a:r>
            <a:r>
              <a:rPr lang="cs-CZ" b="0" dirty="0"/>
              <a:t>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519AFDC-77CE-C780-9199-6C29C4BEB724}"/>
              </a:ext>
            </a:extLst>
          </p:cNvPr>
          <p:cNvSpPr txBox="1"/>
          <p:nvPr/>
        </p:nvSpPr>
        <p:spPr>
          <a:xfrm>
            <a:off x="8324176" y="2267531"/>
            <a:ext cx="3294665" cy="331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: </a:t>
            </a:r>
            <a:r>
              <a:rPr lang="cs-CZ" dirty="0" err="1"/>
              <a:t>Ecotourism</a:t>
            </a:r>
            <a:endParaRPr lang="cs-CZ" dirty="0"/>
          </a:p>
          <a:p>
            <a:pPr algn="just"/>
            <a:r>
              <a:rPr lang="cs-CZ" b="0" dirty="0" err="1"/>
              <a:t>Activities</a:t>
            </a:r>
            <a:r>
              <a:rPr lang="cs-CZ" b="0" dirty="0"/>
              <a:t> most </a:t>
            </a:r>
            <a:r>
              <a:rPr lang="cs-CZ" b="0" dirty="0" err="1"/>
              <a:t>closely</a:t>
            </a:r>
            <a:r>
              <a:rPr lang="cs-CZ" b="0" dirty="0"/>
              <a:t> </a:t>
            </a:r>
            <a:r>
              <a:rPr lang="cs-CZ" b="0" dirty="0" err="1"/>
              <a:t>related</a:t>
            </a:r>
            <a:r>
              <a:rPr lang="cs-CZ" b="0" dirty="0"/>
              <a:t> to </a:t>
            </a:r>
            <a:r>
              <a:rPr lang="cs-CZ" b="0" dirty="0" err="1"/>
              <a:t>the</a:t>
            </a:r>
            <a:r>
              <a:rPr lang="cs-CZ" b="0" dirty="0"/>
              <a:t> environment.</a:t>
            </a:r>
          </a:p>
          <a:p>
            <a:pPr algn="just"/>
            <a:r>
              <a:rPr lang="cs-CZ" b="0" dirty="0" err="1"/>
              <a:t>Main</a:t>
            </a:r>
            <a:r>
              <a:rPr lang="cs-CZ" b="0" dirty="0"/>
              <a:t> </a:t>
            </a:r>
            <a:r>
              <a:rPr lang="cs-CZ" b="0" dirty="0" err="1"/>
              <a:t>motivation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</a:t>
            </a:r>
            <a:r>
              <a:rPr lang="cs-CZ" b="0" dirty="0" err="1"/>
              <a:t>visiting</a:t>
            </a:r>
            <a:r>
              <a:rPr lang="cs-CZ" b="0" dirty="0"/>
              <a:t> natural </a:t>
            </a:r>
            <a:r>
              <a:rPr lang="cs-CZ" b="0" dirty="0" err="1"/>
              <a:t>areas</a:t>
            </a:r>
            <a:r>
              <a:rPr lang="cs-CZ" b="0" dirty="0"/>
              <a:t> </a:t>
            </a:r>
            <a:r>
              <a:rPr lang="cs-CZ" b="0" dirty="0" err="1"/>
              <a:t>is</a:t>
            </a:r>
            <a:r>
              <a:rPr lang="cs-CZ" b="0" dirty="0"/>
              <a:t> </a:t>
            </a:r>
            <a:r>
              <a:rPr lang="cs-CZ" b="0" dirty="0" err="1"/>
              <a:t>explicitly</a:t>
            </a:r>
            <a:r>
              <a:rPr lang="cs-CZ" b="0" dirty="0"/>
              <a:t> to </a:t>
            </a:r>
            <a:r>
              <a:rPr lang="cs-CZ" b="0" dirty="0" err="1"/>
              <a:t>appreciate</a:t>
            </a:r>
            <a:r>
              <a:rPr lang="cs-CZ" b="0" dirty="0"/>
              <a:t> and </a:t>
            </a:r>
            <a:r>
              <a:rPr lang="cs-CZ" b="0" dirty="0" err="1"/>
              <a:t>get</a:t>
            </a:r>
            <a:r>
              <a:rPr lang="cs-CZ" b="0" dirty="0"/>
              <a:t> to </a:t>
            </a:r>
            <a:r>
              <a:rPr lang="cs-CZ" b="0" dirty="0" err="1"/>
              <a:t>know</a:t>
            </a:r>
            <a:r>
              <a:rPr lang="cs-CZ" b="0" dirty="0"/>
              <a:t> </a:t>
            </a:r>
            <a:r>
              <a:rPr lang="cs-CZ" b="0" dirty="0" err="1"/>
              <a:t>nature</a:t>
            </a:r>
            <a:r>
              <a:rPr lang="cs-CZ" b="0" dirty="0"/>
              <a:t> and </a:t>
            </a:r>
            <a:r>
              <a:rPr lang="cs-CZ" b="0" dirty="0" err="1"/>
              <a:t>the</a:t>
            </a:r>
            <a:r>
              <a:rPr lang="cs-CZ" b="0" dirty="0"/>
              <a:t> </a:t>
            </a:r>
            <a:r>
              <a:rPr lang="cs-CZ" b="0" dirty="0" err="1"/>
              <a:t>landscape</a:t>
            </a:r>
            <a:r>
              <a:rPr lang="cs-CZ" b="0" dirty="0"/>
              <a:t> as a </a:t>
            </a:r>
            <a:r>
              <a:rPr lang="cs-CZ" b="0" dirty="0" err="1"/>
              <a:t>whole</a:t>
            </a:r>
            <a:r>
              <a:rPr lang="cs-CZ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101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17C6E-EAA7-20F7-BF18-075F93CA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D299F-9CEF-513D-23ED-77E35C02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Effects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tourism</a:t>
            </a:r>
            <a:endParaRPr lang="cs-CZ" b="1" dirty="0"/>
          </a:p>
          <a:p>
            <a:r>
              <a:rPr lang="cs-CZ" b="1" dirty="0" err="1"/>
              <a:t>Eco-tourism</a:t>
            </a:r>
            <a:r>
              <a:rPr lang="cs-CZ" b="1" dirty="0"/>
              <a:t> </a:t>
            </a:r>
            <a:r>
              <a:rPr lang="cs-CZ" dirty="0"/>
              <a:t>as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drivers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tourist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.</a:t>
            </a:r>
          </a:p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demand</a:t>
            </a:r>
            <a:r>
              <a:rPr lang="cs-CZ" b="1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and </a:t>
            </a:r>
            <a:r>
              <a:rPr lang="cs-CZ" dirty="0" err="1"/>
              <a:t>ecotourism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to </a:t>
            </a:r>
            <a:r>
              <a:rPr lang="cs-CZ" dirty="0" err="1"/>
              <a:t>grow</a:t>
            </a:r>
            <a:r>
              <a:rPr lang="cs-CZ" dirty="0"/>
              <a:t>.</a:t>
            </a:r>
          </a:p>
          <a:p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b="1" dirty="0"/>
              <a:t>sensitive </a:t>
            </a:r>
            <a:r>
              <a:rPr lang="cs-CZ" b="1" dirty="0" err="1"/>
              <a:t>industry</a:t>
            </a:r>
            <a:r>
              <a:rPr lang="cs-CZ" b="1" dirty="0"/>
              <a:t>.</a:t>
            </a:r>
          </a:p>
          <a:p>
            <a:r>
              <a:rPr lang="cs-CZ" sz="2000" b="1" dirty="0"/>
              <a:t>Post-covid </a:t>
            </a:r>
            <a:r>
              <a:rPr lang="cs-CZ" sz="2000" b="1" dirty="0" err="1"/>
              <a:t>changes</a:t>
            </a:r>
            <a:r>
              <a:rPr lang="cs-CZ" sz="2000" b="1" dirty="0"/>
              <a:t> </a:t>
            </a:r>
            <a:r>
              <a:rPr lang="cs-CZ" sz="2000" dirty="0"/>
              <a:t>in </a:t>
            </a:r>
            <a:r>
              <a:rPr lang="cs-CZ" sz="2000" dirty="0" err="1"/>
              <a:t>tourism</a:t>
            </a:r>
            <a:r>
              <a:rPr lang="cs-CZ" sz="2000" dirty="0"/>
              <a:t> </a:t>
            </a:r>
            <a:r>
              <a:rPr lang="cs-CZ" sz="2000" dirty="0" err="1"/>
              <a:t>behavior</a:t>
            </a:r>
            <a:endParaRPr lang="cs-CZ" sz="2000" dirty="0"/>
          </a:p>
          <a:p>
            <a:r>
              <a:rPr lang="cs-CZ" b="1" dirty="0" err="1"/>
              <a:t>Motivation</a:t>
            </a:r>
            <a:r>
              <a:rPr lang="cs-CZ" b="1" dirty="0"/>
              <a:t> and </a:t>
            </a:r>
            <a:r>
              <a:rPr lang="cs-CZ" b="1" dirty="0" err="1"/>
              <a:t>segmentation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108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727D9-1729-4821-90AA-99DB0D85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D338E-18BB-474E-83DD-ADB1B037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183795"/>
            <a:ext cx="10691265" cy="363608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dirty="0" err="1">
                <a:effectLst/>
                <a:ea typeface="Calibri" panose="020F0502020204030204" pitchFamily="34" charset="0"/>
              </a:rPr>
              <a:t>Carrascosa</a:t>
            </a:r>
            <a:r>
              <a:rPr lang="en-US" sz="1800" dirty="0">
                <a:effectLst/>
                <a:ea typeface="Calibri" panose="020F0502020204030204" pitchFamily="34" charset="0"/>
              </a:rPr>
              <a:t>-López, C.,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Carvache</a:t>
            </a:r>
            <a:r>
              <a:rPr lang="en-US" sz="1800" dirty="0">
                <a:effectLst/>
                <a:ea typeface="Calibri" panose="020F0502020204030204" pitchFamily="34" charset="0"/>
              </a:rPr>
              <a:t>-Franco, M.,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Mondéjar</a:t>
            </a:r>
            <a:r>
              <a:rPr lang="en-US" sz="1800" dirty="0">
                <a:effectLst/>
                <a:ea typeface="Calibri" panose="020F0502020204030204" pitchFamily="34" charset="0"/>
              </a:rPr>
              <a:t>-Jiménez, J.,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Carvache</a:t>
            </a:r>
            <a:r>
              <a:rPr lang="en-US" sz="1800" dirty="0">
                <a:effectLst/>
                <a:ea typeface="Calibri" panose="020F0502020204030204" pitchFamily="34" charset="0"/>
              </a:rPr>
              <a:t>-Franco, W. (2021). Understanding Motivations and Segmentation in Ecotourism Destinations. Application to Natural Parks in Spanish Mediterranean Area. Sustainability 13, 4802. https://doi.org/10.3390/su13094802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CBI. (2020). The European market potential for nature and ecotourism. Available at </a:t>
            </a:r>
            <a:r>
              <a:rPr lang="en-US" sz="1800" dirty="0">
                <a:effectLst/>
                <a:ea typeface="Calibri" panose="020F0502020204030204" pitchFamily="34" charset="0"/>
                <a:hlinkClick r:id="rId2"/>
              </a:rPr>
              <a:t>https://www.cbi.eu/market-information/tourism/nature-tourism/nature-eco-tourism/market-potential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Lucas, P. H. C. (1984). How protected areas can help meet society's evolving needs. In J.A. McNeely, and K.R. Miller, eds,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National parks, conservation, and development</a:t>
            </a:r>
            <a:r>
              <a:rPr lang="en-US" sz="1800" dirty="0">
                <a:effectLst/>
                <a:ea typeface="Calibri" panose="020F0502020204030204" pitchFamily="34" charset="0"/>
              </a:rPr>
              <a:t>, Smithsonian Institution Press, Washington D.C. 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 err="1">
                <a:effectLst/>
                <a:ea typeface="Calibri" panose="020F0502020204030204" pitchFamily="34" charset="0"/>
              </a:rPr>
              <a:t>Luzar</a:t>
            </a:r>
            <a:r>
              <a:rPr lang="cs-CZ" sz="1800" dirty="0">
                <a:effectLst/>
                <a:ea typeface="Calibri" panose="020F0502020204030204" pitchFamily="34" charset="0"/>
              </a:rPr>
              <a:t>, E. J.,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Diagne</a:t>
            </a:r>
            <a:r>
              <a:rPr lang="cs-CZ" sz="1800" dirty="0">
                <a:effectLst/>
                <a:ea typeface="Calibri" panose="020F0502020204030204" pitchFamily="34" charset="0"/>
              </a:rPr>
              <a:t>, A.,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Gan</a:t>
            </a:r>
            <a:r>
              <a:rPr lang="cs-CZ" sz="1800" dirty="0">
                <a:effectLst/>
                <a:ea typeface="Calibri" panose="020F0502020204030204" pitchFamily="34" charset="0"/>
              </a:rPr>
              <a:t>, C., &amp;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Henning</a:t>
            </a:r>
            <a:r>
              <a:rPr lang="cs-CZ" sz="1800" dirty="0">
                <a:effectLst/>
                <a:ea typeface="Calibri" panose="020F0502020204030204" pitchFamily="34" charset="0"/>
              </a:rPr>
              <a:t>, B. R. (1995).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Evaluating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nature-based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tourism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using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new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environmental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paradigm</a:t>
            </a:r>
            <a:r>
              <a:rPr lang="cs-CZ" sz="1800" dirty="0">
                <a:effectLst/>
                <a:ea typeface="Calibri" panose="020F0502020204030204" pitchFamily="34" charset="0"/>
              </a:rPr>
              <a:t>.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Journal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Agricultural</a:t>
            </a:r>
            <a:r>
              <a:rPr lang="cs-CZ" sz="1800" dirty="0">
                <a:effectLst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applied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Economics</a:t>
            </a:r>
            <a:r>
              <a:rPr lang="cs-CZ" sz="1800" dirty="0">
                <a:effectLst/>
                <a:ea typeface="Calibri" panose="020F0502020204030204" pitchFamily="34" charset="0"/>
              </a:rPr>
              <a:t>, 27(2), 544-555.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929003-9602-D675-510D-5A30B7CA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727D9-1729-4821-90AA-99DB0D85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D338E-18BB-474E-83DD-ADB1B037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183795"/>
            <a:ext cx="10691265" cy="363608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800" dirty="0" err="1">
                <a:effectLst/>
                <a:ea typeface="Calibri" panose="020F0502020204030204" pitchFamily="34" charset="0"/>
              </a:rPr>
              <a:t>Naidoo</a:t>
            </a:r>
            <a:r>
              <a:rPr lang="cs-CZ" sz="1800" dirty="0">
                <a:effectLst/>
                <a:ea typeface="Calibri" panose="020F0502020204030204" pitchFamily="34" charset="0"/>
              </a:rPr>
              <a:t>, P.,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Ramseook-Munhurrun</a:t>
            </a:r>
            <a:r>
              <a:rPr lang="cs-CZ" sz="1800" dirty="0">
                <a:effectLst/>
                <a:ea typeface="Calibri" panose="020F0502020204030204" pitchFamily="34" charset="0"/>
              </a:rPr>
              <a:t>, P., &amp;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Seegoolam</a:t>
            </a:r>
            <a:r>
              <a:rPr lang="cs-CZ" sz="1800" dirty="0">
                <a:effectLst/>
                <a:ea typeface="Calibri" panose="020F0502020204030204" pitchFamily="34" charset="0"/>
              </a:rPr>
              <a:t>, P. (2011). An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assessment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visitor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satisfaction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with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nature-based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tourism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attractions</a:t>
            </a:r>
            <a:r>
              <a:rPr lang="cs-CZ" sz="1800" dirty="0">
                <a:effectLst/>
                <a:ea typeface="Calibri" panose="020F0502020204030204" pitchFamily="34" charset="0"/>
              </a:rPr>
              <a:t>. International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journal</a:t>
            </a:r>
            <a:r>
              <a:rPr lang="cs-CZ" sz="1800" dirty="0"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ea typeface="Calibri" panose="020F0502020204030204" pitchFamily="34" charset="0"/>
              </a:rPr>
              <a:t> management and marketing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research</a:t>
            </a:r>
            <a:r>
              <a:rPr lang="cs-CZ" sz="1800" dirty="0">
                <a:effectLst/>
                <a:ea typeface="Calibri" panose="020F0502020204030204" pitchFamily="34" charset="0"/>
              </a:rPr>
              <a:t>, 4(1), 87-98.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Spalding, M., Lauretta Burke, L., &amp;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Fyall</a:t>
            </a:r>
            <a:r>
              <a:rPr lang="en-US" sz="1800" dirty="0">
                <a:effectLst/>
                <a:ea typeface="Calibri" panose="020F0502020204030204" pitchFamily="34" charset="0"/>
              </a:rPr>
              <a:t>, A. (2021). Covid-19: implications for nature and tourism,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Anatolia, 32</a:t>
            </a:r>
            <a:r>
              <a:rPr lang="en-US" sz="1800" dirty="0">
                <a:effectLst/>
                <a:ea typeface="Calibri" panose="020F0502020204030204" pitchFamily="34" charset="0"/>
              </a:rPr>
              <a:t>(1), 126-127, DOI: 10.1080/13032917.2020.1791524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World Bank Group and International Finance Corporation. (2017). 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Tourism for Development. 20 Reasons </a:t>
            </a:r>
            <a:r>
              <a:rPr lang="en-US" sz="1800" i="1" dirty="0" err="1">
                <a:effectLst/>
                <a:ea typeface="Calibri" panose="020F0502020204030204" pitchFamily="34" charset="0"/>
              </a:rPr>
              <a:t>Sustianble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 Tourism Counts for Development, </a:t>
            </a:r>
            <a:r>
              <a:rPr lang="en-US" sz="1800" dirty="0">
                <a:effectLst/>
                <a:ea typeface="Calibri" panose="020F0502020204030204" pitchFamily="34" charset="0"/>
              </a:rPr>
              <a:t>World Bank Group, Available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from:</a:t>
            </a:r>
            <a:r>
              <a:rPr lang="en-US" sz="18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://documents1.worldbank.org/curated/</a:t>
            </a:r>
            <a:r>
              <a:rPr lang="en-US" sz="18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en</a:t>
            </a:r>
            <a:r>
              <a:rPr lang="en-U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/558121506324624240/pdf/119954-WP-PUBLIC-SustainableTourismDevelopment.pdf</a:t>
            </a:r>
            <a:r>
              <a:rPr lang="en-US" sz="1800" dirty="0">
                <a:effectLst/>
                <a:ea typeface="Calibri" panose="020F0502020204030204" pitchFamily="34" charset="0"/>
              </a:rPr>
              <a:t>, [accessed Apr 27 2021]. </a:t>
            </a:r>
            <a:endParaRPr lang="cs-CZ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929003-9602-D675-510D-5A30B7CA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4F7E237C-2CAC-48E5-A58D-0493DC40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73" y="662257"/>
            <a:ext cx="4969297" cy="1543844"/>
          </a:xfrm>
        </p:spPr>
        <p:txBody>
          <a:bodyPr anchor="b">
            <a:normAutofit/>
          </a:bodyPr>
          <a:lstStyle/>
          <a:p>
            <a:r>
              <a:rPr lang="en-US" sz="1600" dirty="0">
                <a:latin typeface="+mn-lt"/>
                <a:ea typeface="+mn-ea"/>
                <a:cs typeface="+mn-cs"/>
              </a:rPr>
              <a:t>Output of the Erasmus+ K2 Strategic Partnership Project </a:t>
            </a:r>
            <a:r>
              <a:rPr lang="cs-CZ" sz="1600" dirty="0" err="1">
                <a:latin typeface="+mn-lt"/>
                <a:ea typeface="+mn-ea"/>
                <a:cs typeface="+mn-cs"/>
              </a:rPr>
              <a:t>Nr</a:t>
            </a:r>
            <a:r>
              <a:rPr lang="cs-CZ" sz="1600" dirty="0">
                <a:latin typeface="+mn-lt"/>
                <a:ea typeface="+mn-ea"/>
                <a:cs typeface="+mn-cs"/>
              </a:rPr>
              <a:t>. </a:t>
            </a:r>
            <a:r>
              <a:rPr lang="en-US" sz="1600" dirty="0">
                <a:latin typeface="+mn-lt"/>
                <a:ea typeface="+mn-ea"/>
                <a:cs typeface="+mn-cs"/>
              </a:rPr>
              <a:t>2020-1-CZ01-KA203-078407</a:t>
            </a:r>
            <a:br>
              <a:rPr lang="cs-CZ" sz="1600" b="1" dirty="0">
                <a:latin typeface="+mn-lt"/>
                <a:ea typeface="+mn-ea"/>
                <a:cs typeface="+mn-cs"/>
              </a:rPr>
            </a:br>
            <a:br>
              <a:rPr lang="cs-CZ" sz="2000" dirty="0">
                <a:latin typeface="+mn-lt"/>
              </a:rPr>
            </a:br>
            <a:r>
              <a:rPr lang="cs-CZ" sz="1800" b="1" dirty="0">
                <a:latin typeface="+mn-lt"/>
                <a:cs typeface="+mn-cs"/>
              </a:rPr>
              <a:t>„</a:t>
            </a:r>
            <a:r>
              <a:rPr lang="en-US" sz="1800" b="1" dirty="0">
                <a:latin typeface="+mn-lt"/>
                <a:cs typeface="+mn-cs"/>
              </a:rPr>
              <a:t>Methodology of Interpretation of European Nature Heritage in Tourism" 20</a:t>
            </a:r>
            <a:r>
              <a:rPr lang="cs-CZ" sz="1800" b="1" dirty="0">
                <a:latin typeface="+mn-lt"/>
                <a:cs typeface="+mn-cs"/>
              </a:rPr>
              <a:t>20</a:t>
            </a:r>
            <a:r>
              <a:rPr lang="en-US" sz="1800" b="1" dirty="0">
                <a:latin typeface="+mn-lt"/>
                <a:cs typeface="+mn-cs"/>
              </a:rPr>
              <a:t> – 202</a:t>
            </a:r>
            <a:r>
              <a:rPr lang="cs-CZ" sz="1800" b="1" dirty="0">
                <a:latin typeface="+mn-lt"/>
                <a:cs typeface="+mn-cs"/>
              </a:rPr>
              <a:t>3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C81ED30B-003E-48A7-9313-45ABE463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43" y="2565030"/>
            <a:ext cx="5575584" cy="3717056"/>
          </a:xfrm>
        </p:spPr>
        <p:txBody>
          <a:bodyPr>
            <a:no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lang="cs-CZ" sz="1600" b="1" dirty="0" err="1"/>
              <a:t>Participating</a:t>
            </a:r>
            <a:r>
              <a:rPr lang="cs-CZ" sz="1600" b="1" dirty="0"/>
              <a:t> </a:t>
            </a:r>
            <a:r>
              <a:rPr lang="cs-CZ" sz="1600" b="1" dirty="0" err="1"/>
              <a:t>universities</a:t>
            </a:r>
            <a:r>
              <a:rPr lang="cs-CZ" sz="1600" b="1" dirty="0"/>
              <a:t> and </a:t>
            </a:r>
            <a:r>
              <a:rPr lang="cs-CZ" sz="1600" b="1" dirty="0" err="1"/>
              <a:t>their</a:t>
            </a:r>
            <a:r>
              <a:rPr lang="cs-CZ" sz="1600" b="1" dirty="0"/>
              <a:t> </a:t>
            </a:r>
            <a:r>
              <a:rPr lang="cs-CZ" sz="1600" b="1" dirty="0" err="1"/>
              <a:t>academic</a:t>
            </a:r>
            <a:r>
              <a:rPr lang="cs-CZ" sz="1600" b="1" dirty="0"/>
              <a:t> </a:t>
            </a:r>
            <a:r>
              <a:rPr lang="cs-CZ" sz="1600" b="1" dirty="0" err="1"/>
              <a:t>teams</a:t>
            </a:r>
            <a:endParaRPr lang="cs-CZ" sz="1600" b="1" dirty="0"/>
          </a:p>
          <a:p>
            <a:pPr marL="0" indent="0">
              <a:spcBef>
                <a:spcPts val="80"/>
              </a:spcBef>
              <a:buNone/>
            </a:pPr>
            <a:endParaRPr lang="cs-CZ" sz="1600" b="1" dirty="0"/>
          </a:p>
          <a:p>
            <a:pPr>
              <a:spcBef>
                <a:spcPts val="80"/>
              </a:spcBef>
            </a:pPr>
            <a:r>
              <a:rPr lang="en-US" sz="1600" dirty="0">
                <a:effectLst/>
                <a:ea typeface="Times New Roman" panose="02020603050405020304" pitchFamily="18" charset="0"/>
              </a:rPr>
              <a:t>Prague University of Economics and Business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Czech Republic</a:t>
            </a:r>
            <a:r>
              <a:rPr lang="cs-CZ" sz="1600" dirty="0">
                <a:ea typeface="Times New Roman" panose="02020603050405020304" pitchFamily="18" charset="0"/>
              </a:rPr>
              <a:t>;</a:t>
            </a:r>
          </a:p>
          <a:p>
            <a:pPr>
              <a:spcBef>
                <a:spcPts val="80"/>
              </a:spcBef>
            </a:pPr>
            <a:r>
              <a:rPr lang="en-GB" sz="1600" dirty="0" err="1"/>
              <a:t>Alexandru</a:t>
            </a:r>
            <a:r>
              <a:rPr lang="en-GB" sz="1600" dirty="0"/>
              <a:t> </a:t>
            </a:r>
            <a:r>
              <a:rPr lang="en-GB" sz="1600" dirty="0" err="1"/>
              <a:t>Ioan</a:t>
            </a:r>
            <a:r>
              <a:rPr lang="en-GB" sz="1600" dirty="0"/>
              <a:t> </a:t>
            </a:r>
            <a:r>
              <a:rPr lang="en-GB" sz="1600" dirty="0" err="1"/>
              <a:t>Cuza</a:t>
            </a:r>
            <a:r>
              <a:rPr lang="en-GB" sz="1600" dirty="0"/>
              <a:t> University of </a:t>
            </a:r>
            <a:r>
              <a:rPr lang="en-GB" sz="1600" dirty="0" err="1"/>
              <a:t>Iași</a:t>
            </a:r>
            <a:r>
              <a:rPr lang="en-GB" sz="1600" dirty="0"/>
              <a:t>, Romania;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de-DE" sz="1600" dirty="0"/>
              <a:t>Fachhochschule des Mittelstands, Germany;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en-US" sz="1600" dirty="0"/>
              <a:t>Munster Technological University</a:t>
            </a:r>
            <a:r>
              <a:rPr lang="cs-CZ" sz="1600" dirty="0"/>
              <a:t>,</a:t>
            </a:r>
            <a:r>
              <a:rPr lang="en-US" sz="1600" dirty="0"/>
              <a:t> Cork, Ireland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es-ES" sz="1600" dirty="0"/>
              <a:t>Universidad Europea de Madrid, Spain; 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cs-CZ" sz="1600" dirty="0" err="1"/>
              <a:t>Universidade</a:t>
            </a:r>
            <a:r>
              <a:rPr lang="cs-CZ" sz="1600" dirty="0"/>
              <a:t> do Porto, Portugal;</a:t>
            </a:r>
          </a:p>
          <a:p>
            <a:pPr>
              <a:spcBef>
                <a:spcPts val="80"/>
              </a:spcBef>
            </a:pPr>
            <a:r>
              <a:rPr lang="en-GB" sz="1600" dirty="0"/>
              <a:t>University of Applied Sciences Burgenland, Austria;</a:t>
            </a:r>
            <a:endParaRPr lang="cs-CZ" sz="1600" dirty="0"/>
          </a:p>
          <a:p>
            <a:pPr>
              <a:spcBef>
                <a:spcPts val="80"/>
              </a:spcBef>
            </a:pPr>
            <a:r>
              <a:rPr lang="cs-CZ" sz="1600" dirty="0" err="1"/>
              <a:t>Vytauto</a:t>
            </a:r>
            <a:r>
              <a:rPr lang="cs-CZ" sz="1600" dirty="0"/>
              <a:t> </a:t>
            </a:r>
            <a:r>
              <a:rPr lang="cs-CZ" sz="1600" dirty="0" err="1"/>
              <a:t>Didziojo</a:t>
            </a:r>
            <a:r>
              <a:rPr lang="cs-CZ" sz="1600" dirty="0"/>
              <a:t> </a:t>
            </a:r>
            <a:r>
              <a:rPr lang="cs-CZ" sz="1600" dirty="0" err="1"/>
              <a:t>Universitetas</a:t>
            </a:r>
            <a:r>
              <a:rPr lang="cs-CZ" sz="1600" dirty="0"/>
              <a:t>, </a:t>
            </a:r>
            <a:r>
              <a:rPr lang="cs-CZ" sz="1600" dirty="0" err="1"/>
              <a:t>Lithuania</a:t>
            </a:r>
            <a:r>
              <a:rPr lang="cs-CZ" sz="1600" dirty="0"/>
              <a:t>.</a:t>
            </a:r>
          </a:p>
          <a:p>
            <a:pPr>
              <a:spcBef>
                <a:spcPts val="80"/>
              </a:spcBef>
            </a:pPr>
            <a:endParaRPr lang="cs-CZ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Obrázek 32" descr="Obsah obrázku text&#10;&#10;Popis byl vytvořen automaticky">
            <a:extLst>
              <a:ext uri="{FF2B5EF4-FFF2-40B4-BE49-F238E27FC236}">
                <a16:creationId xmlns:a16="http://schemas.microsoft.com/office/drawing/2014/main" id="{92C66C0C-75C2-4D02-BD5B-B229A3BC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/>
          <a:stretch/>
        </p:blipFill>
        <p:spPr>
          <a:xfrm>
            <a:off x="6702289" y="662257"/>
            <a:ext cx="5066938" cy="1461609"/>
          </a:xfrm>
          <a:prstGeom prst="rect">
            <a:avLst/>
          </a:prstGeom>
        </p:spPr>
      </p:pic>
      <p:pic>
        <p:nvPicPr>
          <p:cNvPr id="9" name="Obrázek 8" descr="Obsah obrázku krajina, venku, příroda, Pohoří&#10;&#10;Popis byl vytvořen automaticky">
            <a:extLst>
              <a:ext uri="{FF2B5EF4-FFF2-40B4-BE49-F238E27FC236}">
                <a16:creationId xmlns:a16="http://schemas.microsoft.com/office/drawing/2014/main" id="{4DAD2D8B-BE91-395E-2F9C-1F6C2C118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" y="2565030"/>
            <a:ext cx="5575584" cy="37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7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2B7689-8935-411E-9889-5364511F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Nature-based</a:t>
            </a:r>
            <a:r>
              <a:rPr lang="cs-CZ" dirty="0"/>
              <a:t> </a:t>
            </a:r>
            <a:r>
              <a:rPr lang="cs-CZ"/>
              <a:t>tourism</a:t>
            </a:r>
            <a:endParaRPr lang="en-US"/>
          </a:p>
        </p:txBody>
      </p:sp>
      <p:pic>
        <p:nvPicPr>
          <p:cNvPr id="5" name="Obrázek 4" descr="Obsah obrázku venku, krajina, příroda, mrak&#10;&#10;Popis byl vytvořen automaticky">
            <a:extLst>
              <a:ext uri="{FF2B5EF4-FFF2-40B4-BE49-F238E27FC236}">
                <a16:creationId xmlns:a16="http://schemas.microsoft.com/office/drawing/2014/main" id="{7568A4E8-24DD-7136-2C5F-843C3F1DD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r="22958" b="2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CD963-C8E9-46CE-ADED-08C3ED4E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 err="1"/>
              <a:t>Stimulates</a:t>
            </a:r>
            <a:r>
              <a:rPr lang="cs-CZ" sz="1700" dirty="0"/>
              <a:t> a </a:t>
            </a:r>
            <a:r>
              <a:rPr lang="cs-CZ" sz="1700" dirty="0" err="1"/>
              <a:t>particular</a:t>
            </a:r>
            <a:r>
              <a:rPr lang="cs-CZ" sz="1700" dirty="0"/>
              <a:t> type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action</a:t>
            </a:r>
            <a:r>
              <a:rPr lang="cs-CZ" sz="1700" dirty="0"/>
              <a:t> by </a:t>
            </a:r>
            <a:r>
              <a:rPr lang="cs-CZ" sz="1700" dirty="0" err="1"/>
              <a:t>people</a:t>
            </a:r>
            <a:r>
              <a:rPr lang="cs-CZ" sz="1700" dirty="0"/>
              <a:t> </a:t>
            </a:r>
            <a:r>
              <a:rPr lang="cs-CZ" sz="1700" dirty="0" err="1"/>
              <a:t>motivated</a:t>
            </a:r>
            <a:r>
              <a:rPr lang="cs-CZ" sz="1700" dirty="0"/>
              <a:t> by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wish</a:t>
            </a:r>
            <a:r>
              <a:rPr lang="cs-CZ" sz="1700" dirty="0"/>
              <a:t> to </a:t>
            </a:r>
            <a:r>
              <a:rPr lang="cs-CZ" sz="1700" dirty="0" err="1"/>
              <a:t>enjoy</a:t>
            </a:r>
            <a:r>
              <a:rPr lang="cs-CZ" sz="1700" dirty="0"/>
              <a:t> </a:t>
            </a:r>
            <a:r>
              <a:rPr lang="cs-CZ" sz="1700" dirty="0" err="1"/>
              <a:t>wildlife</a:t>
            </a:r>
            <a:r>
              <a:rPr lang="cs-CZ" sz="1700" dirty="0"/>
              <a:t>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remote</a:t>
            </a:r>
            <a:r>
              <a:rPr lang="cs-CZ" sz="1700" dirty="0"/>
              <a:t> natural </a:t>
            </a:r>
            <a:r>
              <a:rPr lang="cs-CZ" sz="1700" dirty="0" err="1"/>
              <a:t>areas</a:t>
            </a:r>
            <a:r>
              <a:rPr lang="cs-CZ" sz="1700" dirty="0"/>
              <a:t>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simply</a:t>
            </a:r>
            <a:r>
              <a:rPr lang="cs-CZ" sz="1700" dirty="0"/>
              <a:t> </a:t>
            </a:r>
            <a:r>
              <a:rPr lang="cs-CZ" sz="1700" dirty="0" err="1"/>
              <a:t>discover</a:t>
            </a:r>
            <a:r>
              <a:rPr lang="cs-CZ" sz="1700" dirty="0"/>
              <a:t> </a:t>
            </a:r>
            <a:r>
              <a:rPr lang="cs-CZ" sz="1700" dirty="0" err="1"/>
              <a:t>areas</a:t>
            </a:r>
            <a:r>
              <a:rPr lang="cs-CZ" sz="1700" dirty="0"/>
              <a:t> </a:t>
            </a:r>
            <a:r>
              <a:rPr lang="cs-CZ" sz="1700" dirty="0" err="1"/>
              <a:t>untouched</a:t>
            </a:r>
            <a:r>
              <a:rPr lang="cs-CZ" sz="1700" dirty="0"/>
              <a:t> by </a:t>
            </a:r>
            <a:r>
              <a:rPr lang="cs-CZ" sz="1700" dirty="0" err="1"/>
              <a:t>civilization</a:t>
            </a:r>
            <a:r>
              <a:rPr lang="cs-CZ" sz="1700" dirty="0"/>
              <a:t> (</a:t>
            </a:r>
            <a:r>
              <a:rPr lang="cs-CZ" sz="1700" dirty="0" err="1"/>
              <a:t>World</a:t>
            </a:r>
            <a:r>
              <a:rPr lang="cs-CZ" sz="1700" dirty="0"/>
              <a:t> Bank, 2017).</a:t>
            </a:r>
          </a:p>
          <a:p>
            <a:pPr>
              <a:lnSpc>
                <a:spcPct val="110000"/>
              </a:lnSpc>
            </a:pPr>
            <a:r>
              <a:rPr lang="cs-CZ" sz="1700" dirty="0" err="1"/>
              <a:t>Motivation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tourists</a:t>
            </a:r>
            <a:r>
              <a:rPr lang="cs-CZ" sz="1700" dirty="0"/>
              <a:t> </a:t>
            </a:r>
            <a:r>
              <a:rPr lang="cs-CZ" sz="1700" dirty="0" err="1"/>
              <a:t>travelling</a:t>
            </a:r>
            <a:r>
              <a:rPr lang="cs-CZ" sz="1700" dirty="0"/>
              <a:t> to natural </a:t>
            </a:r>
            <a:r>
              <a:rPr lang="cs-CZ" sz="1700" dirty="0" err="1"/>
              <a:t>parks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related</a:t>
            </a:r>
            <a:r>
              <a:rPr lang="cs-CZ" sz="1700" dirty="0"/>
              <a:t> to</a:t>
            </a:r>
            <a:r>
              <a:rPr lang="cs-CZ" sz="1700" b="1" dirty="0"/>
              <a:t> </a:t>
            </a:r>
            <a:r>
              <a:rPr lang="cs-CZ" sz="1700" b="1" dirty="0" err="1"/>
              <a:t>self</a:t>
            </a:r>
            <a:r>
              <a:rPr lang="cs-CZ" sz="1700" b="1" dirty="0"/>
              <a:t>-development, </a:t>
            </a:r>
            <a:r>
              <a:rPr lang="cs-CZ" sz="1700" b="1" dirty="0" err="1"/>
              <a:t>escape</a:t>
            </a:r>
            <a:r>
              <a:rPr lang="cs-CZ" sz="1700" b="1" dirty="0"/>
              <a:t> </a:t>
            </a:r>
            <a:r>
              <a:rPr lang="cs-CZ" sz="1700" b="1" dirty="0" err="1"/>
              <a:t>from</a:t>
            </a:r>
            <a:r>
              <a:rPr lang="cs-CZ" sz="1700" b="1" dirty="0"/>
              <a:t> </a:t>
            </a:r>
            <a:r>
              <a:rPr lang="cs-CZ" sz="1700" b="1" dirty="0" err="1"/>
              <a:t>routine</a:t>
            </a:r>
            <a:r>
              <a:rPr lang="cs-CZ" sz="1700" b="1" dirty="0"/>
              <a:t>, </a:t>
            </a:r>
            <a:r>
              <a:rPr lang="cs-CZ" sz="1700" b="1" dirty="0" err="1"/>
              <a:t>experience</a:t>
            </a:r>
            <a:r>
              <a:rPr lang="cs-CZ" sz="1700" b="1" dirty="0"/>
              <a:t> </a:t>
            </a:r>
            <a:r>
              <a:rPr lang="cs-CZ" sz="1700" b="1" dirty="0" err="1"/>
              <a:t>of</a:t>
            </a:r>
            <a:r>
              <a:rPr lang="cs-CZ" sz="1700" b="1" dirty="0"/>
              <a:t> </a:t>
            </a:r>
            <a:r>
              <a:rPr lang="cs-CZ" sz="1700" b="1" dirty="0" err="1"/>
              <a:t>nature</a:t>
            </a:r>
            <a:r>
              <a:rPr lang="cs-CZ" sz="1700" b="1" dirty="0"/>
              <a:t>, and </a:t>
            </a:r>
            <a:r>
              <a:rPr lang="cs-CZ" sz="1700" b="1" dirty="0" err="1"/>
              <a:t>general</a:t>
            </a:r>
            <a:r>
              <a:rPr lang="cs-CZ" sz="1700" b="1" dirty="0"/>
              <a:t> </a:t>
            </a:r>
            <a:r>
              <a:rPr lang="cs-CZ" sz="1700" b="1" dirty="0" err="1"/>
              <a:t>entertainment</a:t>
            </a:r>
            <a:r>
              <a:rPr lang="cs-CZ" sz="1700" b="1" dirty="0"/>
              <a:t> </a:t>
            </a:r>
            <a:r>
              <a:rPr lang="cs-CZ" sz="1700" dirty="0"/>
              <a:t>(</a:t>
            </a:r>
            <a:r>
              <a:rPr lang="cs-CZ" sz="1700" dirty="0" err="1"/>
              <a:t>Carrascosa-López</a:t>
            </a:r>
            <a:r>
              <a:rPr lang="cs-CZ" sz="1700" dirty="0"/>
              <a:t>, </a:t>
            </a:r>
            <a:r>
              <a:rPr lang="cs-CZ" sz="1700" dirty="0" err="1"/>
              <a:t>Carvache</a:t>
            </a:r>
            <a:r>
              <a:rPr lang="cs-CZ" sz="1700" dirty="0"/>
              <a:t>-Franco, </a:t>
            </a:r>
            <a:r>
              <a:rPr lang="cs-CZ" sz="1700" dirty="0" err="1"/>
              <a:t>Mondéjar-Jiménez</a:t>
            </a:r>
            <a:r>
              <a:rPr lang="cs-CZ" sz="1700" dirty="0"/>
              <a:t>, 2021).</a:t>
            </a:r>
          </a:p>
          <a:p>
            <a:pPr>
              <a:lnSpc>
                <a:spcPct val="110000"/>
              </a:lnSpc>
            </a:pPr>
            <a:r>
              <a:rPr lang="cs-CZ" sz="1700" b="1" dirty="0" err="1"/>
              <a:t>Tolerability</a:t>
            </a:r>
            <a:r>
              <a:rPr lang="cs-CZ" sz="1700" b="1" dirty="0"/>
              <a:t> </a:t>
            </a:r>
            <a:r>
              <a:rPr lang="cs-CZ" sz="1700" b="1" dirty="0" err="1"/>
              <a:t>thresholds</a:t>
            </a:r>
            <a:r>
              <a:rPr lang="cs-CZ" sz="1700" b="1" dirty="0"/>
              <a:t> (</a:t>
            </a:r>
            <a:r>
              <a:rPr lang="cs-CZ" sz="1700" b="1" dirty="0" err="1"/>
              <a:t>carrying</a:t>
            </a:r>
            <a:r>
              <a:rPr lang="cs-CZ" sz="1700" b="1" dirty="0"/>
              <a:t> </a:t>
            </a:r>
            <a:r>
              <a:rPr lang="cs-CZ" sz="1700" b="1" dirty="0" err="1"/>
              <a:t>capacity</a:t>
            </a:r>
            <a:r>
              <a:rPr lang="cs-CZ" sz="1700" b="1" dirty="0"/>
              <a:t>) </a:t>
            </a:r>
            <a:r>
              <a:rPr lang="cs-CZ" sz="1700" dirty="0"/>
              <a:t>– </a:t>
            </a:r>
            <a:r>
              <a:rPr lang="cs-CZ" sz="1700" dirty="0" err="1"/>
              <a:t>high</a:t>
            </a:r>
            <a:r>
              <a:rPr lang="cs-CZ" sz="1700" dirty="0"/>
              <a:t> level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tourism</a:t>
            </a:r>
            <a:r>
              <a:rPr lang="cs-CZ" sz="1700" dirty="0"/>
              <a:t> </a:t>
            </a:r>
            <a:r>
              <a:rPr lang="cs-CZ" sz="1700" dirty="0" err="1"/>
              <a:t>frequency</a:t>
            </a:r>
            <a:r>
              <a:rPr lang="cs-CZ" sz="1700" dirty="0"/>
              <a:t> </a:t>
            </a:r>
            <a:r>
              <a:rPr lang="cs-CZ" sz="1700" dirty="0" err="1"/>
              <a:t>can</a:t>
            </a:r>
            <a:r>
              <a:rPr lang="cs-CZ" sz="1700" dirty="0"/>
              <a:t> cause </a:t>
            </a:r>
            <a:r>
              <a:rPr lang="cs-CZ" sz="1700" dirty="0" err="1"/>
              <a:t>deterioration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natural environment</a:t>
            </a:r>
            <a:endParaRPr lang="en-US" sz="17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B5DA86C-435B-33AD-95F4-35561841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07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2886B7-8E5A-439E-B7DA-EF101CCF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10630278" cy="1362073"/>
          </a:xfrm>
        </p:spPr>
        <p:txBody>
          <a:bodyPr>
            <a:normAutofit/>
          </a:bodyPr>
          <a:lstStyle/>
          <a:p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F1E95A2-E5F1-4C8A-92DC-CE369D193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6B6B5-B2BD-4ACE-BFD8-D26053D4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874454"/>
            <a:ext cx="10630277" cy="3553109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GDP</a:t>
            </a:r>
          </a:p>
          <a:p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development</a:t>
            </a:r>
          </a:p>
          <a:p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people‘s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Stimulation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development,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income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economies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support (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Bank, 2017)</a:t>
            </a:r>
          </a:p>
          <a:p>
            <a:r>
              <a:rPr lang="cs-CZ" b="1" dirty="0" err="1"/>
              <a:t>Large-scale</a:t>
            </a:r>
            <a:r>
              <a:rPr lang="cs-CZ" b="1" dirty="0"/>
              <a:t>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intervention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risk</a:t>
            </a:r>
          </a:p>
          <a:p>
            <a:r>
              <a:rPr lang="cs-CZ" dirty="0" err="1"/>
              <a:t>Tourism-generated</a:t>
            </a:r>
            <a:r>
              <a:rPr lang="cs-CZ" dirty="0"/>
              <a:t> </a:t>
            </a:r>
            <a:r>
              <a:rPr lang="cs-CZ" b="1" dirty="0" err="1"/>
              <a:t>employment</a:t>
            </a:r>
            <a:r>
              <a:rPr lang="cs-CZ" dirty="0"/>
              <a:t> </a:t>
            </a:r>
            <a:r>
              <a:rPr lang="cs-CZ" dirty="0" err="1"/>
              <a:t>essential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population</a:t>
            </a:r>
            <a:endParaRPr lang="cs-CZ" dirty="0"/>
          </a:p>
          <a:p>
            <a:endParaRPr lang="cs-CZ" dirty="0"/>
          </a:p>
          <a:p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FCF674C-D208-4497-A189-02E8503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244E64D3-4177-47F8-B2DB-55A0BDC5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7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082FB-0119-5C28-8223-05AA8267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781DB-3A76-2B7F-B31C-749D4392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 </a:t>
            </a:r>
            <a:r>
              <a:rPr lang="cs-CZ" dirty="0" err="1"/>
              <a:t>inherent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industry</a:t>
            </a:r>
            <a:endParaRPr lang="cs-CZ" dirty="0"/>
          </a:p>
          <a:p>
            <a:r>
              <a:rPr lang="cs-CZ" dirty="0"/>
              <a:t>Urban </a:t>
            </a:r>
            <a:r>
              <a:rPr lang="cs-CZ" dirty="0" err="1"/>
              <a:t>lifestyles</a:t>
            </a:r>
            <a:r>
              <a:rPr lang="cs-CZ" dirty="0"/>
              <a:t>,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facilities</a:t>
            </a:r>
            <a:r>
              <a:rPr lang="cs-CZ" dirty="0"/>
              <a:t> and overal </a:t>
            </a:r>
            <a:r>
              <a:rPr lang="cs-CZ" dirty="0" err="1"/>
              <a:t>comfort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– </a:t>
            </a:r>
            <a:r>
              <a:rPr lang="cs-CZ" b="1" dirty="0" err="1"/>
              <a:t>enstragement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many </a:t>
            </a:r>
            <a:r>
              <a:rPr lang="cs-CZ" b="1" dirty="0" err="1"/>
              <a:t>people</a:t>
            </a:r>
            <a:r>
              <a:rPr lang="cs-CZ" b="1" dirty="0"/>
              <a:t>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nature</a:t>
            </a:r>
            <a:endParaRPr lang="cs-CZ" b="1" dirty="0"/>
          </a:p>
          <a:p>
            <a:r>
              <a:rPr lang="cs-CZ" dirty="0" err="1"/>
              <a:t>Globalization</a:t>
            </a:r>
            <a:r>
              <a:rPr lang="cs-CZ" dirty="0"/>
              <a:t> and technology – </a:t>
            </a:r>
            <a:r>
              <a:rPr lang="cs-CZ" b="1" dirty="0" err="1"/>
              <a:t>reduction</a:t>
            </a:r>
            <a:r>
              <a:rPr lang="cs-CZ" b="1" dirty="0"/>
              <a:t> in </a:t>
            </a:r>
            <a:r>
              <a:rPr lang="cs-CZ" b="1" dirty="0" err="1"/>
              <a:t>seasonality</a:t>
            </a:r>
            <a:endParaRPr lang="cs-CZ" b="1" dirty="0"/>
          </a:p>
          <a:p>
            <a:r>
              <a:rPr lang="cs-CZ" dirty="0"/>
              <a:t>Return to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regarded</a:t>
            </a:r>
            <a:r>
              <a:rPr lang="cs-CZ" dirty="0"/>
              <a:t> as a </a:t>
            </a:r>
            <a:r>
              <a:rPr lang="cs-CZ" dirty="0" err="1"/>
              <a:t>rebound</a:t>
            </a:r>
            <a:r>
              <a:rPr lang="cs-CZ" dirty="0"/>
              <a:t> to „a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hope and </a:t>
            </a:r>
            <a:r>
              <a:rPr lang="cs-CZ" dirty="0" err="1"/>
              <a:t>simplicity</a:t>
            </a:r>
            <a:r>
              <a:rPr lang="cs-CZ" dirty="0"/>
              <a:t>“</a:t>
            </a:r>
          </a:p>
          <a:p>
            <a:r>
              <a:rPr lang="cs-CZ" dirty="0"/>
              <a:t>A </a:t>
            </a:r>
            <a:r>
              <a:rPr lang="en-US" dirty="0"/>
              <a:t>widespread use of various complementary forms to describe </a:t>
            </a:r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en-US" dirty="0"/>
              <a:t>: </a:t>
            </a:r>
            <a:r>
              <a:rPr lang="en-US" b="1" dirty="0"/>
              <a:t>eco-tourism, sustainable tourism, adventure tourism, alternative tourism, </a:t>
            </a:r>
            <a:r>
              <a:rPr lang="cs-CZ" b="1" dirty="0"/>
              <a:t>green </a:t>
            </a:r>
            <a:r>
              <a:rPr lang="cs-CZ" b="1" dirty="0" err="1"/>
              <a:t>tourism</a:t>
            </a:r>
            <a:r>
              <a:rPr lang="cs-CZ" b="1" dirty="0"/>
              <a:t>, </a:t>
            </a:r>
            <a:r>
              <a:rPr lang="cs-CZ" b="1" dirty="0" err="1"/>
              <a:t>responsible</a:t>
            </a:r>
            <a:r>
              <a:rPr lang="cs-CZ" b="1" dirty="0"/>
              <a:t> </a:t>
            </a:r>
            <a:r>
              <a:rPr lang="cs-CZ" b="1" dirty="0" err="1"/>
              <a:t>tourism</a:t>
            </a:r>
            <a:r>
              <a:rPr lang="cs-CZ" b="1" dirty="0"/>
              <a:t>, soft </a:t>
            </a:r>
            <a:r>
              <a:rPr lang="cs-CZ" b="1" dirty="0" err="1"/>
              <a:t>tourism</a:t>
            </a:r>
            <a:r>
              <a:rPr lang="cs-CZ" b="1" dirty="0"/>
              <a:t>, </a:t>
            </a:r>
            <a:r>
              <a:rPr lang="en-US" b="1" dirty="0"/>
              <a:t>eco-travelling, etc.</a:t>
            </a:r>
            <a:endParaRPr lang="cs-CZ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1C1C69C-5759-2D8A-8467-A4059F362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5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DB7B0-44EB-8745-B53E-AC2D3364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D7B07-6A3A-2406-843A-0A96FD40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96533"/>
            <a:ext cx="10691265" cy="4263272"/>
          </a:xfrm>
        </p:spPr>
        <p:txBody>
          <a:bodyPr>
            <a:normAutofit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Travelling</a:t>
            </a:r>
            <a:r>
              <a:rPr lang="cs-CZ" i="1" dirty="0"/>
              <a:t> to </a:t>
            </a:r>
            <a:r>
              <a:rPr lang="cs-CZ" i="1" dirty="0" err="1"/>
              <a:t>relatively</a:t>
            </a:r>
            <a:r>
              <a:rPr lang="cs-CZ" i="1" dirty="0"/>
              <a:t> </a:t>
            </a:r>
            <a:r>
              <a:rPr lang="cs-CZ" i="1" dirty="0" err="1"/>
              <a:t>undisturbed</a:t>
            </a:r>
            <a:r>
              <a:rPr lang="cs-CZ" i="1" dirty="0"/>
              <a:t> and </a:t>
            </a:r>
            <a:r>
              <a:rPr lang="cs-CZ" i="1" dirty="0" err="1"/>
              <a:t>uncontaminated</a:t>
            </a:r>
            <a:r>
              <a:rPr lang="cs-CZ" i="1" dirty="0"/>
              <a:t> </a:t>
            </a:r>
            <a:r>
              <a:rPr lang="cs-CZ" i="1" dirty="0" err="1"/>
              <a:t>areas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specific</a:t>
            </a:r>
            <a:r>
              <a:rPr lang="cs-CZ" i="1" dirty="0"/>
              <a:t> </a:t>
            </a:r>
            <a:r>
              <a:rPr lang="cs-CZ" i="1" dirty="0" err="1"/>
              <a:t>aim</a:t>
            </a:r>
            <a:r>
              <a:rPr lang="cs-CZ" i="1" dirty="0"/>
              <a:t> to study, </a:t>
            </a:r>
            <a:r>
              <a:rPr lang="cs-CZ" i="1" dirty="0" err="1"/>
              <a:t>admire</a:t>
            </a:r>
            <a:r>
              <a:rPr lang="cs-CZ" i="1" dirty="0"/>
              <a:t> and </a:t>
            </a:r>
            <a:r>
              <a:rPr lang="cs-CZ" i="1" dirty="0" err="1"/>
              <a:t>enjoy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scenery</a:t>
            </a:r>
            <a:r>
              <a:rPr lang="cs-CZ" i="1" dirty="0"/>
              <a:t>, </a:t>
            </a:r>
            <a:r>
              <a:rPr lang="cs-CZ" i="1" dirty="0" err="1"/>
              <a:t>plants</a:t>
            </a:r>
            <a:r>
              <a:rPr lang="cs-CZ" i="1" dirty="0"/>
              <a:t> and </a:t>
            </a:r>
            <a:r>
              <a:rPr lang="cs-CZ" i="1" dirty="0" err="1"/>
              <a:t>wild</a:t>
            </a:r>
            <a:r>
              <a:rPr lang="cs-CZ" i="1" dirty="0"/>
              <a:t> </a:t>
            </a:r>
            <a:r>
              <a:rPr lang="cs-CZ" i="1" dirty="0" err="1"/>
              <a:t>animals</a:t>
            </a:r>
            <a:r>
              <a:rPr lang="cs-CZ" i="1" dirty="0"/>
              <a:t> as </a:t>
            </a:r>
            <a:r>
              <a:rPr lang="cs-CZ" i="1" dirty="0" err="1"/>
              <a:t>well</a:t>
            </a:r>
            <a:r>
              <a:rPr lang="cs-CZ" i="1" dirty="0"/>
              <a:t> as any </a:t>
            </a:r>
            <a:r>
              <a:rPr lang="cs-CZ" i="1" dirty="0" err="1"/>
              <a:t>cultural</a:t>
            </a:r>
            <a:r>
              <a:rPr lang="cs-CZ" i="1" dirty="0"/>
              <a:t> </a:t>
            </a:r>
            <a:r>
              <a:rPr lang="cs-CZ" i="1" dirty="0" err="1"/>
              <a:t>manifestation</a:t>
            </a:r>
            <a:r>
              <a:rPr lang="cs-CZ" i="1" dirty="0"/>
              <a:t> </a:t>
            </a:r>
            <a:r>
              <a:rPr lang="cs-CZ" i="1" dirty="0" err="1"/>
              <a:t>existing</a:t>
            </a:r>
            <a:r>
              <a:rPr lang="cs-CZ" i="1" dirty="0"/>
              <a:t> in </a:t>
            </a:r>
            <a:r>
              <a:rPr lang="cs-CZ" i="1" dirty="0" err="1"/>
              <a:t>those</a:t>
            </a:r>
            <a:r>
              <a:rPr lang="cs-CZ" i="1" dirty="0"/>
              <a:t> </a:t>
            </a:r>
            <a:r>
              <a:rPr lang="cs-CZ" i="1" dirty="0" err="1"/>
              <a:t>areas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Luzar</a:t>
            </a:r>
            <a:r>
              <a:rPr lang="cs-CZ" dirty="0"/>
              <a:t>, 1995).</a:t>
            </a:r>
          </a:p>
          <a:p>
            <a:r>
              <a:rPr lang="cs-CZ" i="1" dirty="0"/>
              <a:t>„Natural environment-</a:t>
            </a:r>
            <a:r>
              <a:rPr lang="cs-CZ" i="1" dirty="0" err="1"/>
              <a:t>based</a:t>
            </a:r>
            <a:r>
              <a:rPr lang="cs-CZ" i="1" dirty="0"/>
              <a:t> </a:t>
            </a:r>
            <a:r>
              <a:rPr lang="cs-CZ" i="1" dirty="0" err="1"/>
              <a:t>forms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leisure</a:t>
            </a:r>
            <a:r>
              <a:rPr lang="cs-CZ" i="1" dirty="0"/>
              <a:t> </a:t>
            </a:r>
            <a:r>
              <a:rPr lang="cs-CZ" i="1" dirty="0" err="1"/>
              <a:t>activities</a:t>
            </a:r>
            <a:r>
              <a:rPr lang="cs-CZ" i="1" dirty="0"/>
              <a:t> </a:t>
            </a:r>
            <a:r>
              <a:rPr lang="cs-CZ" i="1" dirty="0" err="1"/>
              <a:t>including</a:t>
            </a:r>
            <a:r>
              <a:rPr lang="cs-CZ" i="1" dirty="0"/>
              <a:t> </a:t>
            </a:r>
            <a:r>
              <a:rPr lang="cs-CZ" i="1" dirty="0" err="1"/>
              <a:t>numerous</a:t>
            </a:r>
            <a:r>
              <a:rPr lang="cs-CZ" i="1" dirty="0"/>
              <a:t> </a:t>
            </a:r>
            <a:r>
              <a:rPr lang="cs-CZ" i="1" dirty="0" err="1"/>
              <a:t>activities</a:t>
            </a:r>
            <a:r>
              <a:rPr lang="cs-CZ" i="1" dirty="0"/>
              <a:t>,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sitting</a:t>
            </a:r>
            <a:r>
              <a:rPr lang="cs-CZ" i="1" dirty="0"/>
              <a:t> </a:t>
            </a:r>
            <a:r>
              <a:rPr lang="cs-CZ" i="1" dirty="0" err="1"/>
              <a:t>under</a:t>
            </a:r>
            <a:r>
              <a:rPr lang="cs-CZ" i="1" dirty="0"/>
              <a:t> a </a:t>
            </a:r>
            <a:r>
              <a:rPr lang="cs-CZ" i="1" dirty="0" err="1"/>
              <a:t>tree</a:t>
            </a:r>
            <a:r>
              <a:rPr lang="cs-CZ" i="1" dirty="0"/>
              <a:t> to </a:t>
            </a:r>
            <a:r>
              <a:rPr lang="cs-CZ" i="1" dirty="0" err="1"/>
              <a:t>hiking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wild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Naidoo</a:t>
            </a:r>
            <a:r>
              <a:rPr lang="cs-CZ" dirty="0"/>
              <a:t> et al, 2011).</a:t>
            </a:r>
          </a:p>
          <a:p>
            <a:r>
              <a:rPr lang="en-US" dirty="0"/>
              <a:t>Also called </a:t>
            </a:r>
            <a:r>
              <a:rPr lang="en-US" b="1" dirty="0"/>
              <a:t>nature tourism</a:t>
            </a:r>
          </a:p>
          <a:p>
            <a:r>
              <a:rPr lang="en-US" i="1" dirty="0"/>
              <a:t>The pleasure of enjoying natural areas and observing nature</a:t>
            </a:r>
            <a:r>
              <a:rPr lang="en-US" dirty="0"/>
              <a:t> (Lucas, 1984)</a:t>
            </a:r>
          </a:p>
          <a:p>
            <a:r>
              <a:rPr lang="en-US" dirty="0"/>
              <a:t>„</a:t>
            </a:r>
            <a:r>
              <a:rPr lang="en-US" i="1" dirty="0"/>
              <a:t>Tourism based on the natural attractions of an area </a:t>
            </a:r>
            <a:r>
              <a:rPr lang="cs-CZ" i="1" dirty="0" err="1"/>
              <a:t>including</a:t>
            </a:r>
            <a:r>
              <a:rPr lang="en-US" i="1" dirty="0"/>
              <a:t> responsible travel to experience natural areas and their landscape, flora and fauna, protecting the environment and improving the quality of life of locals“ </a:t>
            </a:r>
            <a:r>
              <a:rPr lang="en-US" dirty="0"/>
              <a:t>(CBI, 2020)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8" name="Obrázek 57" descr="Obsah obrázku text&#10;&#10;Popis byl vytvořen automaticky">
            <a:extLst>
              <a:ext uri="{FF2B5EF4-FFF2-40B4-BE49-F238E27FC236}">
                <a16:creationId xmlns:a16="http://schemas.microsoft.com/office/drawing/2014/main" id="{DAB70919-A3BD-8E8B-D749-43859CB8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BB161B-C707-3492-6F26-B09EF513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816626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Categories in nature tourism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21" descr="Obsah obrázku text, snímek obrazovky, Písmo, kruh&#10;&#10;Popis byl vytvořen automaticky">
            <a:extLst>
              <a:ext uri="{FF2B5EF4-FFF2-40B4-BE49-F238E27FC236}">
                <a16:creationId xmlns:a16="http://schemas.microsoft.com/office/drawing/2014/main" id="{A3B2C7D8-26F2-1CE2-335A-745019CB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4927"/>
            <a:ext cx="7353299" cy="4228148"/>
          </a:xfrm>
          <a:prstGeom prst="rect">
            <a:avLst/>
          </a:prstGeom>
          <a:noFill/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287746D3-C73B-0C04-2FF4-54515536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752EC9-E693-FD2E-D725-CEF65D8B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 err="1"/>
              <a:t>Eco-tourism</a:t>
            </a:r>
            <a:endParaRPr lang="cs-CZ" dirty="0"/>
          </a:p>
        </p:txBody>
      </p:sp>
      <p:cxnSp>
        <p:nvCxnSpPr>
          <p:cNvPr id="34" name="Straight Connector 29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EA87CD-AEDE-4885-3E6E-EFA14B3C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Responsible</a:t>
            </a:r>
            <a:r>
              <a:rPr lang="cs-CZ" i="1" dirty="0"/>
              <a:t> </a:t>
            </a:r>
            <a:r>
              <a:rPr lang="cs-CZ" i="1" dirty="0" err="1"/>
              <a:t>travel</a:t>
            </a:r>
            <a:r>
              <a:rPr lang="cs-CZ" i="1" dirty="0"/>
              <a:t> to natural </a:t>
            </a:r>
            <a:r>
              <a:rPr lang="cs-CZ" i="1" dirty="0" err="1"/>
              <a:t>areas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respects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environment, </a:t>
            </a:r>
            <a:r>
              <a:rPr lang="cs-CZ" i="1" dirty="0" err="1"/>
              <a:t>sustains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well-being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local</a:t>
            </a:r>
            <a:r>
              <a:rPr lang="cs-CZ" i="1" dirty="0"/>
              <a:t> </a:t>
            </a:r>
            <a:r>
              <a:rPr lang="cs-CZ" i="1" dirty="0" err="1"/>
              <a:t>people</a:t>
            </a:r>
            <a:r>
              <a:rPr lang="cs-CZ" i="1" dirty="0"/>
              <a:t>, and </a:t>
            </a:r>
            <a:r>
              <a:rPr lang="cs-CZ" i="1" dirty="0" err="1"/>
              <a:t>creates</a:t>
            </a:r>
            <a:r>
              <a:rPr lang="cs-CZ" i="1" dirty="0"/>
              <a:t> </a:t>
            </a:r>
            <a:r>
              <a:rPr lang="cs-CZ" i="1" dirty="0" err="1"/>
              <a:t>knowledge</a:t>
            </a:r>
            <a:r>
              <a:rPr lang="cs-CZ" i="1" dirty="0"/>
              <a:t> and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i="1" dirty="0" err="1"/>
              <a:t>through</a:t>
            </a:r>
            <a:r>
              <a:rPr lang="cs-CZ" i="1" dirty="0"/>
              <a:t> </a:t>
            </a:r>
            <a:r>
              <a:rPr lang="cs-CZ" i="1" dirty="0" err="1"/>
              <a:t>interpretation</a:t>
            </a:r>
            <a:r>
              <a:rPr lang="cs-CZ" i="1" dirty="0"/>
              <a:t> and </a:t>
            </a:r>
            <a:r>
              <a:rPr lang="cs-CZ" i="1" dirty="0" err="1"/>
              <a:t>education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involved</a:t>
            </a:r>
            <a:r>
              <a:rPr lang="cs-CZ" i="1" dirty="0"/>
              <a:t>: </a:t>
            </a:r>
            <a:r>
              <a:rPr lang="cs-CZ" i="1" dirty="0" err="1"/>
              <a:t>visitors</a:t>
            </a:r>
            <a:r>
              <a:rPr lang="cs-CZ" i="1" dirty="0"/>
              <a:t>, </a:t>
            </a:r>
            <a:r>
              <a:rPr lang="cs-CZ" i="1" dirty="0" err="1"/>
              <a:t>staff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visited</a:t>
            </a:r>
            <a:r>
              <a:rPr lang="cs-CZ" i="1" dirty="0"/>
              <a:t>“ </a:t>
            </a:r>
            <a:r>
              <a:rPr lang="cs-CZ" u="sng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Ecotourism</a:t>
            </a:r>
            <a:r>
              <a:rPr lang="cs-CZ" dirty="0"/>
              <a:t> Network, 2016).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drivers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tourist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nature-based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.</a:t>
            </a:r>
          </a:p>
        </p:txBody>
      </p:sp>
      <p:pic>
        <p:nvPicPr>
          <p:cNvPr id="7" name="Obrázek 6" descr="Obsah obrázku příroda, venku, krajina, proud řeky&#10;&#10;Popis byl vytvořen automaticky">
            <a:extLst>
              <a:ext uri="{FF2B5EF4-FFF2-40B4-BE49-F238E27FC236}">
                <a16:creationId xmlns:a16="http://schemas.microsoft.com/office/drawing/2014/main" id="{42629BD3-F5FB-02AC-D7EF-69A754A7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r="25138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D641E31D-62E9-CB96-F4B8-AF3F081F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0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8" name="Rectangle 106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CBB02A-7A3C-81D5-869E-79CBBA59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demand</a:t>
            </a:r>
            <a:endParaRPr lang="cs-CZ" dirty="0"/>
          </a:p>
        </p:txBody>
      </p:sp>
      <p:cxnSp>
        <p:nvCxnSpPr>
          <p:cNvPr id="1069" name="Straight Connector 1064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2A8F2-39EA-BEFE-9F2E-A4C8E163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and </a:t>
            </a:r>
            <a:r>
              <a:rPr lang="cs-CZ" dirty="0" err="1"/>
              <a:t>ecotourism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and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to </a:t>
            </a:r>
            <a:r>
              <a:rPr lang="cs-CZ" dirty="0" err="1"/>
              <a:t>grow</a:t>
            </a:r>
            <a:endParaRPr lang="cs-CZ" dirty="0"/>
          </a:p>
          <a:p>
            <a:r>
              <a:rPr lang="en-US" dirty="0"/>
              <a:t>Disturbance of remoteness of some remote</a:t>
            </a:r>
            <a:r>
              <a:rPr lang="cs-CZ" dirty="0"/>
              <a:t> </a:t>
            </a:r>
            <a:r>
              <a:rPr lang="en-US" dirty="0"/>
              <a:t>areas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/>
              <a:t>any opportunities if practices are adopted that conserve and respect nature</a:t>
            </a:r>
            <a:endParaRPr lang="cs-CZ" dirty="0"/>
          </a:p>
          <a:p>
            <a:r>
              <a:rPr lang="cs-CZ" dirty="0"/>
              <a:t>Top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and </a:t>
            </a:r>
            <a:r>
              <a:rPr lang="cs-CZ" dirty="0" err="1"/>
              <a:t>ecotourism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 are </a:t>
            </a:r>
            <a:r>
              <a:rPr lang="cs-CZ" b="1" dirty="0"/>
              <a:t>Germany, France and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Netherlands</a:t>
            </a:r>
            <a:endParaRPr lang="cs-CZ" b="1" dirty="0"/>
          </a:p>
        </p:txBody>
      </p:sp>
      <p:pic>
        <p:nvPicPr>
          <p:cNvPr id="7" name="Obrázek 6" descr="Obsah obrázku krajina, venku, mrak, příroda&#10;&#10;Popis byl vytvořen automaticky">
            <a:extLst>
              <a:ext uri="{FF2B5EF4-FFF2-40B4-BE49-F238E27FC236}">
                <a16:creationId xmlns:a16="http://schemas.microsoft.com/office/drawing/2014/main" id="{DB4D0EFC-A6CD-0DD3-441A-5174ABEF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r="26756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3C9D3D56-A119-583E-A94A-6F4F4159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B6F15-C2A5-434D-23DA-8933FDA0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tourism as an industry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07B3-8D0C-6888-9F18-5FFA3D1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28800"/>
            <a:ext cx="10691265" cy="4100414"/>
          </a:xfrm>
        </p:spPr>
        <p:txBody>
          <a:bodyPr>
            <a:normAutofit/>
          </a:bodyPr>
          <a:lstStyle/>
          <a:p>
            <a:r>
              <a:rPr lang="cs-CZ" b="1" dirty="0"/>
              <a:t>A sensitive </a:t>
            </a:r>
            <a:r>
              <a:rPr lang="cs-CZ" b="1" dirty="0" err="1"/>
              <a:t>industry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prone</a:t>
            </a:r>
            <a:r>
              <a:rPr lang="cs-CZ" dirty="0"/>
              <a:t> to </a:t>
            </a:r>
            <a:r>
              <a:rPr lang="cs-CZ" dirty="0" err="1"/>
              <a:t>disasters</a:t>
            </a:r>
            <a:r>
              <a:rPr lang="cs-CZ" dirty="0"/>
              <a:t> and </a:t>
            </a:r>
            <a:r>
              <a:rPr lang="cs-CZ" dirty="0" err="1"/>
              <a:t>crises</a:t>
            </a:r>
            <a:endParaRPr lang="cs-CZ" dirty="0"/>
          </a:p>
          <a:p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recovering</a:t>
            </a:r>
            <a:r>
              <a:rPr lang="cs-CZ" dirty="0"/>
              <a:t> more </a:t>
            </a:r>
            <a:r>
              <a:rPr lang="cs-CZ" dirty="0" err="1"/>
              <a:t>quickly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travel</a:t>
            </a:r>
            <a:endParaRPr lang="cs-CZ" dirty="0"/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b="1" dirty="0" err="1"/>
              <a:t>increase</a:t>
            </a:r>
            <a:r>
              <a:rPr lang="cs-CZ" b="1" dirty="0"/>
              <a:t> </a:t>
            </a:r>
            <a:r>
              <a:rPr lang="cs-CZ" b="1" dirty="0" err="1"/>
              <a:t>accessibility</a:t>
            </a:r>
            <a:r>
              <a:rPr lang="cs-CZ" b="1" dirty="0"/>
              <a:t> to </a:t>
            </a:r>
            <a:r>
              <a:rPr lang="cs-CZ" b="1" dirty="0" err="1"/>
              <a:t>domestic</a:t>
            </a:r>
            <a:r>
              <a:rPr lang="cs-CZ" b="1" dirty="0"/>
              <a:t> </a:t>
            </a:r>
            <a:r>
              <a:rPr lang="cs-CZ" b="1" dirty="0" err="1"/>
              <a:t>attractions</a:t>
            </a:r>
            <a:endParaRPr lang="cs-CZ" b="1" dirty="0"/>
          </a:p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b="1" dirty="0" err="1"/>
              <a:t>pre</a:t>
            </a:r>
            <a:r>
              <a:rPr lang="cs-CZ" b="1" dirty="0"/>
              <a:t>-COVID </a:t>
            </a:r>
            <a:r>
              <a:rPr lang="cs-CZ" dirty="0"/>
              <a:t>and </a:t>
            </a:r>
            <a:r>
              <a:rPr lang="cs-CZ" b="1" dirty="0"/>
              <a:t>post-COVID </a:t>
            </a:r>
            <a:r>
              <a:rPr lang="cs-CZ" dirty="0" err="1"/>
              <a:t>challenges</a:t>
            </a:r>
            <a:r>
              <a:rPr lang="cs-CZ" dirty="0"/>
              <a:t> in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tourism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00234B-3FF1-F688-5C7D-69875461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0" y="6159805"/>
            <a:ext cx="3175810" cy="6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E711C23C946B4EB9EFCE0CFA9805C0" ma:contentTypeVersion="17" ma:contentTypeDescription="Vytvoří nový dokument" ma:contentTypeScope="" ma:versionID="2d42ca770ff75a2208d810e859df9a00">
  <xsd:schema xmlns:xsd="http://www.w3.org/2001/XMLSchema" xmlns:xs="http://www.w3.org/2001/XMLSchema" xmlns:p="http://schemas.microsoft.com/office/2006/metadata/properties" xmlns:ns2="c8eb3cb9-0caf-461d-92f8-f962972f0308" xmlns:ns3="e14668e5-89c0-43d6-b23f-a2a311a4796f" targetNamespace="http://schemas.microsoft.com/office/2006/metadata/properties" ma:root="true" ma:fieldsID="5c085c3f7e0d44f73ab7908b6e7bb2cb" ns2:_="" ns3:_="">
    <xsd:import namespace="c8eb3cb9-0caf-461d-92f8-f962972f0308"/>
    <xsd:import namespace="e14668e5-89c0-43d6-b23f-a2a311a47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b3cb9-0caf-461d-92f8-f962972f0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babb5542-b20f-476f-b885-dfe2db771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668e5-89c0-43d6-b23f-a2a311a47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4dd054-c252-4382-8afa-7858f24f39d4}" ma:internalName="TaxCatchAll" ma:showField="CatchAllData" ma:web="e14668e5-89c0-43d6-b23f-a2a311a47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b3cb9-0caf-461d-92f8-f962972f0308">
      <Terms xmlns="http://schemas.microsoft.com/office/infopath/2007/PartnerControls"/>
    </lcf76f155ced4ddcb4097134ff3c332f>
    <TaxCatchAll xmlns="e14668e5-89c0-43d6-b23f-a2a311a4796f" xsi:nil="true"/>
  </documentManagement>
</p:properties>
</file>

<file path=customXml/itemProps1.xml><?xml version="1.0" encoding="utf-8"?>
<ds:datastoreItem xmlns:ds="http://schemas.openxmlformats.org/officeDocument/2006/customXml" ds:itemID="{14C31ECF-1763-47B8-AA71-04845406FA54}"/>
</file>

<file path=customXml/itemProps2.xml><?xml version="1.0" encoding="utf-8"?>
<ds:datastoreItem xmlns:ds="http://schemas.openxmlformats.org/officeDocument/2006/customXml" ds:itemID="{3AE702DC-8C7D-4CCB-942F-19D9A53C4DD7}"/>
</file>

<file path=customXml/itemProps3.xml><?xml version="1.0" encoding="utf-8"?>
<ds:datastoreItem xmlns:ds="http://schemas.openxmlformats.org/officeDocument/2006/customXml" ds:itemID="{3601DB90-19C2-4305-A30A-68354C728A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1464</Words>
  <Application>Microsoft Office PowerPoint</Application>
  <PresentationFormat>Širokoúhlá obrazovka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Calisto MT</vt:lpstr>
      <vt:lpstr>Univers Condensed</vt:lpstr>
      <vt:lpstr>ChronicleVTI</vt:lpstr>
      <vt:lpstr>Vlastní návrh</vt:lpstr>
      <vt:lpstr>Vlastní návrh</vt:lpstr>
      <vt:lpstr>Nature-based tourism, economic impact</vt:lpstr>
      <vt:lpstr>Nature-based tourism</vt:lpstr>
      <vt:lpstr>effects of tourism</vt:lpstr>
      <vt:lpstr>Nature-based tourism</vt:lpstr>
      <vt:lpstr>Nature-based activities definition</vt:lpstr>
      <vt:lpstr>Categories in nature tourism</vt:lpstr>
      <vt:lpstr>Eco-tourism</vt:lpstr>
      <vt:lpstr>Nature tourism demand</vt:lpstr>
      <vt:lpstr>tourism as an industry</vt:lpstr>
      <vt:lpstr>POST-covid changes in tourism behavior</vt:lpstr>
      <vt:lpstr>ECONOMIC BENEFITS of nature tourism</vt:lpstr>
      <vt:lpstr>EVALUATION OF ECONOMIC effects </vt:lpstr>
      <vt:lpstr>Motivation</vt:lpstr>
      <vt:lpstr>Segmentation</vt:lpstr>
      <vt:lpstr>Motivations to establish a general segmentation</vt:lpstr>
      <vt:lpstr>Summary</vt:lpstr>
      <vt:lpstr>references</vt:lpstr>
      <vt:lpstr>references</vt:lpstr>
      <vt:lpstr>Output of the Erasmus+ K2 Strategic Partnership Project Nr. 2020-1-CZ01-KA203-078407  „Methodology of Interpretation of European Nature Heritage in Tourism" 2020 –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 and Tourism</dc:title>
  <dc:creator>Nikol Brotánková</dc:creator>
  <cp:lastModifiedBy>Liběna Jarolímková</cp:lastModifiedBy>
  <cp:revision>45</cp:revision>
  <dcterms:created xsi:type="dcterms:W3CDTF">2021-02-01T16:42:29Z</dcterms:created>
  <dcterms:modified xsi:type="dcterms:W3CDTF">2023-08-24T13:37:58Z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0x01010044E711C23C946B4EB9EFCE0CFA9805C0</vt:lpwstr>
  </property>
</Properties>
</file>