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  <p:sldMasterId id="2147483942" r:id="rId2"/>
    <p:sldMasterId id="2147483954" r:id="rId3"/>
  </p:sldMasterIdLst>
  <p:sldIdLst>
    <p:sldId id="256" r:id="rId4"/>
    <p:sldId id="274" r:id="rId5"/>
    <p:sldId id="335" r:id="rId6"/>
    <p:sldId id="336" r:id="rId7"/>
    <p:sldId id="337" r:id="rId8"/>
    <p:sldId id="338" r:id="rId9"/>
    <p:sldId id="339" r:id="rId10"/>
    <p:sldId id="341" r:id="rId11"/>
    <p:sldId id="342" r:id="rId12"/>
    <p:sldId id="343" r:id="rId13"/>
    <p:sldId id="344" r:id="rId14"/>
    <p:sldId id="345" r:id="rId15"/>
    <p:sldId id="346" r:id="rId16"/>
    <p:sldId id="313" r:id="rId17"/>
    <p:sldId id="347" r:id="rId18"/>
    <p:sldId id="348" r:id="rId19"/>
    <p:sldId id="33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 Brotánková" initials="NB" lastIdx="1" clrIdx="0">
    <p:extLst>
      <p:ext uri="{19B8F6BF-5375-455C-9EA6-DF929625EA0E}">
        <p15:presenceInfo xmlns:p15="http://schemas.microsoft.com/office/powerpoint/2012/main" userId="f94db5b9c713da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F"/>
    <a:srgbClr val="C7B299"/>
    <a:srgbClr val="9CB8C1"/>
    <a:srgbClr val="8EAF8C"/>
    <a:srgbClr val="A9AFAF"/>
    <a:srgbClr val="ACC981"/>
    <a:srgbClr val="DB9A8F"/>
    <a:srgbClr val="7EA3AF"/>
    <a:srgbClr val="D3C288"/>
    <a:srgbClr val="E0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A969C-087A-4259-BC38-893CE0927D5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DE6955-018A-4DF0-83E3-AA832F712560}">
      <dgm:prSet/>
      <dgm:spPr/>
      <dgm:t>
        <a:bodyPr/>
        <a:lstStyle/>
        <a:p>
          <a:r>
            <a:rPr lang="en-GB" b="1" noProof="0" dirty="0">
              <a:latin typeface="Calibri" panose="020F0502020204030204" pitchFamily="34" charset="0"/>
              <a:cs typeface="Calibri" panose="020F0502020204030204" pitchFamily="34" charset="0"/>
            </a:rPr>
            <a:t>Personal interpretation</a:t>
          </a:r>
        </a:p>
      </dgm:t>
    </dgm:pt>
    <dgm:pt modelId="{335D9163-82E5-4E05-A31F-A9CF3B8BBF22}" type="parTrans" cxnId="{640950C9-BAF5-4236-AE2F-BD0BE65414DD}">
      <dgm:prSet/>
      <dgm:spPr/>
      <dgm:t>
        <a:bodyPr/>
        <a:lstStyle/>
        <a:p>
          <a:endParaRPr lang="en-US"/>
        </a:p>
      </dgm:t>
    </dgm:pt>
    <dgm:pt modelId="{6AB71A6D-EA32-45FC-AF4B-A3874CFE5492}" type="sibTrans" cxnId="{640950C9-BAF5-4236-AE2F-BD0BE65414DD}">
      <dgm:prSet/>
      <dgm:spPr/>
      <dgm:t>
        <a:bodyPr/>
        <a:lstStyle/>
        <a:p>
          <a:endParaRPr lang="en-US"/>
        </a:p>
      </dgm:t>
    </dgm:pt>
    <dgm:pt modelId="{32B0321F-0E9D-4FEB-9055-A30DF080B711}">
      <dgm:prSet/>
      <dgm:spPr/>
      <dgm:t>
        <a:bodyPr/>
        <a:lstStyle/>
        <a:p>
          <a:r>
            <a:rPr lang="cs-CZ">
              <a:latin typeface="Calibri" panose="020F0502020204030204" pitchFamily="34" charset="0"/>
              <a:cs typeface="Calibri" panose="020F0502020204030204" pitchFamily="34" charset="0"/>
            </a:rPr>
            <a:t>Direct contact with visitors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29253A-22CD-4F3E-AF0B-877137027257}" type="parTrans" cxnId="{196EB52C-98FD-4373-973E-69A458B20BAF}">
      <dgm:prSet/>
      <dgm:spPr/>
      <dgm:t>
        <a:bodyPr/>
        <a:lstStyle/>
        <a:p>
          <a:endParaRPr lang="en-US"/>
        </a:p>
      </dgm:t>
    </dgm:pt>
    <dgm:pt modelId="{7FD5D65A-A7A1-465C-9684-B8CDA220F653}" type="sibTrans" cxnId="{196EB52C-98FD-4373-973E-69A458B20BAF}">
      <dgm:prSet/>
      <dgm:spPr/>
      <dgm:t>
        <a:bodyPr/>
        <a:lstStyle/>
        <a:p>
          <a:endParaRPr lang="en-US"/>
        </a:p>
      </dgm:t>
    </dgm:pt>
    <dgm:pt modelId="{E0BE007E-8F4F-4452-8A7C-EADACE16A584}">
      <dgm:prSet/>
      <dgm:spPr/>
      <dgm:t>
        <a:bodyPr/>
        <a:lstStyle/>
        <a:p>
          <a:r>
            <a:rPr lang="cs-CZ">
              <a:latin typeface="Calibri" panose="020F0502020204030204" pitchFamily="34" charset="0"/>
              <a:cs typeface="Calibri" panose="020F0502020204030204" pitchFamily="34" charset="0"/>
            </a:rPr>
            <a:t>Exchange, interaction and response to the visitors‘ needs and requests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03E07-30F5-4563-8594-A20DC372F3F7}" type="parTrans" cxnId="{E8A06A1B-0B20-4B64-A039-84CEE3BB40BB}">
      <dgm:prSet/>
      <dgm:spPr/>
      <dgm:t>
        <a:bodyPr/>
        <a:lstStyle/>
        <a:p>
          <a:endParaRPr lang="en-US"/>
        </a:p>
      </dgm:t>
    </dgm:pt>
    <dgm:pt modelId="{75AC2F33-F504-482A-B83D-64D24F928A3C}" type="sibTrans" cxnId="{E8A06A1B-0B20-4B64-A039-84CEE3BB40BB}">
      <dgm:prSet/>
      <dgm:spPr/>
      <dgm:t>
        <a:bodyPr/>
        <a:lstStyle/>
        <a:p>
          <a:endParaRPr lang="en-US"/>
        </a:p>
      </dgm:t>
    </dgm:pt>
    <dgm:pt modelId="{441DF5DC-BFC5-4BE1-8647-0BCB91BB224E}">
      <dgm:prSet/>
      <dgm:spPr/>
      <dgm:t>
        <a:bodyPr/>
        <a:lstStyle/>
        <a:p>
          <a:r>
            <a:rPr lang="cs-CZ" b="1" dirty="0" err="1">
              <a:latin typeface="Calibri" panose="020F0502020204030204" pitchFamily="34" charset="0"/>
              <a:cs typeface="Calibri" panose="020F0502020204030204" pitchFamily="34" charset="0"/>
            </a:rPr>
            <a:t>Forms</a:t>
          </a:r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talks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demonstrations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puppet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shows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living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history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storytelling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nature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walks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tours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guided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tours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workshops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CD8F0C-A510-4008-B9F6-A7DA4AD4B013}" type="parTrans" cxnId="{B35FF85D-A9A0-465B-923B-EA5761C5EAB3}">
      <dgm:prSet/>
      <dgm:spPr/>
      <dgm:t>
        <a:bodyPr/>
        <a:lstStyle/>
        <a:p>
          <a:endParaRPr lang="en-US"/>
        </a:p>
      </dgm:t>
    </dgm:pt>
    <dgm:pt modelId="{05F2922B-09B7-490D-A5C7-FDFF23B285A6}" type="sibTrans" cxnId="{B35FF85D-A9A0-465B-923B-EA5761C5EAB3}">
      <dgm:prSet/>
      <dgm:spPr/>
      <dgm:t>
        <a:bodyPr/>
        <a:lstStyle/>
        <a:p>
          <a:endParaRPr lang="en-US"/>
        </a:p>
      </dgm:t>
    </dgm:pt>
    <dgm:pt modelId="{0EDC737B-BA98-4FC6-9C1D-C9A673EBC461}">
      <dgm:prSet/>
      <dgm:spPr/>
      <dgm:t>
        <a:bodyPr/>
        <a:lstStyle/>
        <a:p>
          <a:r>
            <a:rPr lang="cs-CZ" b="1">
              <a:latin typeface="Calibri" panose="020F0502020204030204" pitchFamily="34" charset="0"/>
              <a:cs typeface="Calibri" panose="020F0502020204030204" pitchFamily="34" charset="0"/>
            </a:rPr>
            <a:t>Non-personal interpretation</a:t>
          </a:r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CF744E-AE70-4387-A7CF-A01DB147F738}" type="parTrans" cxnId="{C0E81755-9CF3-4673-866C-DF3379847FB5}">
      <dgm:prSet/>
      <dgm:spPr/>
      <dgm:t>
        <a:bodyPr/>
        <a:lstStyle/>
        <a:p>
          <a:endParaRPr lang="en-US"/>
        </a:p>
      </dgm:t>
    </dgm:pt>
    <dgm:pt modelId="{BABD4B17-276B-4C57-9B7F-5ECFA715E167}" type="sibTrans" cxnId="{C0E81755-9CF3-4673-866C-DF3379847FB5}">
      <dgm:prSet/>
      <dgm:spPr/>
      <dgm:t>
        <a:bodyPr/>
        <a:lstStyle/>
        <a:p>
          <a:endParaRPr lang="en-US"/>
        </a:p>
      </dgm:t>
    </dgm:pt>
    <dgm:pt modelId="{DFA4CF4B-BD35-4CA1-9909-D785521908B4}">
      <dgm:prSet/>
      <dgm:spPr/>
      <dgm:t>
        <a:bodyPr/>
        <a:lstStyle/>
        <a:p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Multiple tools and media – brochures, interpretative boards, signs, videos, digital media support as mobile phone applications, virtual reality tours, self-guided trails, exhibitions</a:t>
          </a:r>
        </a:p>
      </dgm:t>
    </dgm:pt>
    <dgm:pt modelId="{D869BCC0-81B9-4188-964C-E37326D5DAC8}" type="parTrans" cxnId="{1EA55637-8C7A-4F30-B889-4A03DB118DF2}">
      <dgm:prSet/>
      <dgm:spPr/>
      <dgm:t>
        <a:bodyPr/>
        <a:lstStyle/>
        <a:p>
          <a:endParaRPr lang="en-US"/>
        </a:p>
      </dgm:t>
    </dgm:pt>
    <dgm:pt modelId="{14FF664F-E042-40EA-88D2-B7E4D533399D}" type="sibTrans" cxnId="{1EA55637-8C7A-4F30-B889-4A03DB118DF2}">
      <dgm:prSet/>
      <dgm:spPr/>
      <dgm:t>
        <a:bodyPr/>
        <a:lstStyle/>
        <a:p>
          <a:endParaRPr lang="en-US"/>
        </a:p>
      </dgm:t>
    </dgm:pt>
    <dgm:pt modelId="{FB260793-7528-45F6-9C83-6683D678C1AC}">
      <dgm:prSet/>
      <dgm:spPr/>
      <dgm:t>
        <a:bodyPr/>
        <a:lstStyle/>
        <a:p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The visitor can decide which tour to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tak</a:t>
          </a:r>
          <a:r>
            <a:rPr lang="cs-CZ" noProof="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and which kind of information to read and use</a:t>
          </a:r>
        </a:p>
      </dgm:t>
    </dgm:pt>
    <dgm:pt modelId="{F477E03E-9B6A-463E-8F98-29C1880791E0}" type="parTrans" cxnId="{4261C106-BB03-427B-A21E-1DCB3322D0C0}">
      <dgm:prSet/>
      <dgm:spPr/>
      <dgm:t>
        <a:bodyPr/>
        <a:lstStyle/>
        <a:p>
          <a:endParaRPr lang="en-US"/>
        </a:p>
      </dgm:t>
    </dgm:pt>
    <dgm:pt modelId="{C269F58E-9DB3-4186-B1D7-A354C2E0713C}" type="sibTrans" cxnId="{4261C106-BB03-427B-A21E-1DCB3322D0C0}">
      <dgm:prSet/>
      <dgm:spPr/>
      <dgm:t>
        <a:bodyPr/>
        <a:lstStyle/>
        <a:p>
          <a:endParaRPr lang="en-US"/>
        </a:p>
      </dgm:t>
    </dgm:pt>
    <dgm:pt modelId="{6BEFC58A-2048-46F2-BEBC-AD1CD4448111}">
      <dgm:prSet/>
      <dgm:spPr/>
      <dgm:t>
        <a:bodyPr/>
        <a:lstStyle/>
        <a:p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Complete </a:t>
          </a:r>
          <a:r>
            <a:rPr lang="en-GB" b="1" noProof="0" dirty="0">
              <a:latin typeface="Calibri" panose="020F0502020204030204" pitchFamily="34" charset="0"/>
              <a:cs typeface="Calibri" panose="020F0502020204030204" pitchFamily="34" charset="0"/>
            </a:rPr>
            <a:t>accessibility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– anytime, anywhere, in various languages, displayed on many supporting platforms</a:t>
          </a:r>
        </a:p>
      </dgm:t>
    </dgm:pt>
    <dgm:pt modelId="{DD1A0D81-54D0-48C3-9CFA-42D8800A35E8}" type="parTrans" cxnId="{6774FD68-5AEE-4D4B-AA72-2915A4D2471C}">
      <dgm:prSet/>
      <dgm:spPr/>
      <dgm:t>
        <a:bodyPr/>
        <a:lstStyle/>
        <a:p>
          <a:endParaRPr lang="en-US"/>
        </a:p>
      </dgm:t>
    </dgm:pt>
    <dgm:pt modelId="{69F1F5D3-2485-4B25-AE27-A6C610C1AC26}" type="sibTrans" cxnId="{6774FD68-5AEE-4D4B-AA72-2915A4D2471C}">
      <dgm:prSet/>
      <dgm:spPr/>
      <dgm:t>
        <a:bodyPr/>
        <a:lstStyle/>
        <a:p>
          <a:endParaRPr lang="en-US"/>
        </a:p>
      </dgm:t>
    </dgm:pt>
    <dgm:pt modelId="{D8CDBFB4-A08B-4A11-A355-D7B4CEBCAF08}" type="pres">
      <dgm:prSet presAssocID="{ABBA969C-087A-4259-BC38-893CE0927D59}" presName="linear" presStyleCnt="0">
        <dgm:presLayoutVars>
          <dgm:dir/>
          <dgm:animLvl val="lvl"/>
          <dgm:resizeHandles val="exact"/>
        </dgm:presLayoutVars>
      </dgm:prSet>
      <dgm:spPr/>
    </dgm:pt>
    <dgm:pt modelId="{88066CAA-8A5E-423E-931D-27FC15BD5F3F}" type="pres">
      <dgm:prSet presAssocID="{34DE6955-018A-4DF0-83E3-AA832F712560}" presName="parentLin" presStyleCnt="0"/>
      <dgm:spPr/>
    </dgm:pt>
    <dgm:pt modelId="{805B4966-6B42-4C60-AD54-2654B38B1E90}" type="pres">
      <dgm:prSet presAssocID="{34DE6955-018A-4DF0-83E3-AA832F712560}" presName="parentLeftMargin" presStyleLbl="node1" presStyleIdx="0" presStyleCnt="2"/>
      <dgm:spPr/>
    </dgm:pt>
    <dgm:pt modelId="{5E13A8C7-79E3-4158-B466-1A995938C40A}" type="pres">
      <dgm:prSet presAssocID="{34DE6955-018A-4DF0-83E3-AA832F7125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A0B364-16BD-4693-9727-A7B7B15E3480}" type="pres">
      <dgm:prSet presAssocID="{34DE6955-018A-4DF0-83E3-AA832F712560}" presName="negativeSpace" presStyleCnt="0"/>
      <dgm:spPr/>
    </dgm:pt>
    <dgm:pt modelId="{B0E0FDBC-8E32-499F-914D-155202044794}" type="pres">
      <dgm:prSet presAssocID="{34DE6955-018A-4DF0-83E3-AA832F712560}" presName="childText" presStyleLbl="conFgAcc1" presStyleIdx="0" presStyleCnt="2">
        <dgm:presLayoutVars>
          <dgm:bulletEnabled val="1"/>
        </dgm:presLayoutVars>
      </dgm:prSet>
      <dgm:spPr/>
    </dgm:pt>
    <dgm:pt modelId="{F488C120-FD4E-44D8-848E-914671DBD9D4}" type="pres">
      <dgm:prSet presAssocID="{6AB71A6D-EA32-45FC-AF4B-A3874CFE5492}" presName="spaceBetweenRectangles" presStyleCnt="0"/>
      <dgm:spPr/>
    </dgm:pt>
    <dgm:pt modelId="{D02507C8-59F8-4E2D-A6F3-15AF75ADD0A1}" type="pres">
      <dgm:prSet presAssocID="{0EDC737B-BA98-4FC6-9C1D-C9A673EBC461}" presName="parentLin" presStyleCnt="0"/>
      <dgm:spPr/>
    </dgm:pt>
    <dgm:pt modelId="{40688DAC-ABFF-4043-BC43-A1F792BD397C}" type="pres">
      <dgm:prSet presAssocID="{0EDC737B-BA98-4FC6-9C1D-C9A673EBC461}" presName="parentLeftMargin" presStyleLbl="node1" presStyleIdx="0" presStyleCnt="2"/>
      <dgm:spPr/>
    </dgm:pt>
    <dgm:pt modelId="{8C28F89B-6C42-489A-BD20-B0D573FE69BA}" type="pres">
      <dgm:prSet presAssocID="{0EDC737B-BA98-4FC6-9C1D-C9A673EBC4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8DE79F-6E0F-4FF8-B6F8-A3759EC9D6F5}" type="pres">
      <dgm:prSet presAssocID="{0EDC737B-BA98-4FC6-9C1D-C9A673EBC461}" presName="negativeSpace" presStyleCnt="0"/>
      <dgm:spPr/>
    </dgm:pt>
    <dgm:pt modelId="{3954BE67-A5EF-4FE1-A3DC-C8F368AEF3C1}" type="pres">
      <dgm:prSet presAssocID="{0EDC737B-BA98-4FC6-9C1D-C9A673EBC46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B2A402-F67C-4BD5-876A-D60201700190}" type="presOf" srcId="{DFA4CF4B-BD35-4CA1-9909-D785521908B4}" destId="{3954BE67-A5EF-4FE1-A3DC-C8F368AEF3C1}" srcOrd="0" destOrd="0" presId="urn:microsoft.com/office/officeart/2005/8/layout/list1"/>
    <dgm:cxn modelId="{4261C106-BB03-427B-A21E-1DCB3322D0C0}" srcId="{0EDC737B-BA98-4FC6-9C1D-C9A673EBC461}" destId="{FB260793-7528-45F6-9C83-6683D678C1AC}" srcOrd="1" destOrd="0" parTransId="{F477E03E-9B6A-463E-8F98-29C1880791E0}" sibTransId="{C269F58E-9DB3-4186-B1D7-A354C2E0713C}"/>
    <dgm:cxn modelId="{E8A06A1B-0B20-4B64-A039-84CEE3BB40BB}" srcId="{34DE6955-018A-4DF0-83E3-AA832F712560}" destId="{E0BE007E-8F4F-4452-8A7C-EADACE16A584}" srcOrd="1" destOrd="0" parTransId="{EBB03E07-30F5-4563-8594-A20DC372F3F7}" sibTransId="{75AC2F33-F504-482A-B83D-64D24F928A3C}"/>
    <dgm:cxn modelId="{196EB52C-98FD-4373-973E-69A458B20BAF}" srcId="{34DE6955-018A-4DF0-83E3-AA832F712560}" destId="{32B0321F-0E9D-4FEB-9055-A30DF080B711}" srcOrd="0" destOrd="0" parTransId="{1D29253A-22CD-4F3E-AF0B-877137027257}" sibTransId="{7FD5D65A-A7A1-465C-9684-B8CDA220F653}"/>
    <dgm:cxn modelId="{1EA55637-8C7A-4F30-B889-4A03DB118DF2}" srcId="{0EDC737B-BA98-4FC6-9C1D-C9A673EBC461}" destId="{DFA4CF4B-BD35-4CA1-9909-D785521908B4}" srcOrd="0" destOrd="0" parTransId="{D869BCC0-81B9-4188-964C-E37326D5DAC8}" sibTransId="{14FF664F-E042-40EA-88D2-B7E4D533399D}"/>
    <dgm:cxn modelId="{B35FF85D-A9A0-465B-923B-EA5761C5EAB3}" srcId="{34DE6955-018A-4DF0-83E3-AA832F712560}" destId="{441DF5DC-BFC5-4BE1-8647-0BCB91BB224E}" srcOrd="2" destOrd="0" parTransId="{6ECD8F0C-A510-4008-B9F6-A7DA4AD4B013}" sibTransId="{05F2922B-09B7-490D-A5C7-FDFF23B285A6}"/>
    <dgm:cxn modelId="{CE786367-F3CD-444F-A3F9-0AD05C62FFD7}" type="presOf" srcId="{32B0321F-0E9D-4FEB-9055-A30DF080B711}" destId="{B0E0FDBC-8E32-499F-914D-155202044794}" srcOrd="0" destOrd="0" presId="urn:microsoft.com/office/officeart/2005/8/layout/list1"/>
    <dgm:cxn modelId="{17B47F48-A0CC-44DA-89F2-BB9A8E186017}" type="presOf" srcId="{0EDC737B-BA98-4FC6-9C1D-C9A673EBC461}" destId="{8C28F89B-6C42-489A-BD20-B0D573FE69BA}" srcOrd="1" destOrd="0" presId="urn:microsoft.com/office/officeart/2005/8/layout/list1"/>
    <dgm:cxn modelId="{6774FD68-5AEE-4D4B-AA72-2915A4D2471C}" srcId="{0EDC737B-BA98-4FC6-9C1D-C9A673EBC461}" destId="{6BEFC58A-2048-46F2-BEBC-AD1CD4448111}" srcOrd="2" destOrd="0" parTransId="{DD1A0D81-54D0-48C3-9CFA-42D8800A35E8}" sibTransId="{69F1F5D3-2485-4B25-AE27-A6C610C1AC26}"/>
    <dgm:cxn modelId="{DAFA2373-166B-4DC5-91E2-60874FD9BA99}" type="presOf" srcId="{34DE6955-018A-4DF0-83E3-AA832F712560}" destId="{805B4966-6B42-4C60-AD54-2654B38B1E90}" srcOrd="0" destOrd="0" presId="urn:microsoft.com/office/officeart/2005/8/layout/list1"/>
    <dgm:cxn modelId="{C0E81755-9CF3-4673-866C-DF3379847FB5}" srcId="{ABBA969C-087A-4259-BC38-893CE0927D59}" destId="{0EDC737B-BA98-4FC6-9C1D-C9A673EBC461}" srcOrd="1" destOrd="0" parTransId="{EECF744E-AE70-4387-A7CF-A01DB147F738}" sibTransId="{BABD4B17-276B-4C57-9B7F-5ECFA715E167}"/>
    <dgm:cxn modelId="{7EF12A75-8AE8-4A22-B0AF-1FD48BAD1CF9}" type="presOf" srcId="{0EDC737B-BA98-4FC6-9C1D-C9A673EBC461}" destId="{40688DAC-ABFF-4043-BC43-A1F792BD397C}" srcOrd="0" destOrd="0" presId="urn:microsoft.com/office/officeart/2005/8/layout/list1"/>
    <dgm:cxn modelId="{271F2A84-46B2-4EDC-98C9-08DE3CE48F77}" type="presOf" srcId="{441DF5DC-BFC5-4BE1-8647-0BCB91BB224E}" destId="{B0E0FDBC-8E32-499F-914D-155202044794}" srcOrd="0" destOrd="2" presId="urn:microsoft.com/office/officeart/2005/8/layout/list1"/>
    <dgm:cxn modelId="{D8BC1CB2-CD4B-42AD-9F27-E82D22AC764A}" type="presOf" srcId="{6BEFC58A-2048-46F2-BEBC-AD1CD4448111}" destId="{3954BE67-A5EF-4FE1-A3DC-C8F368AEF3C1}" srcOrd="0" destOrd="2" presId="urn:microsoft.com/office/officeart/2005/8/layout/list1"/>
    <dgm:cxn modelId="{0BF21AB6-FECA-4239-8620-141DE59AE7D9}" type="presOf" srcId="{ABBA969C-087A-4259-BC38-893CE0927D59}" destId="{D8CDBFB4-A08B-4A11-A355-D7B4CEBCAF08}" srcOrd="0" destOrd="0" presId="urn:microsoft.com/office/officeart/2005/8/layout/list1"/>
    <dgm:cxn modelId="{F74DA6B8-FDDF-4602-BAFE-5E71BAC70009}" type="presOf" srcId="{34DE6955-018A-4DF0-83E3-AA832F712560}" destId="{5E13A8C7-79E3-4158-B466-1A995938C40A}" srcOrd="1" destOrd="0" presId="urn:microsoft.com/office/officeart/2005/8/layout/list1"/>
    <dgm:cxn modelId="{640950C9-BAF5-4236-AE2F-BD0BE65414DD}" srcId="{ABBA969C-087A-4259-BC38-893CE0927D59}" destId="{34DE6955-018A-4DF0-83E3-AA832F712560}" srcOrd="0" destOrd="0" parTransId="{335D9163-82E5-4E05-A31F-A9CF3B8BBF22}" sibTransId="{6AB71A6D-EA32-45FC-AF4B-A3874CFE5492}"/>
    <dgm:cxn modelId="{25A63CCE-3CAE-4B61-91E7-90BC236E841F}" type="presOf" srcId="{E0BE007E-8F4F-4452-8A7C-EADACE16A584}" destId="{B0E0FDBC-8E32-499F-914D-155202044794}" srcOrd="0" destOrd="1" presId="urn:microsoft.com/office/officeart/2005/8/layout/list1"/>
    <dgm:cxn modelId="{4B828ACE-1A1C-4DA4-963E-D419A53195A4}" type="presOf" srcId="{FB260793-7528-45F6-9C83-6683D678C1AC}" destId="{3954BE67-A5EF-4FE1-A3DC-C8F368AEF3C1}" srcOrd="0" destOrd="1" presId="urn:microsoft.com/office/officeart/2005/8/layout/list1"/>
    <dgm:cxn modelId="{B312D7AD-D9CF-488A-9D8A-E1D8C2EE5227}" type="presParOf" srcId="{D8CDBFB4-A08B-4A11-A355-D7B4CEBCAF08}" destId="{88066CAA-8A5E-423E-931D-27FC15BD5F3F}" srcOrd="0" destOrd="0" presId="urn:microsoft.com/office/officeart/2005/8/layout/list1"/>
    <dgm:cxn modelId="{9E1CC3DC-58BB-4420-8E59-1DF77836BC3D}" type="presParOf" srcId="{88066CAA-8A5E-423E-931D-27FC15BD5F3F}" destId="{805B4966-6B42-4C60-AD54-2654B38B1E90}" srcOrd="0" destOrd="0" presId="urn:microsoft.com/office/officeart/2005/8/layout/list1"/>
    <dgm:cxn modelId="{CEC92F37-1021-444B-BCB7-1A4462BCE3FA}" type="presParOf" srcId="{88066CAA-8A5E-423E-931D-27FC15BD5F3F}" destId="{5E13A8C7-79E3-4158-B466-1A995938C40A}" srcOrd="1" destOrd="0" presId="urn:microsoft.com/office/officeart/2005/8/layout/list1"/>
    <dgm:cxn modelId="{8AAC24E0-9DDF-4BD3-8C28-8126E8F27917}" type="presParOf" srcId="{D8CDBFB4-A08B-4A11-A355-D7B4CEBCAF08}" destId="{49A0B364-16BD-4693-9727-A7B7B15E3480}" srcOrd="1" destOrd="0" presId="urn:microsoft.com/office/officeart/2005/8/layout/list1"/>
    <dgm:cxn modelId="{C43C805F-18F9-4A01-9359-160C2A83C7FF}" type="presParOf" srcId="{D8CDBFB4-A08B-4A11-A355-D7B4CEBCAF08}" destId="{B0E0FDBC-8E32-499F-914D-155202044794}" srcOrd="2" destOrd="0" presId="urn:microsoft.com/office/officeart/2005/8/layout/list1"/>
    <dgm:cxn modelId="{5B4446D2-A67B-47C7-BE5F-F2A9066AC422}" type="presParOf" srcId="{D8CDBFB4-A08B-4A11-A355-D7B4CEBCAF08}" destId="{F488C120-FD4E-44D8-848E-914671DBD9D4}" srcOrd="3" destOrd="0" presId="urn:microsoft.com/office/officeart/2005/8/layout/list1"/>
    <dgm:cxn modelId="{DA035F05-4718-45A4-8D1C-F579AC74E81A}" type="presParOf" srcId="{D8CDBFB4-A08B-4A11-A355-D7B4CEBCAF08}" destId="{D02507C8-59F8-4E2D-A6F3-15AF75ADD0A1}" srcOrd="4" destOrd="0" presId="urn:microsoft.com/office/officeart/2005/8/layout/list1"/>
    <dgm:cxn modelId="{EF106919-3ADC-4852-8AD1-DDD9502B921D}" type="presParOf" srcId="{D02507C8-59F8-4E2D-A6F3-15AF75ADD0A1}" destId="{40688DAC-ABFF-4043-BC43-A1F792BD397C}" srcOrd="0" destOrd="0" presId="urn:microsoft.com/office/officeart/2005/8/layout/list1"/>
    <dgm:cxn modelId="{0E20AF43-AD36-450D-BF27-6647ECE37173}" type="presParOf" srcId="{D02507C8-59F8-4E2D-A6F3-15AF75ADD0A1}" destId="{8C28F89B-6C42-489A-BD20-B0D573FE69BA}" srcOrd="1" destOrd="0" presId="urn:microsoft.com/office/officeart/2005/8/layout/list1"/>
    <dgm:cxn modelId="{BBAE257E-63B7-44CB-85FD-CF6BF3824ECA}" type="presParOf" srcId="{D8CDBFB4-A08B-4A11-A355-D7B4CEBCAF08}" destId="{8D8DE79F-6E0F-4FF8-B6F8-A3759EC9D6F5}" srcOrd="5" destOrd="0" presId="urn:microsoft.com/office/officeart/2005/8/layout/list1"/>
    <dgm:cxn modelId="{6AFD28F0-4D84-4930-8724-01A4ABF37FEA}" type="presParOf" srcId="{D8CDBFB4-A08B-4A11-A355-D7B4CEBCAF08}" destId="{3954BE67-A5EF-4FE1-A3DC-C8F368AEF3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CB27A-B826-4D8B-87E2-BD994A6A22B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CCBF1DF-C68B-4452-BCFF-D68EB192A805}">
      <dgm:prSet/>
      <dgm:spPr/>
      <dgm:t>
        <a:bodyPr/>
        <a:lstStyle/>
        <a:p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Inside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property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(„in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situ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“)</a:t>
          </a:r>
        </a:p>
      </dgm:t>
    </dgm:pt>
    <dgm:pt modelId="{276112FB-1E8C-4AAD-8331-3DA76724160A}" type="parTrans" cxnId="{1C102BBA-6B65-4A52-9C7F-D1784724689B}">
      <dgm:prSet/>
      <dgm:spPr/>
      <dgm:t>
        <a:bodyPr/>
        <a:lstStyle/>
        <a:p>
          <a:endParaRPr lang="cs-CZ"/>
        </a:p>
      </dgm:t>
    </dgm:pt>
    <dgm:pt modelId="{210D3076-D35E-44E0-BAB6-426AA77C9CB4}" type="sibTrans" cxnId="{1C102BBA-6B65-4A52-9C7F-D1784724689B}">
      <dgm:prSet/>
      <dgm:spPr/>
      <dgm:t>
        <a:bodyPr/>
        <a:lstStyle/>
        <a:p>
          <a:endParaRPr lang="cs-CZ"/>
        </a:p>
      </dgm:t>
    </dgm:pt>
    <dgm:pt modelId="{57C9B581-004C-4355-91C0-3C3B8A9CE488}">
      <dgm:prSet/>
      <dgm:spPr/>
      <dgm:t>
        <a:bodyPr/>
        <a:lstStyle/>
        <a:p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Allows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visitors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to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discover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nature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attraction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via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different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forms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dirty="0" err="1"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b="1" dirty="0" err="1">
              <a:latin typeface="Calibri" panose="020F0502020204030204" pitchFamily="34" charset="0"/>
              <a:cs typeface="Calibri" panose="020F0502020204030204" pitchFamily="34" charset="0"/>
            </a:rPr>
            <a:t>tours</a:t>
          </a:r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1A3A77-CD75-4B13-BF4D-19C94F445E34}" type="parTrans" cxnId="{CBC308B7-36BD-4505-B068-0452212256F3}">
      <dgm:prSet/>
      <dgm:spPr/>
      <dgm:t>
        <a:bodyPr/>
        <a:lstStyle/>
        <a:p>
          <a:endParaRPr lang="cs-CZ"/>
        </a:p>
      </dgm:t>
    </dgm:pt>
    <dgm:pt modelId="{ED4C3144-6298-4343-99C8-D135C4610BEE}" type="sibTrans" cxnId="{CBC308B7-36BD-4505-B068-0452212256F3}">
      <dgm:prSet/>
      <dgm:spPr/>
      <dgm:t>
        <a:bodyPr/>
        <a:lstStyle/>
        <a:p>
          <a:endParaRPr lang="cs-CZ"/>
        </a:p>
      </dgm:t>
    </dgm:pt>
    <dgm:pt modelId="{5E9E5B6A-C82A-4039-ABB6-47BFC2B2E38A}">
      <dgm:prSet/>
      <dgm:spPr/>
      <dgm:t>
        <a:bodyPr/>
        <a:lstStyle/>
        <a:p>
          <a:r>
            <a:rPr lang="cs-CZ">
              <a:latin typeface="Calibri" panose="020F0502020204030204" pitchFamily="34" charset="0"/>
              <a:cs typeface="Calibri" panose="020F0502020204030204" pitchFamily="34" charset="0"/>
            </a:rPr>
            <a:t>Beyond the property („ex-situ“)</a:t>
          </a:r>
        </a:p>
      </dgm:t>
    </dgm:pt>
    <dgm:pt modelId="{AB59C9D7-3DA9-4C43-BA6F-D0BCA4AB3F37}" type="parTrans" cxnId="{D12419CF-1B65-476A-97D0-40A11FEDFB42}">
      <dgm:prSet/>
      <dgm:spPr/>
      <dgm:t>
        <a:bodyPr/>
        <a:lstStyle/>
        <a:p>
          <a:endParaRPr lang="cs-CZ"/>
        </a:p>
      </dgm:t>
    </dgm:pt>
    <dgm:pt modelId="{00E68A5A-F144-4B73-99C2-02CD736971E1}" type="sibTrans" cxnId="{D12419CF-1B65-476A-97D0-40A11FEDFB42}">
      <dgm:prSet/>
      <dgm:spPr/>
      <dgm:t>
        <a:bodyPr/>
        <a:lstStyle/>
        <a:p>
          <a:endParaRPr lang="cs-CZ"/>
        </a:p>
      </dgm:t>
    </dgm:pt>
    <dgm:pt modelId="{31B7BF72-AC8E-4F55-AB91-845DA7BE7F67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sually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held outside the nature attraction, so the interpretation is sent through </a:t>
          </a:r>
          <a:r>
            <a:rPr lang="en-GB" b="1" noProof="0" dirty="0">
              <a:latin typeface="Calibri" panose="020F0502020204030204" pitchFamily="34" charset="0"/>
              <a:cs typeface="Calibri" panose="020F0502020204030204" pitchFamily="34" charset="0"/>
            </a:rPr>
            <a:t>newsletters, television, radio, newspapers, blogs, social media, and websites, exhibitions in visitor centres, etc</a:t>
          </a:r>
          <a:r>
            <a:rPr lang="cs-CZ" b="1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3C44C8-BBDD-4B85-BD2C-964496704BF1}" type="parTrans" cxnId="{DC3FB97E-9C8A-47EC-B3BA-C821AFAF4F5E}">
      <dgm:prSet/>
      <dgm:spPr/>
      <dgm:t>
        <a:bodyPr/>
        <a:lstStyle/>
        <a:p>
          <a:endParaRPr lang="cs-CZ"/>
        </a:p>
      </dgm:t>
    </dgm:pt>
    <dgm:pt modelId="{8795F23F-8897-46F9-979B-F8E5F329D1FB}" type="sibTrans" cxnId="{DC3FB97E-9C8A-47EC-B3BA-C821AFAF4F5E}">
      <dgm:prSet/>
      <dgm:spPr/>
      <dgm:t>
        <a:bodyPr/>
        <a:lstStyle/>
        <a:p>
          <a:endParaRPr lang="cs-CZ"/>
        </a:p>
      </dgm:t>
    </dgm:pt>
    <dgm:pt modelId="{9014FDED-0B22-4CA1-8AF8-2148374C6CE0}" type="pres">
      <dgm:prSet presAssocID="{2B3CB27A-B826-4D8B-87E2-BD994A6A22B9}" presName="linear" presStyleCnt="0">
        <dgm:presLayoutVars>
          <dgm:dir/>
          <dgm:animLvl val="lvl"/>
          <dgm:resizeHandles val="exact"/>
        </dgm:presLayoutVars>
      </dgm:prSet>
      <dgm:spPr/>
    </dgm:pt>
    <dgm:pt modelId="{199FAFDA-3DDE-4A56-93A4-1F2AB183CBC9}" type="pres">
      <dgm:prSet presAssocID="{9CCBF1DF-C68B-4452-BCFF-D68EB192A805}" presName="parentLin" presStyleCnt="0"/>
      <dgm:spPr/>
    </dgm:pt>
    <dgm:pt modelId="{4D78705F-72CC-4048-91AE-9F4E32CD451B}" type="pres">
      <dgm:prSet presAssocID="{9CCBF1DF-C68B-4452-BCFF-D68EB192A805}" presName="parentLeftMargin" presStyleLbl="node1" presStyleIdx="0" presStyleCnt="2"/>
      <dgm:spPr/>
    </dgm:pt>
    <dgm:pt modelId="{6130BF3D-B58E-4E1E-8787-56CD0C5BF94B}" type="pres">
      <dgm:prSet presAssocID="{9CCBF1DF-C68B-4452-BCFF-D68EB192A8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FB5956-E2AC-4523-A370-0A007C257484}" type="pres">
      <dgm:prSet presAssocID="{9CCBF1DF-C68B-4452-BCFF-D68EB192A805}" presName="negativeSpace" presStyleCnt="0"/>
      <dgm:spPr/>
    </dgm:pt>
    <dgm:pt modelId="{9E22F607-F977-4047-ABEB-3A9C322A6417}" type="pres">
      <dgm:prSet presAssocID="{9CCBF1DF-C68B-4452-BCFF-D68EB192A805}" presName="childText" presStyleLbl="conFgAcc1" presStyleIdx="0" presStyleCnt="2">
        <dgm:presLayoutVars>
          <dgm:bulletEnabled val="1"/>
        </dgm:presLayoutVars>
      </dgm:prSet>
      <dgm:spPr/>
    </dgm:pt>
    <dgm:pt modelId="{325B0F2F-9102-4157-8F66-635058CED231}" type="pres">
      <dgm:prSet presAssocID="{210D3076-D35E-44E0-BAB6-426AA77C9CB4}" presName="spaceBetweenRectangles" presStyleCnt="0"/>
      <dgm:spPr/>
    </dgm:pt>
    <dgm:pt modelId="{44F4E710-9EF0-42A7-9FC4-9E34B1991767}" type="pres">
      <dgm:prSet presAssocID="{5E9E5B6A-C82A-4039-ABB6-47BFC2B2E38A}" presName="parentLin" presStyleCnt="0"/>
      <dgm:spPr/>
    </dgm:pt>
    <dgm:pt modelId="{0689A4BA-7821-4C45-A9D0-4B7C36E745EE}" type="pres">
      <dgm:prSet presAssocID="{5E9E5B6A-C82A-4039-ABB6-47BFC2B2E38A}" presName="parentLeftMargin" presStyleLbl="node1" presStyleIdx="0" presStyleCnt="2"/>
      <dgm:spPr/>
    </dgm:pt>
    <dgm:pt modelId="{F7B9F721-16F1-4CB9-8922-77BFC507A1AC}" type="pres">
      <dgm:prSet presAssocID="{5E9E5B6A-C82A-4039-ABB6-47BFC2B2E3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6AE1D00-F95D-42FC-90A0-7F3FE459EEBE}" type="pres">
      <dgm:prSet presAssocID="{5E9E5B6A-C82A-4039-ABB6-47BFC2B2E38A}" presName="negativeSpace" presStyleCnt="0"/>
      <dgm:spPr/>
    </dgm:pt>
    <dgm:pt modelId="{ED00E37D-B11E-4844-BC42-21A60609AB6B}" type="pres">
      <dgm:prSet presAssocID="{5E9E5B6A-C82A-4039-ABB6-47BFC2B2E38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11D7F14-ACEA-4BB4-BC86-B5E45D409184}" type="presOf" srcId="{5E9E5B6A-C82A-4039-ABB6-47BFC2B2E38A}" destId="{0689A4BA-7821-4C45-A9D0-4B7C36E745EE}" srcOrd="0" destOrd="0" presId="urn:microsoft.com/office/officeart/2005/8/layout/list1"/>
    <dgm:cxn modelId="{A3C3F722-3C97-417B-A945-7ED8ED4C449B}" type="presOf" srcId="{57C9B581-004C-4355-91C0-3C3B8A9CE488}" destId="{9E22F607-F977-4047-ABEB-3A9C322A6417}" srcOrd="0" destOrd="0" presId="urn:microsoft.com/office/officeart/2005/8/layout/list1"/>
    <dgm:cxn modelId="{63237C29-6FB2-40B5-935D-DEA9903DBD68}" type="presOf" srcId="{31B7BF72-AC8E-4F55-AB91-845DA7BE7F67}" destId="{ED00E37D-B11E-4844-BC42-21A60609AB6B}" srcOrd="0" destOrd="0" presId="urn:microsoft.com/office/officeart/2005/8/layout/list1"/>
    <dgm:cxn modelId="{DC3FB97E-9C8A-47EC-B3BA-C821AFAF4F5E}" srcId="{5E9E5B6A-C82A-4039-ABB6-47BFC2B2E38A}" destId="{31B7BF72-AC8E-4F55-AB91-845DA7BE7F67}" srcOrd="0" destOrd="0" parTransId="{7D3C44C8-BBDD-4B85-BD2C-964496704BF1}" sibTransId="{8795F23F-8897-46F9-979B-F8E5F329D1FB}"/>
    <dgm:cxn modelId="{CBC308B7-36BD-4505-B068-0452212256F3}" srcId="{9CCBF1DF-C68B-4452-BCFF-D68EB192A805}" destId="{57C9B581-004C-4355-91C0-3C3B8A9CE488}" srcOrd="0" destOrd="0" parTransId="{BB1A3A77-CD75-4B13-BF4D-19C94F445E34}" sibTransId="{ED4C3144-6298-4343-99C8-D135C4610BEE}"/>
    <dgm:cxn modelId="{1C102BBA-6B65-4A52-9C7F-D1784724689B}" srcId="{2B3CB27A-B826-4D8B-87E2-BD994A6A22B9}" destId="{9CCBF1DF-C68B-4452-BCFF-D68EB192A805}" srcOrd="0" destOrd="0" parTransId="{276112FB-1E8C-4AAD-8331-3DA76724160A}" sibTransId="{210D3076-D35E-44E0-BAB6-426AA77C9CB4}"/>
    <dgm:cxn modelId="{D12419CF-1B65-476A-97D0-40A11FEDFB42}" srcId="{2B3CB27A-B826-4D8B-87E2-BD994A6A22B9}" destId="{5E9E5B6A-C82A-4039-ABB6-47BFC2B2E38A}" srcOrd="1" destOrd="0" parTransId="{AB59C9D7-3DA9-4C43-BA6F-D0BCA4AB3F37}" sibTransId="{00E68A5A-F144-4B73-99C2-02CD736971E1}"/>
    <dgm:cxn modelId="{5942E6D3-9EBE-400C-AEEE-B05B1ED772C1}" type="presOf" srcId="{9CCBF1DF-C68B-4452-BCFF-D68EB192A805}" destId="{6130BF3D-B58E-4E1E-8787-56CD0C5BF94B}" srcOrd="1" destOrd="0" presId="urn:microsoft.com/office/officeart/2005/8/layout/list1"/>
    <dgm:cxn modelId="{A4DD3BD8-7ECD-4602-B1F9-933B36B570E1}" type="presOf" srcId="{5E9E5B6A-C82A-4039-ABB6-47BFC2B2E38A}" destId="{F7B9F721-16F1-4CB9-8922-77BFC507A1AC}" srcOrd="1" destOrd="0" presId="urn:microsoft.com/office/officeart/2005/8/layout/list1"/>
    <dgm:cxn modelId="{58FEDCE5-F3DD-4ED0-BBF4-05AB3EB9CDBB}" type="presOf" srcId="{9CCBF1DF-C68B-4452-BCFF-D68EB192A805}" destId="{4D78705F-72CC-4048-91AE-9F4E32CD451B}" srcOrd="0" destOrd="0" presId="urn:microsoft.com/office/officeart/2005/8/layout/list1"/>
    <dgm:cxn modelId="{99CF35F1-5CDB-49D0-8A72-193087DF9BA0}" type="presOf" srcId="{2B3CB27A-B826-4D8B-87E2-BD994A6A22B9}" destId="{9014FDED-0B22-4CA1-8AF8-2148374C6CE0}" srcOrd="0" destOrd="0" presId="urn:microsoft.com/office/officeart/2005/8/layout/list1"/>
    <dgm:cxn modelId="{3B0582F4-078F-4AD4-A12F-1437361CA280}" type="presParOf" srcId="{9014FDED-0B22-4CA1-8AF8-2148374C6CE0}" destId="{199FAFDA-3DDE-4A56-93A4-1F2AB183CBC9}" srcOrd="0" destOrd="0" presId="urn:microsoft.com/office/officeart/2005/8/layout/list1"/>
    <dgm:cxn modelId="{A09ED6E1-BFA9-4377-A84D-6FD74C4122A2}" type="presParOf" srcId="{199FAFDA-3DDE-4A56-93A4-1F2AB183CBC9}" destId="{4D78705F-72CC-4048-91AE-9F4E32CD451B}" srcOrd="0" destOrd="0" presId="urn:microsoft.com/office/officeart/2005/8/layout/list1"/>
    <dgm:cxn modelId="{F81E37F4-863D-4BB2-874F-5A17EF2B2FAA}" type="presParOf" srcId="{199FAFDA-3DDE-4A56-93A4-1F2AB183CBC9}" destId="{6130BF3D-B58E-4E1E-8787-56CD0C5BF94B}" srcOrd="1" destOrd="0" presId="urn:microsoft.com/office/officeart/2005/8/layout/list1"/>
    <dgm:cxn modelId="{914BDD5F-E683-4359-98FE-6E5812E23A37}" type="presParOf" srcId="{9014FDED-0B22-4CA1-8AF8-2148374C6CE0}" destId="{23FB5956-E2AC-4523-A370-0A007C257484}" srcOrd="1" destOrd="0" presId="urn:microsoft.com/office/officeart/2005/8/layout/list1"/>
    <dgm:cxn modelId="{204F97FB-5FAF-476F-B369-D5B9D5EF2532}" type="presParOf" srcId="{9014FDED-0B22-4CA1-8AF8-2148374C6CE0}" destId="{9E22F607-F977-4047-ABEB-3A9C322A6417}" srcOrd="2" destOrd="0" presId="urn:microsoft.com/office/officeart/2005/8/layout/list1"/>
    <dgm:cxn modelId="{A5115B7B-96F9-4D86-8BD4-8D0BADFB3CD1}" type="presParOf" srcId="{9014FDED-0B22-4CA1-8AF8-2148374C6CE0}" destId="{325B0F2F-9102-4157-8F66-635058CED231}" srcOrd="3" destOrd="0" presId="urn:microsoft.com/office/officeart/2005/8/layout/list1"/>
    <dgm:cxn modelId="{1DDEE038-BE4D-4285-BDC4-FFAE81CFD158}" type="presParOf" srcId="{9014FDED-0B22-4CA1-8AF8-2148374C6CE0}" destId="{44F4E710-9EF0-42A7-9FC4-9E34B1991767}" srcOrd="4" destOrd="0" presId="urn:microsoft.com/office/officeart/2005/8/layout/list1"/>
    <dgm:cxn modelId="{ED6C5B36-096D-4260-BC12-56F669DD098D}" type="presParOf" srcId="{44F4E710-9EF0-42A7-9FC4-9E34B1991767}" destId="{0689A4BA-7821-4C45-A9D0-4B7C36E745EE}" srcOrd="0" destOrd="0" presId="urn:microsoft.com/office/officeart/2005/8/layout/list1"/>
    <dgm:cxn modelId="{4DAEF9E1-C73C-4F5C-AD97-1BC678F757EC}" type="presParOf" srcId="{44F4E710-9EF0-42A7-9FC4-9E34B1991767}" destId="{F7B9F721-16F1-4CB9-8922-77BFC507A1AC}" srcOrd="1" destOrd="0" presId="urn:microsoft.com/office/officeart/2005/8/layout/list1"/>
    <dgm:cxn modelId="{1D8239A5-F22A-46B5-B185-5DEA441D9B3F}" type="presParOf" srcId="{9014FDED-0B22-4CA1-8AF8-2148374C6CE0}" destId="{C6AE1D00-F95D-42FC-90A0-7F3FE459EEBE}" srcOrd="5" destOrd="0" presId="urn:microsoft.com/office/officeart/2005/8/layout/list1"/>
    <dgm:cxn modelId="{9C551188-BBA5-4D20-BD80-0FB9EAC9EC05}" type="presParOf" srcId="{9014FDED-0B22-4CA1-8AF8-2148374C6CE0}" destId="{ED00E37D-B11E-4844-BC42-21A60609AB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0FDBC-8E32-499F-914D-155202044794}">
      <dsp:nvSpPr>
        <dsp:cNvPr id="0" name=""/>
        <dsp:cNvSpPr/>
      </dsp:nvSpPr>
      <dsp:spPr>
        <a:xfrm>
          <a:off x="0" y="338881"/>
          <a:ext cx="10691811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03" tIns="333248" rIns="8298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 panose="020F0502020204030204" pitchFamily="34" charset="0"/>
              <a:cs typeface="Calibri" panose="020F0502020204030204" pitchFamily="34" charset="0"/>
            </a:rPr>
            <a:t>Direct contact with visitors</a:t>
          </a:r>
          <a:endParaRPr lang="en-US" sz="16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>
              <a:latin typeface="Calibri" panose="020F0502020204030204" pitchFamily="34" charset="0"/>
              <a:cs typeface="Calibri" panose="020F0502020204030204" pitchFamily="34" charset="0"/>
            </a:rPr>
            <a:t>Exchange, interaction and response to the visitors‘ needs and requests</a:t>
          </a:r>
          <a:endParaRPr lang="en-US" sz="16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Forms</a:t>
          </a:r>
          <a:r>
            <a:rPr lang="cs-CZ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talks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demonstrations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puppet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shows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living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history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storytelling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nature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walks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tours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guided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tours</a:t>
          </a: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cs-CZ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workshops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8881"/>
        <a:ext cx="10691811" cy="1436400"/>
      </dsp:txXfrm>
    </dsp:sp>
    <dsp:sp modelId="{5E13A8C7-79E3-4158-B466-1A995938C40A}">
      <dsp:nvSpPr>
        <dsp:cNvPr id="0" name=""/>
        <dsp:cNvSpPr/>
      </dsp:nvSpPr>
      <dsp:spPr>
        <a:xfrm>
          <a:off x="534590" y="102721"/>
          <a:ext cx="748426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Personal interpretation</a:t>
          </a:r>
        </a:p>
      </dsp:txBody>
      <dsp:txXfrm>
        <a:off x="557647" y="125778"/>
        <a:ext cx="7438154" cy="426206"/>
      </dsp:txXfrm>
    </dsp:sp>
    <dsp:sp modelId="{3954BE67-A5EF-4FE1-A3DC-C8F368AEF3C1}">
      <dsp:nvSpPr>
        <dsp:cNvPr id="0" name=""/>
        <dsp:cNvSpPr/>
      </dsp:nvSpPr>
      <dsp:spPr>
        <a:xfrm>
          <a:off x="0" y="2097841"/>
          <a:ext cx="10691811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07213"/>
              <a:satOff val="-3490"/>
              <a:lumOff val="-2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803" tIns="333248" rIns="8298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Multiple tools and media – brochures, interpretative boards, signs, videos, digital media support as mobile phone applications, virtual reality tours, self-guided trails, exhibitions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The visitor can decide which tour to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tak</a:t>
          </a:r>
          <a:r>
            <a:rPr lang="cs-CZ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and which kind of information to read and 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Complete </a:t>
          </a:r>
          <a:r>
            <a:rPr lang="en-GB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accessibility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– anytime, anywhere, in various languages, displayed on many supporting platforms</a:t>
          </a:r>
        </a:p>
      </dsp:txBody>
      <dsp:txXfrm>
        <a:off x="0" y="2097841"/>
        <a:ext cx="10691811" cy="1436400"/>
      </dsp:txXfrm>
    </dsp:sp>
    <dsp:sp modelId="{8C28F89B-6C42-489A-BD20-B0D573FE69BA}">
      <dsp:nvSpPr>
        <dsp:cNvPr id="0" name=""/>
        <dsp:cNvSpPr/>
      </dsp:nvSpPr>
      <dsp:spPr>
        <a:xfrm>
          <a:off x="534590" y="1861681"/>
          <a:ext cx="7484268" cy="472320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latin typeface="Calibri" panose="020F0502020204030204" pitchFamily="34" charset="0"/>
              <a:cs typeface="Calibri" panose="020F0502020204030204" pitchFamily="34" charset="0"/>
            </a:rPr>
            <a:t>Non-personal interpretation</a:t>
          </a:r>
          <a:endParaRPr lang="en-US" sz="16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647" y="1884738"/>
        <a:ext cx="743815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2F607-F977-4047-ABEB-3A9C322A6417}">
      <dsp:nvSpPr>
        <dsp:cNvPr id="0" name=""/>
        <dsp:cNvSpPr/>
      </dsp:nvSpPr>
      <dsp:spPr>
        <a:xfrm>
          <a:off x="0" y="355319"/>
          <a:ext cx="10691265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761" tIns="458216" rIns="82976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Allows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visitors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to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discover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nature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attraction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via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different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forms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tours</a:t>
          </a:r>
          <a:r>
            <a:rPr lang="cs-CZ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cs-CZ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55319"/>
        <a:ext cx="10691265" cy="1247400"/>
      </dsp:txXfrm>
    </dsp:sp>
    <dsp:sp modelId="{6130BF3D-B58E-4E1E-8787-56CD0C5BF94B}">
      <dsp:nvSpPr>
        <dsp:cNvPr id="0" name=""/>
        <dsp:cNvSpPr/>
      </dsp:nvSpPr>
      <dsp:spPr>
        <a:xfrm>
          <a:off x="534563" y="30598"/>
          <a:ext cx="7483885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73" tIns="0" rIns="28287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Inside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property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 („in </a:t>
          </a:r>
          <a:r>
            <a:rPr lang="cs-CZ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situ</a:t>
          </a: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“)</a:t>
          </a:r>
        </a:p>
      </dsp:txBody>
      <dsp:txXfrm>
        <a:off x="566266" y="62301"/>
        <a:ext cx="7420479" cy="586034"/>
      </dsp:txXfrm>
    </dsp:sp>
    <dsp:sp modelId="{ED00E37D-B11E-4844-BC42-21A60609AB6B}">
      <dsp:nvSpPr>
        <dsp:cNvPr id="0" name=""/>
        <dsp:cNvSpPr/>
      </dsp:nvSpPr>
      <dsp:spPr>
        <a:xfrm>
          <a:off x="0" y="2046239"/>
          <a:ext cx="1069126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07213"/>
              <a:satOff val="-3490"/>
              <a:lumOff val="-2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761" tIns="458216" rIns="82976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GB" sz="22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sually</a:t>
          </a:r>
          <a:r>
            <a:rPr lang="en-GB" sz="2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held outside the nature attraction, so the interpretation is sent through </a:t>
          </a:r>
          <a:r>
            <a:rPr lang="en-GB" sz="22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newsletters, television, radio, newspapers, blogs, social media, and websites, exhibitions in visitor centres, etc</a:t>
          </a:r>
          <a:r>
            <a:rPr lang="cs-CZ" sz="22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2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46239"/>
        <a:ext cx="10691265" cy="1559250"/>
      </dsp:txXfrm>
    </dsp:sp>
    <dsp:sp modelId="{F7B9F721-16F1-4CB9-8922-77BFC507A1AC}">
      <dsp:nvSpPr>
        <dsp:cNvPr id="0" name=""/>
        <dsp:cNvSpPr/>
      </dsp:nvSpPr>
      <dsp:spPr>
        <a:xfrm>
          <a:off x="534563" y="1721519"/>
          <a:ext cx="7483885" cy="649440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73" tIns="0" rIns="28287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>
              <a:latin typeface="Calibri" panose="020F0502020204030204" pitchFamily="34" charset="0"/>
              <a:cs typeface="Calibri" panose="020F0502020204030204" pitchFamily="34" charset="0"/>
            </a:rPr>
            <a:t>Beyond the property („ex-situ“)</a:t>
          </a:r>
        </a:p>
      </dsp:txBody>
      <dsp:txXfrm>
        <a:off x="566266" y="1753222"/>
        <a:ext cx="742047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>
                <a:latin typeface="Avenir Next LT Pro" panose="020B0504020202020204" pitchFamily="34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5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2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CB451-F465-4226-B490-479121884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D0D1E1-BC6C-45B1-BFE5-6D3F6B5E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6BA2D-63A3-4A1C-AA85-BB6782CC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00224-6435-4F2B-AC8D-5DD1219F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6382C-659E-4689-8B2D-69E82AE6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58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B3D3-DC72-4173-8F51-D294D8A4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C7091-4F10-458A-BBCA-C9B03FA0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F427F-53DC-47B3-B478-17DF5B63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536A2E-AEB4-4C01-98D8-080077C4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3C8056-777B-495E-8EC0-3A052B33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7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B7EB7-D774-432E-A3DD-4DD87484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B69042-629D-4CCE-B0D8-F88571D7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1E35B7-7AE8-4299-A67C-9CE83BD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7A885-D954-4DF7-B5D3-493BA1C5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38AB34-A52C-4ED8-88A7-5910FCB4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1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43488-D958-4E37-9E25-16CC3F63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8F86C-855C-44B3-8B1C-8CA3B4B9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AE7532-1185-49C6-8F56-3C60863C3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DB0D2F-8C69-4B57-B1FF-CD61760B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053F0-B88A-4B7D-874E-7DE4B318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AC2DBE-8B65-4EC6-8396-A39D3A0F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1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5F060-A115-43ED-806B-7591EFC3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D2E04-9706-4621-BB83-EB0941AF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5014FA-6D61-4595-B1B4-57C69C95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FC9B1F-C054-45C7-9874-51F647610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B6E4E0-4093-4C6E-B613-013C671C8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886704-E52A-474B-AB1E-BBB47C58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BD1381-39B0-44E7-BBFD-4266228D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B69A5D-8713-47FB-8333-AA7F94A9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7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EE090-11C2-40A0-B5AA-2B0E38D8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786AA9-A51C-4B80-B46A-F7855AC1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973298-1DF1-4789-9A53-C55D614D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128CF7-1557-4DC0-9208-0DC7FDC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20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D27D91-82DA-4186-BD8F-E71424AA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2638F7-7E3E-4123-9465-5157A87C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7341A-31F0-47F3-BBE5-05E484FD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4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564D-4908-46BC-A3E9-DEF063AB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6BD52-7E41-4E0F-8095-5A54443C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3C216D-6173-4275-823E-9EA77A295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B232A7-D763-4EEB-A15A-D4D9E158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DD518C-835C-41C4-98FB-28CE6291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BFDDB-8D1B-40EF-BBBD-5F76996B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2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9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111C8-3CD3-4E15-9C03-5E0F7DE3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DD1869-8692-431E-BAF4-DF37E8E95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5A6F4E-5368-4C70-94AC-42A0E1143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133C55-D5B5-4A9F-953F-62741554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AC59D7-2279-4FB5-B08C-05C5595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CCF4CF-BFB8-4C74-83F7-0E42337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8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27073-E657-4D53-958A-4D497392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193245-5B84-424C-956F-9E3FEB41F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709A7-DDE4-4BE3-8CBD-0E67442E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54C73-E106-423F-AD61-4BA8CBEB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60E562-8F3C-4E07-8C68-8B949FD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7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541434-002B-4A77-AF31-D3D1BA885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F5798E-81FA-4567-BCC7-6F112C9E8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E7F3C-D299-4038-951A-F7ABDCA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17DFB-7059-447A-8B52-371761B6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2389A6-9277-433E-A1A4-D89C6FBA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16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CB451-F465-4226-B490-479121884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D0D1E1-BC6C-45B1-BFE5-6D3F6B5E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6BA2D-63A3-4A1C-AA85-BB6782CC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00224-6435-4F2B-AC8D-5DD1219F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6382C-659E-4689-8B2D-69E82AE6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587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B3D3-DC72-4173-8F51-D294D8A4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C7091-4F10-458A-BBCA-C9B03FA0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F427F-53DC-47B3-B478-17DF5B63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536A2E-AEB4-4C01-98D8-080077C4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3C8056-777B-495E-8EC0-3A052B33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7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B7EB7-D774-432E-A3DD-4DD87484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B69042-629D-4CCE-B0D8-F88571D7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1E35B7-7AE8-4299-A67C-9CE83BD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7A885-D954-4DF7-B5D3-493BA1C5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38AB34-A52C-4ED8-88A7-5910FCB4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10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43488-D958-4E37-9E25-16CC3F63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8F86C-855C-44B3-8B1C-8CA3B4B9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AE7532-1185-49C6-8F56-3C60863C3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DB0D2F-8C69-4B57-B1FF-CD61760B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053F0-B88A-4B7D-874E-7DE4B318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AC2DBE-8B65-4EC6-8396-A39D3A0F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1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5F060-A115-43ED-806B-7591EFC3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D2E04-9706-4621-BB83-EB0941AF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5014FA-6D61-4595-B1B4-57C69C95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FC9B1F-C054-45C7-9874-51F647610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B6E4E0-4093-4C6E-B613-013C671C8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886704-E52A-474B-AB1E-BBB47C58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BD1381-39B0-44E7-BBFD-4266228D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B69A5D-8713-47FB-8333-AA7F94A9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7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EE090-11C2-40A0-B5AA-2B0E38D8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786AA9-A51C-4B80-B46A-F7855AC1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973298-1DF1-4789-9A53-C55D614D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128CF7-1557-4DC0-9208-0DC7FDC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20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D27D91-82DA-4186-BD8F-E71424AA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2638F7-7E3E-4123-9465-5157A87C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7341A-31F0-47F3-BBE5-05E484FD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4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564D-4908-46BC-A3E9-DEF063AB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6BD52-7E41-4E0F-8095-5A54443C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3C216D-6173-4275-823E-9EA77A295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B232A7-D763-4EEB-A15A-D4D9E158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DD518C-835C-41C4-98FB-28CE6291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BFDDB-8D1B-40EF-BBBD-5F76996B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23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111C8-3CD3-4E15-9C03-5E0F7DE3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DD1869-8692-431E-BAF4-DF37E8E95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5A6F4E-5368-4C70-94AC-42A0E1143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133C55-D5B5-4A9F-953F-62741554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AC59D7-2279-4FB5-B08C-05C5595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CCF4CF-BFB8-4C74-83F7-0E42337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85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27073-E657-4D53-958A-4D497392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193245-5B84-424C-956F-9E3FEB41F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709A7-DDE4-4BE3-8CBD-0E67442E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54C73-E106-423F-AD61-4BA8CBEB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60E562-8F3C-4E07-8C68-8B949FD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77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541434-002B-4A77-AF31-D3D1BA885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F5798E-81FA-4567-BCC7-6F112C9E8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E7F3C-D299-4038-951A-F7ABDCA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17DFB-7059-447A-8B52-371761B6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2389A6-9277-433E-A1A4-D89C6FBA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16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4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8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1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34" r:id="rId6"/>
    <p:sldLayoutId id="2147483930" r:id="rId7"/>
    <p:sldLayoutId id="2147483931" r:id="rId8"/>
    <p:sldLayoutId id="2147483932" r:id="rId9"/>
    <p:sldLayoutId id="2147483933" r:id="rId10"/>
    <p:sldLayoutId id="214748393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Avenir Next LT Pro" panose="020B0504020202020204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21D5A5-B64F-4B75-8CDD-E93A4F8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31223-E50A-4F43-927A-34BEF590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D81C3-E676-465D-8171-F8BCCC9BE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5716C-4BAD-4179-84F3-887DA3B4B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0C9A88-C4B4-4D7C-B77C-0DB88E3DD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4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21D5A5-B64F-4B75-8CDD-E93A4F8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31223-E50A-4F43-927A-34BEF590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D81C3-E676-465D-8171-F8BCCC9BE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5716C-4BAD-4179-84F3-887DA3B4B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0C9A88-C4B4-4D7C-B77C-0DB88E3DD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4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4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00F0CD-D7AA-4DC7-AAC5-9BAE5535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727768"/>
            <a:ext cx="10591800" cy="9787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 err="1"/>
              <a:t>Interpretation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Nature</a:t>
            </a:r>
            <a:r>
              <a:rPr lang="cs-CZ" sz="4000" dirty="0"/>
              <a:t> </a:t>
            </a:r>
            <a:r>
              <a:rPr lang="cs-CZ" sz="4000" dirty="0" err="1"/>
              <a:t>Heritage</a:t>
            </a:r>
            <a:r>
              <a:rPr lang="cs-CZ" sz="4000" dirty="0"/>
              <a:t> – </a:t>
            </a:r>
            <a:r>
              <a:rPr lang="cs-CZ" sz="4000" dirty="0" err="1"/>
              <a:t>specifics</a:t>
            </a:r>
            <a:r>
              <a:rPr lang="cs-CZ" sz="4000" dirty="0"/>
              <a:t>, </a:t>
            </a:r>
            <a:r>
              <a:rPr lang="cs-CZ" sz="4000" dirty="0" err="1"/>
              <a:t>methods</a:t>
            </a:r>
            <a:r>
              <a:rPr lang="cs-CZ" sz="4000" dirty="0"/>
              <a:t> </a:t>
            </a:r>
            <a:endParaRPr lang="en-US" sz="300" dirty="0">
              <a:latin typeface="Avenir Next LT Pro" panose="020B0504020202020204" pitchFamily="34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E3DF7-E9CB-42F7-8250-90BE28693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879227"/>
            <a:ext cx="9470954" cy="533983"/>
          </a:xfrm>
        </p:spPr>
        <p:txBody>
          <a:bodyPr anchor="t">
            <a:normAutofit/>
          </a:bodyPr>
          <a:lstStyle/>
          <a:p>
            <a:r>
              <a:rPr lang="en-US" sz="1700" dirty="0">
                <a:latin typeface="Avenir Next LT Pro" panose="020B0504020202020204" pitchFamily="34" charset="-18"/>
              </a:rPr>
              <a:t>Methodology of Interpretation of European Nature Heritage in Tourism</a:t>
            </a:r>
            <a:endParaRPr lang="cs-CZ" sz="1700" dirty="0">
              <a:latin typeface="Avenir Next LT Pro" panose="020B0504020202020204" pitchFamily="34" charset="-18"/>
            </a:endParaRPr>
          </a:p>
        </p:txBody>
      </p:sp>
      <p:cxnSp>
        <p:nvCxnSpPr>
          <p:cNvPr id="93" name="Straight Connector 4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55508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A667487E-E97A-35EC-8A8F-EC8B0DA72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423" r="362" b="14640"/>
          <a:stretch/>
        </p:blipFill>
        <p:spPr>
          <a:xfrm>
            <a:off x="800100" y="700311"/>
            <a:ext cx="10591800" cy="35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6FA48C-7CC6-AD3A-0AC4-C8B401A7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425349"/>
          </a:xfrm>
        </p:spPr>
        <p:txBody>
          <a:bodyPr>
            <a:normAutofit/>
          </a:bodyPr>
          <a:lstStyle/>
          <a:p>
            <a:r>
              <a:rPr lang="cs-CZ" sz="3700" dirty="0" err="1"/>
              <a:t>Tourist</a:t>
            </a:r>
            <a:r>
              <a:rPr lang="cs-CZ" sz="3700" dirty="0"/>
              <a:t> </a:t>
            </a:r>
            <a:r>
              <a:rPr lang="cs-CZ" sz="3700" dirty="0" err="1"/>
              <a:t>information</a:t>
            </a:r>
            <a:r>
              <a:rPr lang="cs-CZ" sz="3700" dirty="0"/>
              <a:t> centre/VISITOR CENTRE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88DFF-824B-913C-5827-03CAF34B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centres</a:t>
            </a:r>
            <a:endParaRPr lang="cs-CZ" dirty="0"/>
          </a:p>
          <a:p>
            <a:r>
              <a:rPr lang="cs-CZ" dirty="0" err="1"/>
              <a:t>Pr</a:t>
            </a:r>
            <a:r>
              <a:rPr lang="en-US" dirty="0" err="1"/>
              <a:t>ovides</a:t>
            </a:r>
            <a:r>
              <a:rPr lang="en-US" dirty="0"/>
              <a:t> tourists with </a:t>
            </a:r>
            <a:r>
              <a:rPr lang="en-US" b="1" dirty="0"/>
              <a:t>relevant information </a:t>
            </a:r>
            <a:r>
              <a:rPr lang="en-US" dirty="0"/>
              <a:t>on the sites</a:t>
            </a:r>
            <a:r>
              <a:rPr lang="cs-CZ" dirty="0"/>
              <a:t>:</a:t>
            </a:r>
          </a:p>
          <a:p>
            <a:pPr lvl="1"/>
            <a:r>
              <a:rPr lang="cs-CZ" b="1" dirty="0" err="1"/>
              <a:t>accommodation</a:t>
            </a:r>
            <a:endParaRPr lang="cs-CZ" b="1" dirty="0"/>
          </a:p>
          <a:p>
            <a:pPr lvl="1"/>
            <a:r>
              <a:rPr lang="cs-CZ" b="1" dirty="0" err="1"/>
              <a:t>maps</a:t>
            </a:r>
            <a:endParaRPr lang="cs-CZ" b="1" dirty="0"/>
          </a:p>
          <a:p>
            <a:pPr lvl="1"/>
            <a:r>
              <a:rPr lang="cs-CZ" b="1" dirty="0" err="1"/>
              <a:t>Tours</a:t>
            </a:r>
            <a:r>
              <a:rPr lang="cs-CZ" b="1" dirty="0"/>
              <a:t> and </a:t>
            </a:r>
            <a:r>
              <a:rPr lang="cs-CZ" b="1" dirty="0" err="1"/>
              <a:t>trails</a:t>
            </a:r>
            <a:endParaRPr lang="cs-CZ" b="1" dirty="0"/>
          </a:p>
          <a:p>
            <a:pPr lvl="1"/>
            <a:r>
              <a:rPr lang="cs-CZ" b="1" dirty="0" err="1"/>
              <a:t>other</a:t>
            </a:r>
            <a:r>
              <a:rPr lang="cs-CZ" dirty="0"/>
              <a:t> </a:t>
            </a:r>
            <a:r>
              <a:rPr lang="cs-CZ" dirty="0" err="1"/>
              <a:t>pertinent</a:t>
            </a:r>
            <a:r>
              <a:rPr lang="cs-CZ" dirty="0"/>
              <a:t> </a:t>
            </a:r>
            <a:r>
              <a:rPr lang="cs-CZ" dirty="0" err="1"/>
              <a:t>details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(</a:t>
            </a:r>
            <a:r>
              <a:rPr lang="cs-CZ" dirty="0" err="1"/>
              <a:t>Crespi-Vallbona</a:t>
            </a:r>
            <a:r>
              <a:rPr lang="cs-CZ" dirty="0"/>
              <a:t>, 2021)</a:t>
            </a:r>
          </a:p>
        </p:txBody>
      </p:sp>
      <p:pic>
        <p:nvPicPr>
          <p:cNvPr id="5" name="Obrázek 4" descr="Obsah obrázku venku, strom, cedule, značení&#10;&#10;Popis byl vytvořen automaticky">
            <a:extLst>
              <a:ext uri="{FF2B5EF4-FFF2-40B4-BE49-F238E27FC236}">
                <a16:creationId xmlns:a16="http://schemas.microsoft.com/office/drawing/2014/main" id="{4B81573F-E128-99BA-A8C8-15E0684DF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r="25382" b="2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0727023-C2AC-063D-54FC-FB84A7CB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2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030E3-2478-E225-E981-A388627C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5BD67-7BD6-651E-2BD5-31D5C63AC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Face-to-face interactions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Guided tours and workshops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Immediate response to visitors' needs and interests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Live, current, trustworthy, and persuasive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Helps create a positive first impression of the site (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Songshan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et al., 2009)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Creates a suitable atmosphere to engage tourists, ensuring they are entertained and immersed in the site's history (Yamada, 2011)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Requires highly qualified interpreters and well-organized site tours, equipment, and related items for tourism activities (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Crespi-Vallbona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2021)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382EFE2-D91E-4A97-2790-E001F2A5B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3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39EED5-0FC3-3672-26EE-F9696483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cs-CZ" dirty="0"/>
              <a:t>Digital </a:t>
            </a:r>
            <a:r>
              <a:rPr lang="cs-CZ" dirty="0" err="1"/>
              <a:t>technologies</a:t>
            </a:r>
            <a:endParaRPr lang="cs-CZ" dirty="0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D9C2C-9009-37E1-8557-5F0519B1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b="1" dirty="0" err="1"/>
              <a:t>Virutal</a:t>
            </a:r>
            <a:r>
              <a:rPr lang="cs-CZ" sz="1600" b="1" dirty="0"/>
              <a:t> reality (VR) </a:t>
            </a:r>
            <a:r>
              <a:rPr lang="cs-CZ" sz="1600" dirty="0"/>
              <a:t>– </a:t>
            </a:r>
            <a:r>
              <a:rPr lang="cs-CZ" sz="1600" dirty="0" err="1"/>
              <a:t>computer</a:t>
            </a:r>
            <a:r>
              <a:rPr lang="cs-CZ" sz="1600" dirty="0"/>
              <a:t> modelling and </a:t>
            </a:r>
            <a:r>
              <a:rPr lang="cs-CZ" sz="1600" dirty="0" err="1"/>
              <a:t>simulation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enables</a:t>
            </a:r>
            <a:r>
              <a:rPr lang="cs-CZ" sz="1600" dirty="0"/>
              <a:t> a person to </a:t>
            </a:r>
            <a:r>
              <a:rPr lang="cs-CZ" sz="1600" dirty="0" err="1"/>
              <a:t>interact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artificial</a:t>
            </a:r>
            <a:r>
              <a:rPr lang="cs-CZ" sz="1600" dirty="0"/>
              <a:t> </a:t>
            </a:r>
            <a:r>
              <a:rPr lang="cs-CZ" sz="1600" dirty="0" err="1"/>
              <a:t>three-dimensional</a:t>
            </a:r>
            <a:r>
              <a:rPr lang="cs-CZ" sz="1600" dirty="0"/>
              <a:t> (3D) </a:t>
            </a:r>
            <a:r>
              <a:rPr lang="cs-CZ" sz="1600" dirty="0" err="1"/>
              <a:t>visual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another</a:t>
            </a:r>
            <a:r>
              <a:rPr lang="cs-CZ" sz="1600" dirty="0"/>
              <a:t> sensory environment (</a:t>
            </a:r>
            <a:r>
              <a:rPr lang="cs-CZ" sz="1600" dirty="0" err="1"/>
              <a:t>Loureiro</a:t>
            </a:r>
            <a:r>
              <a:rPr lang="cs-CZ" sz="1600" dirty="0"/>
              <a:t> et al., 2020).</a:t>
            </a:r>
          </a:p>
          <a:p>
            <a:pPr>
              <a:lnSpc>
                <a:spcPct val="110000"/>
              </a:lnSpc>
            </a:pPr>
            <a:r>
              <a:rPr lang="cs-CZ" sz="1600" b="1" dirty="0" err="1"/>
              <a:t>Augmented</a:t>
            </a:r>
            <a:r>
              <a:rPr lang="cs-CZ" sz="1600" b="1" dirty="0"/>
              <a:t> reality (AR) </a:t>
            </a:r>
            <a:r>
              <a:rPr lang="cs-CZ" sz="1600" dirty="0"/>
              <a:t>– </a:t>
            </a:r>
            <a:r>
              <a:rPr lang="cs-CZ" sz="1600" dirty="0" err="1"/>
              <a:t>interactive</a:t>
            </a:r>
            <a:r>
              <a:rPr lang="cs-CZ" sz="1600" dirty="0"/>
              <a:t> </a:t>
            </a:r>
            <a:r>
              <a:rPr lang="cs-CZ" sz="1600" dirty="0" err="1"/>
              <a:t>experience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</a:t>
            </a:r>
            <a:r>
              <a:rPr lang="cs-CZ" sz="1600" dirty="0" err="1"/>
              <a:t>real-world</a:t>
            </a:r>
            <a:r>
              <a:rPr lang="cs-CZ" sz="1600" dirty="0"/>
              <a:t> environment </a:t>
            </a:r>
            <a:r>
              <a:rPr lang="cs-CZ" sz="1600" dirty="0" err="1"/>
              <a:t>where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objects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real</a:t>
            </a:r>
            <a:r>
              <a:rPr lang="cs-CZ" sz="1600" dirty="0"/>
              <a:t> </a:t>
            </a:r>
            <a:r>
              <a:rPr lang="cs-CZ" sz="1600" dirty="0" err="1"/>
              <a:t>world</a:t>
            </a:r>
            <a:r>
              <a:rPr lang="cs-CZ" sz="1600" dirty="0"/>
              <a:t> are </a:t>
            </a:r>
            <a:r>
              <a:rPr lang="cs-CZ" sz="1600" dirty="0" err="1"/>
              <a:t>enhanced</a:t>
            </a:r>
            <a:r>
              <a:rPr lang="cs-CZ" sz="1600" dirty="0"/>
              <a:t> by </a:t>
            </a:r>
            <a:r>
              <a:rPr lang="cs-CZ" sz="1600" dirty="0" err="1"/>
              <a:t>computer-generated</a:t>
            </a:r>
            <a:r>
              <a:rPr lang="cs-CZ" sz="1600" dirty="0"/>
              <a:t> </a:t>
            </a:r>
            <a:r>
              <a:rPr lang="cs-CZ" sz="1600" dirty="0" err="1"/>
              <a:t>perceptual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r>
              <a:rPr lang="cs-CZ" sz="1600" dirty="0"/>
              <a:t> (</a:t>
            </a:r>
            <a:r>
              <a:rPr lang="cs-CZ" sz="1600" dirty="0" err="1"/>
              <a:t>Loureiro</a:t>
            </a:r>
            <a:r>
              <a:rPr lang="cs-CZ" sz="1600" dirty="0"/>
              <a:t> et al., 2020).</a:t>
            </a:r>
          </a:p>
          <a:p>
            <a:pPr>
              <a:lnSpc>
                <a:spcPct val="110000"/>
              </a:lnSpc>
            </a:pPr>
            <a:r>
              <a:rPr lang="cs-CZ" sz="1600" b="1" dirty="0" err="1"/>
              <a:t>Mixed</a:t>
            </a:r>
            <a:r>
              <a:rPr lang="cs-CZ" sz="1600" b="1" dirty="0"/>
              <a:t> reality (MR) </a:t>
            </a:r>
            <a:r>
              <a:rPr lang="cs-CZ" sz="1600" dirty="0"/>
              <a:t>– </a:t>
            </a:r>
            <a:r>
              <a:rPr lang="cs-CZ" sz="1600" dirty="0" err="1"/>
              <a:t>merges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real</a:t>
            </a:r>
            <a:r>
              <a:rPr lang="cs-CZ" sz="1600" dirty="0"/>
              <a:t> and 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world</a:t>
            </a:r>
            <a:r>
              <a:rPr lang="cs-CZ" sz="1600" dirty="0"/>
              <a:t> to </a:t>
            </a:r>
            <a:r>
              <a:rPr lang="cs-CZ" sz="1600" dirty="0" err="1"/>
              <a:t>produce</a:t>
            </a:r>
            <a:r>
              <a:rPr lang="cs-CZ" sz="1600" dirty="0"/>
              <a:t> </a:t>
            </a:r>
            <a:r>
              <a:rPr lang="cs-CZ" sz="1600" dirty="0" err="1"/>
              <a:t>new</a:t>
            </a:r>
            <a:r>
              <a:rPr lang="cs-CZ" sz="1600" dirty="0"/>
              <a:t> </a:t>
            </a:r>
            <a:r>
              <a:rPr lang="cs-CZ" sz="1600" dirty="0" err="1"/>
              <a:t>environments</a:t>
            </a:r>
            <a:r>
              <a:rPr lang="cs-CZ" sz="1600" dirty="0"/>
              <a:t> and </a:t>
            </a:r>
            <a:r>
              <a:rPr lang="cs-CZ" sz="1600" dirty="0" err="1"/>
              <a:t>visualisations</a:t>
            </a:r>
            <a:r>
              <a:rPr lang="cs-CZ" sz="1600" dirty="0"/>
              <a:t>, </a:t>
            </a:r>
            <a:r>
              <a:rPr lang="cs-CZ" sz="1600" dirty="0" err="1"/>
              <a:t>where</a:t>
            </a:r>
            <a:r>
              <a:rPr lang="cs-CZ" sz="1600" dirty="0"/>
              <a:t> </a:t>
            </a:r>
            <a:r>
              <a:rPr lang="cs-CZ" sz="1600" dirty="0" err="1"/>
              <a:t>physical</a:t>
            </a:r>
            <a:r>
              <a:rPr lang="cs-CZ" sz="1600" dirty="0"/>
              <a:t> and </a:t>
            </a:r>
            <a:r>
              <a:rPr lang="cs-CZ" sz="1600" dirty="0" err="1"/>
              <a:t>digital</a:t>
            </a:r>
            <a:r>
              <a:rPr lang="cs-CZ" sz="1600" dirty="0"/>
              <a:t> </a:t>
            </a:r>
            <a:r>
              <a:rPr lang="cs-CZ" sz="1600" dirty="0" err="1"/>
              <a:t>objects</a:t>
            </a:r>
            <a:r>
              <a:rPr lang="cs-CZ" sz="1600" dirty="0"/>
              <a:t> co-</a:t>
            </a:r>
            <a:r>
              <a:rPr lang="cs-CZ" sz="1600" dirty="0" err="1"/>
              <a:t>exist</a:t>
            </a:r>
            <a:r>
              <a:rPr lang="cs-CZ" sz="1600" dirty="0"/>
              <a:t> and </a:t>
            </a:r>
            <a:r>
              <a:rPr lang="cs-CZ" sz="1600" dirty="0" err="1"/>
              <a:t>interact</a:t>
            </a:r>
            <a:r>
              <a:rPr lang="cs-CZ" sz="1600" dirty="0"/>
              <a:t> in </a:t>
            </a:r>
            <a:r>
              <a:rPr lang="cs-CZ" sz="1600" dirty="0" err="1"/>
              <a:t>real-time</a:t>
            </a:r>
            <a:r>
              <a:rPr lang="cs-CZ" sz="1600" dirty="0"/>
              <a:t> (</a:t>
            </a:r>
            <a:r>
              <a:rPr lang="cs-CZ" sz="1600" dirty="0" err="1"/>
              <a:t>Speicher</a:t>
            </a:r>
            <a:r>
              <a:rPr lang="cs-CZ" sz="1600" dirty="0"/>
              <a:t> et al., 2019)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Digital </a:t>
            </a:r>
            <a:r>
              <a:rPr lang="cs-CZ" sz="1600" dirty="0" err="1"/>
              <a:t>solutions</a:t>
            </a:r>
            <a:r>
              <a:rPr lang="cs-CZ" sz="1600" dirty="0"/>
              <a:t> </a:t>
            </a:r>
            <a:r>
              <a:rPr lang="cs-CZ" sz="1600" dirty="0" err="1"/>
              <a:t>turn</a:t>
            </a:r>
            <a:r>
              <a:rPr lang="cs-CZ" sz="1600" dirty="0"/>
              <a:t> out to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safer</a:t>
            </a:r>
            <a:r>
              <a:rPr lang="cs-CZ" sz="1600" dirty="0"/>
              <a:t> and </a:t>
            </a:r>
            <a:r>
              <a:rPr lang="cs-CZ" sz="1600" dirty="0" err="1"/>
              <a:t>reliable</a:t>
            </a:r>
            <a:r>
              <a:rPr lang="cs-CZ" sz="1600" dirty="0"/>
              <a:t> (</a:t>
            </a:r>
            <a:r>
              <a:rPr lang="cs-CZ" sz="1600" dirty="0" err="1"/>
              <a:t>Crespi-Vallbona</a:t>
            </a:r>
            <a:r>
              <a:rPr lang="cs-CZ" sz="1600" dirty="0"/>
              <a:t>, 2021; </a:t>
            </a:r>
            <a:r>
              <a:rPr lang="cs-CZ" sz="1600" dirty="0" err="1"/>
              <a:t>Liu</a:t>
            </a:r>
            <a:r>
              <a:rPr lang="cs-CZ" sz="1600" dirty="0"/>
              <a:t>, 2020).</a:t>
            </a:r>
          </a:p>
        </p:txBody>
      </p:sp>
      <p:pic>
        <p:nvPicPr>
          <p:cNvPr id="6" name="Obrázek 5" descr="Osoba, která používá náhlavní soupravu pro virtuální realitu">
            <a:extLst>
              <a:ext uri="{FF2B5EF4-FFF2-40B4-BE49-F238E27FC236}">
                <a16:creationId xmlns:a16="http://schemas.microsoft.com/office/drawing/2014/main" id="{0C6BDCF7-5114-03F5-A1F3-152C211E7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r="22787" b="-2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71BEADF-0738-3FE8-CAFE-71C55E5C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0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CC295-9082-CAEE-54D4-2BD1D399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SUMMARY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324E3-DC55-6A37-A0E7-6EF919DE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nowadays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different</a:t>
            </a:r>
            <a:r>
              <a:rPr lang="cs-CZ" b="1" dirty="0"/>
              <a:t> </a:t>
            </a:r>
            <a:r>
              <a:rPr lang="cs-CZ" b="1" dirty="0" err="1"/>
              <a:t>technologies</a:t>
            </a:r>
            <a:r>
              <a:rPr lang="cs-CZ" b="1" dirty="0"/>
              <a:t> and </a:t>
            </a:r>
            <a:r>
              <a:rPr lang="cs-CZ" b="1" dirty="0" err="1"/>
              <a:t>approaches</a:t>
            </a:r>
            <a:r>
              <a:rPr lang="cs-CZ" dirty="0"/>
              <a:t>.</a:t>
            </a:r>
          </a:p>
          <a:p>
            <a:r>
              <a:rPr lang="cs-CZ" dirty="0"/>
              <a:t>They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very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balanced</a:t>
            </a:r>
            <a:r>
              <a:rPr lang="cs-CZ" dirty="0"/>
              <a:t> and </a:t>
            </a:r>
            <a:r>
              <a:rPr lang="cs-CZ" dirty="0" err="1"/>
              <a:t>comprehensive</a:t>
            </a:r>
            <a:r>
              <a:rPr lang="cs-CZ" dirty="0"/>
              <a:t>.</a:t>
            </a:r>
          </a:p>
          <a:p>
            <a:r>
              <a:rPr lang="cs-CZ" b="1" dirty="0" err="1"/>
              <a:t>Successful</a:t>
            </a:r>
            <a:r>
              <a:rPr lang="cs-CZ" b="1" dirty="0"/>
              <a:t> </a:t>
            </a:r>
            <a:r>
              <a:rPr lang="cs-CZ" b="1" dirty="0" err="1"/>
              <a:t>interpretation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management and 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, </a:t>
            </a:r>
            <a:r>
              <a:rPr lang="cs-CZ" dirty="0" err="1"/>
              <a:t>connecting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more </a:t>
            </a:r>
            <a:r>
              <a:rPr lang="cs-CZ" dirty="0" err="1"/>
              <a:t>profoundly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environment.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8ECD0F8-1D0B-98C2-2245-C14398E2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9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727D9-1729-4821-90AA-99DB0D85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D338E-18BB-474E-83DD-ADB1B037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74465"/>
            <a:ext cx="10691265" cy="36360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>
                <a:effectLst/>
                <a:ea typeface="Calibri" panose="020F0502020204030204" pitchFamily="34" charset="0"/>
              </a:rPr>
              <a:t>Blicharska</a:t>
            </a:r>
            <a:r>
              <a:rPr lang="en-US" sz="1800" dirty="0">
                <a:effectLst/>
                <a:ea typeface="Calibri" panose="020F0502020204030204" pitchFamily="34" charset="0"/>
              </a:rPr>
              <a:t>, M.,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Orlikowska</a:t>
            </a:r>
            <a:r>
              <a:rPr lang="en-US" sz="1800" dirty="0">
                <a:effectLst/>
                <a:ea typeface="Calibri" panose="020F0502020204030204" pitchFamily="34" charset="0"/>
              </a:rPr>
              <a:t>, E. H., Roberge, J.-M., &amp;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Grodzinska-Jurczak</a:t>
            </a:r>
            <a:r>
              <a:rPr lang="en-US" sz="1800" dirty="0">
                <a:effectLst/>
                <a:ea typeface="Calibri" panose="020F0502020204030204" pitchFamily="34" charset="0"/>
              </a:rPr>
              <a:t>, M. (2016, 2016/07/01/). Contribution of social science to large scale biodiversity conservation: A review of research about the Natura 2000 network. Biological Conservation, 199, 110-122. https://doi.org/https://doi.org/10.1016/j.biocon.2016.05.007 	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>
                <a:effectLst/>
                <a:ea typeface="Calibri" panose="020F0502020204030204" pitchFamily="34" charset="0"/>
              </a:rPr>
              <a:t>Carr</a:t>
            </a:r>
            <a:r>
              <a:rPr lang="en-US" sz="1800" dirty="0">
                <a:effectLst/>
                <a:ea typeface="Calibri" panose="020F0502020204030204" pitchFamily="34" charset="0"/>
              </a:rPr>
              <a:t>, A. (2004). Mountain Places, Cultural Spaces: The Interpretation of Culturally Significant Landscapes. Journal of Sustainable Tourism, 12(5), 432-459. https://doi.org/10.1080/09669580408667248 	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Chang, K. C. (2014). Examining the effect of tour guide performance, tourist trust, tourist satisfaction, and flow experience on tourists' shopping behavior. Asia Pacific Journal of Tourism Research, 19(2), 219-247.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Change, C. (2019). Chapter one: Climate Change and Tourism Adaptation in Bulgaria Maria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Vodenska</a:t>
            </a:r>
            <a:r>
              <a:rPr lang="en-US" sz="1800" dirty="0">
                <a:effectLst/>
                <a:ea typeface="Calibri" panose="020F0502020204030204" pitchFamily="34" charset="0"/>
              </a:rPr>
              <a:t>. Research, Development and Education in Tourism, 4.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>
                <a:effectLst/>
                <a:ea typeface="Calibri" panose="020F0502020204030204" pitchFamily="34" charset="0"/>
              </a:rPr>
              <a:t>Crespi-Vallbona</a:t>
            </a:r>
            <a:r>
              <a:rPr lang="en-US" sz="1800" dirty="0">
                <a:effectLst/>
                <a:ea typeface="Calibri" panose="020F0502020204030204" pitchFamily="34" charset="0"/>
              </a:rPr>
              <a:t>, M. (2021). Satisfying experiences: Guided tours at cultural heritage sites. Journal of Heritage Tourism, 16(2), 201-217.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929003-9602-D675-510D-5A30B7CA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1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727D9-1729-4821-90AA-99DB0D85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D338E-18BB-474E-83DD-ADB1B037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183795"/>
            <a:ext cx="10691265" cy="36360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De Rojas, C., &amp;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Camarero</a:t>
            </a:r>
            <a:r>
              <a:rPr lang="en-US" sz="1800" dirty="0">
                <a:effectLst/>
                <a:ea typeface="Calibri" panose="020F0502020204030204" pitchFamily="34" charset="0"/>
              </a:rPr>
              <a:t>, C. (2008). Visitors’ experience, mood and satisfaction in a heritage context: Evidence from an interpretation center. Tourism management, 29(3), 525-537.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Dwyer, L., Edwards, D.,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Mistilis</a:t>
            </a:r>
            <a:r>
              <a:rPr lang="en-US" sz="1800" dirty="0">
                <a:effectLst/>
                <a:ea typeface="Calibri" panose="020F0502020204030204" pitchFamily="34" charset="0"/>
              </a:rPr>
              <a:t>, N., Roman, C., &amp; Scott, N. (2009). Destination and enterprise management for a tourism future. Tourism management, 30(1), 63-74.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>
                <a:effectLst/>
                <a:ea typeface="Calibri" panose="020F0502020204030204" pitchFamily="34" charset="0"/>
              </a:rPr>
              <a:t>Hvenegaard</a:t>
            </a:r>
            <a:r>
              <a:rPr lang="en-US" sz="1800" dirty="0">
                <a:effectLst/>
                <a:ea typeface="Calibri" panose="020F0502020204030204" pitchFamily="34" charset="0"/>
              </a:rPr>
              <a:t>, G. T.,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Shultis</a:t>
            </a:r>
            <a:r>
              <a:rPr lang="en-US" sz="1800" dirty="0">
                <a:effectLst/>
                <a:ea typeface="Calibri" panose="020F0502020204030204" pitchFamily="34" charset="0"/>
              </a:rPr>
              <a:t>, J., &amp; Butler, J. R. (2009). The role of interpretation. Parks and protected areas in Canada: Planning and management, 202-234. 	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Liu, Y. (2020). Evaluating visitor experience of digital interpretation and presentation technologies at cultural heritage sites: a case study of the old town,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Zuoying</a:t>
            </a:r>
            <a:r>
              <a:rPr lang="en-US" sz="1800" dirty="0">
                <a:effectLst/>
                <a:ea typeface="Calibri" panose="020F0502020204030204" pitchFamily="34" charset="0"/>
              </a:rPr>
              <a:t>. Built Heritage, 4(1), 14.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cs-CZ" sz="1800" dirty="0">
                <a:ea typeface="Calibri" panose="020F0502020204030204" pitchFamily="34" charset="0"/>
              </a:rPr>
              <a:t>L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oureiro</a:t>
            </a:r>
            <a:r>
              <a:rPr lang="en-US" sz="1800" dirty="0">
                <a:effectLst/>
                <a:ea typeface="Calibri" panose="020F0502020204030204" pitchFamily="34" charset="0"/>
              </a:rPr>
              <a:t>, S. M. C.,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Guerreiro</a:t>
            </a:r>
            <a:r>
              <a:rPr lang="en-US" sz="1800" dirty="0">
                <a:effectLst/>
                <a:ea typeface="Calibri" panose="020F0502020204030204" pitchFamily="34" charset="0"/>
              </a:rPr>
              <a:t>, J., &amp; Ali, F. (2020). 20 years of research on virtual reality and augmented reality in tourism context: A text-mining approach. Tourism management, 77, 104028.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929003-9602-D675-510D-5A30B7CA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1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727D9-1729-4821-90AA-99DB0D85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D338E-18BB-474E-83DD-ADB1B037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183795"/>
            <a:ext cx="10691265" cy="36360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Markham, A., Osipova, E.,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Lafrenz</a:t>
            </a:r>
            <a:r>
              <a:rPr lang="en-US" sz="1800" dirty="0">
                <a:effectLst/>
                <a:ea typeface="Calibri" panose="020F0502020204030204" pitchFamily="34" charset="0"/>
              </a:rPr>
              <a:t> Samuels, K., &amp; Caldas, A. (2016). World heritage and tourism in a changing climate. UNESCO Publishing. 	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Martini, U., Buffa, F., &amp;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Notaro</a:t>
            </a:r>
            <a:r>
              <a:rPr lang="en-US" sz="1800" dirty="0">
                <a:effectLst/>
                <a:ea typeface="Calibri" panose="020F0502020204030204" pitchFamily="34" charset="0"/>
              </a:rPr>
              <a:t>, S. (2017). Community participation, natural resource management and the creation of innovative tourism products: Evidence from Italian networks of reserves in the Alps. Sustainability, 9(12), 2314.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Speicher, M., Hall, B. D., &amp;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Nebeling</a:t>
            </a:r>
            <a:r>
              <a:rPr lang="en-US" sz="1800" dirty="0">
                <a:effectLst/>
                <a:ea typeface="Calibri" panose="020F0502020204030204" pitchFamily="34" charset="0"/>
              </a:rPr>
              <a:t>, M. (2019, May). What is mixed reality?. In Proceedings of the 2019 CHI conference on human factors in computing systems (pp. 1-15).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Yamada, N. (2011). Why tour guiding is important for ecotourism: Enhancing guiding quality with the ecotourism promotion policy in Japan. Asia Pacific Journal of Tourism Research, 16(2), 139–152.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cs-CZ" sz="1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929003-9602-D675-510D-5A30B7CA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89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4F7E237C-2CAC-48E5-A58D-0493DC40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73" y="662257"/>
            <a:ext cx="4969297" cy="1543844"/>
          </a:xfrm>
        </p:spPr>
        <p:txBody>
          <a:bodyPr anchor="b">
            <a:norm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Output of the Erasmus+ K2 Strategic Partnership Project </a:t>
            </a:r>
            <a:r>
              <a:rPr lang="cs-CZ" sz="1600" dirty="0" err="1">
                <a:latin typeface="+mn-lt"/>
                <a:ea typeface="+mn-ea"/>
                <a:cs typeface="+mn-cs"/>
              </a:rPr>
              <a:t>Nr</a:t>
            </a:r>
            <a:r>
              <a:rPr lang="cs-CZ" sz="1600" dirty="0">
                <a:latin typeface="+mn-lt"/>
                <a:ea typeface="+mn-ea"/>
                <a:cs typeface="+mn-cs"/>
              </a:rPr>
              <a:t>. </a:t>
            </a:r>
            <a:r>
              <a:rPr lang="en-US" sz="1600" dirty="0">
                <a:latin typeface="+mn-lt"/>
                <a:ea typeface="+mn-ea"/>
                <a:cs typeface="+mn-cs"/>
              </a:rPr>
              <a:t>2020-1-CZ01-KA203-078407</a:t>
            </a:r>
            <a:br>
              <a:rPr lang="cs-CZ" sz="1600" b="1" dirty="0">
                <a:latin typeface="+mn-lt"/>
                <a:ea typeface="+mn-ea"/>
                <a:cs typeface="+mn-cs"/>
              </a:rPr>
            </a:br>
            <a:br>
              <a:rPr lang="cs-CZ" sz="2000" dirty="0">
                <a:latin typeface="+mn-lt"/>
              </a:rPr>
            </a:br>
            <a:r>
              <a:rPr lang="cs-CZ" sz="1800" b="1" dirty="0">
                <a:latin typeface="+mn-lt"/>
                <a:cs typeface="+mn-cs"/>
              </a:rPr>
              <a:t>„</a:t>
            </a:r>
            <a:r>
              <a:rPr lang="en-US" sz="1800" b="1" dirty="0">
                <a:latin typeface="+mn-lt"/>
                <a:cs typeface="+mn-cs"/>
              </a:rPr>
              <a:t>Methodology of Interpretation of European Nature Heritage in Tourism" 20</a:t>
            </a:r>
            <a:r>
              <a:rPr lang="cs-CZ" sz="1800" b="1" dirty="0">
                <a:latin typeface="+mn-lt"/>
                <a:cs typeface="+mn-cs"/>
              </a:rPr>
              <a:t>20</a:t>
            </a:r>
            <a:r>
              <a:rPr lang="en-US" sz="1800" b="1" dirty="0">
                <a:latin typeface="+mn-lt"/>
                <a:cs typeface="+mn-cs"/>
              </a:rPr>
              <a:t> – 202</a:t>
            </a:r>
            <a:r>
              <a:rPr lang="cs-CZ" sz="1800" b="1" dirty="0">
                <a:latin typeface="+mn-lt"/>
                <a:cs typeface="+mn-cs"/>
              </a:rPr>
              <a:t>3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C81ED30B-003E-48A7-9313-45ABE463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643" y="2565030"/>
            <a:ext cx="5575584" cy="3717056"/>
          </a:xfrm>
        </p:spPr>
        <p:txBody>
          <a:bodyPr>
            <a:noAutofit/>
          </a:bodyPr>
          <a:lstStyle/>
          <a:p>
            <a:pPr marL="0" indent="0">
              <a:spcBef>
                <a:spcPts val="80"/>
              </a:spcBef>
              <a:buNone/>
            </a:pPr>
            <a:r>
              <a:rPr lang="cs-CZ" sz="1600" b="1" dirty="0" err="1"/>
              <a:t>Participating</a:t>
            </a:r>
            <a:r>
              <a:rPr lang="cs-CZ" sz="1600" b="1" dirty="0"/>
              <a:t> </a:t>
            </a:r>
            <a:r>
              <a:rPr lang="cs-CZ" sz="1600" b="1" dirty="0" err="1"/>
              <a:t>universities</a:t>
            </a:r>
            <a:r>
              <a:rPr lang="cs-CZ" sz="1600" b="1" dirty="0"/>
              <a:t> and </a:t>
            </a:r>
            <a:r>
              <a:rPr lang="cs-CZ" sz="1600" b="1" dirty="0" err="1"/>
              <a:t>their</a:t>
            </a:r>
            <a:r>
              <a:rPr lang="cs-CZ" sz="1600" b="1" dirty="0"/>
              <a:t> </a:t>
            </a:r>
            <a:r>
              <a:rPr lang="cs-CZ" sz="1600" b="1" dirty="0" err="1"/>
              <a:t>academic</a:t>
            </a:r>
            <a:r>
              <a:rPr lang="cs-CZ" sz="1600" b="1" dirty="0"/>
              <a:t> </a:t>
            </a:r>
            <a:r>
              <a:rPr lang="cs-CZ" sz="1600" b="1" dirty="0" err="1"/>
              <a:t>teams</a:t>
            </a:r>
            <a:endParaRPr lang="cs-CZ" sz="1600" b="1" dirty="0"/>
          </a:p>
          <a:p>
            <a:pPr marL="0" indent="0">
              <a:spcBef>
                <a:spcPts val="80"/>
              </a:spcBef>
              <a:buNone/>
            </a:pPr>
            <a:endParaRPr lang="cs-CZ" sz="1600" b="1" dirty="0"/>
          </a:p>
          <a:p>
            <a:pPr>
              <a:spcBef>
                <a:spcPts val="80"/>
              </a:spcBef>
            </a:pPr>
            <a:r>
              <a:rPr lang="en-US" sz="1600" dirty="0">
                <a:effectLst/>
                <a:ea typeface="Times New Roman" panose="02020603050405020304" pitchFamily="18" charset="0"/>
              </a:rPr>
              <a:t>Prague University of Economics and Business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Czech Republic</a:t>
            </a:r>
            <a:r>
              <a:rPr lang="cs-CZ" sz="1600" dirty="0">
                <a:ea typeface="Times New Roman" panose="02020603050405020304" pitchFamily="18" charset="0"/>
              </a:rPr>
              <a:t>;</a:t>
            </a:r>
          </a:p>
          <a:p>
            <a:pPr>
              <a:spcBef>
                <a:spcPts val="80"/>
              </a:spcBef>
            </a:pPr>
            <a:r>
              <a:rPr lang="en-GB" sz="1600" dirty="0" err="1"/>
              <a:t>Alexandru</a:t>
            </a:r>
            <a:r>
              <a:rPr lang="en-GB" sz="1600" dirty="0"/>
              <a:t> </a:t>
            </a:r>
            <a:r>
              <a:rPr lang="en-GB" sz="1600" dirty="0" err="1"/>
              <a:t>Ioan</a:t>
            </a:r>
            <a:r>
              <a:rPr lang="en-GB" sz="1600" dirty="0"/>
              <a:t> </a:t>
            </a:r>
            <a:r>
              <a:rPr lang="en-GB" sz="1600" dirty="0" err="1"/>
              <a:t>Cuza</a:t>
            </a:r>
            <a:r>
              <a:rPr lang="en-GB" sz="1600" dirty="0"/>
              <a:t> University of </a:t>
            </a:r>
            <a:r>
              <a:rPr lang="en-GB" sz="1600" dirty="0" err="1"/>
              <a:t>Iași</a:t>
            </a:r>
            <a:r>
              <a:rPr lang="en-GB" sz="1600" dirty="0"/>
              <a:t>, Romania; 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de-DE" sz="1600" dirty="0"/>
              <a:t>Fachhochschule des Mittelstands, Germany; 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en-US" sz="1600" dirty="0"/>
              <a:t>Munster Technological University</a:t>
            </a:r>
            <a:r>
              <a:rPr lang="cs-CZ" sz="1600" dirty="0"/>
              <a:t>,</a:t>
            </a:r>
            <a:r>
              <a:rPr lang="en-US" sz="1600" dirty="0"/>
              <a:t> Cork, Ireland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es-ES" sz="1600" dirty="0"/>
              <a:t>Universidad Europea de Madrid, Spain; 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cs-CZ" sz="1600" dirty="0" err="1"/>
              <a:t>Universidade</a:t>
            </a:r>
            <a:r>
              <a:rPr lang="cs-CZ" sz="1600" dirty="0"/>
              <a:t> do Porto, Portugal;</a:t>
            </a:r>
          </a:p>
          <a:p>
            <a:pPr>
              <a:spcBef>
                <a:spcPts val="80"/>
              </a:spcBef>
            </a:pPr>
            <a:r>
              <a:rPr lang="en-GB" sz="1600" dirty="0"/>
              <a:t>University of Applied Sciences Burgenland, Austria;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cs-CZ" sz="1600" dirty="0" err="1"/>
              <a:t>Vytauto</a:t>
            </a:r>
            <a:r>
              <a:rPr lang="cs-CZ" sz="1600" dirty="0"/>
              <a:t> </a:t>
            </a:r>
            <a:r>
              <a:rPr lang="cs-CZ" sz="1600" dirty="0" err="1"/>
              <a:t>Didziojo</a:t>
            </a:r>
            <a:r>
              <a:rPr lang="cs-CZ" sz="1600" dirty="0"/>
              <a:t> </a:t>
            </a:r>
            <a:r>
              <a:rPr lang="cs-CZ" sz="1600" dirty="0" err="1"/>
              <a:t>Universitetas</a:t>
            </a:r>
            <a:r>
              <a:rPr lang="cs-CZ" sz="1600" dirty="0"/>
              <a:t>, </a:t>
            </a:r>
            <a:r>
              <a:rPr lang="cs-CZ" sz="1600" dirty="0" err="1"/>
              <a:t>Lithuania</a:t>
            </a:r>
            <a:r>
              <a:rPr lang="cs-CZ" sz="1600" dirty="0"/>
              <a:t>.</a:t>
            </a:r>
          </a:p>
          <a:p>
            <a:pPr>
              <a:spcBef>
                <a:spcPts val="80"/>
              </a:spcBef>
            </a:pPr>
            <a:endParaRPr lang="cs-CZ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Obrázek 32" descr="Obsah obrázku text&#10;&#10;Popis byl vytvořen automaticky">
            <a:extLst>
              <a:ext uri="{FF2B5EF4-FFF2-40B4-BE49-F238E27FC236}">
                <a16:creationId xmlns:a16="http://schemas.microsoft.com/office/drawing/2014/main" id="{92C66C0C-75C2-4D02-BD5B-B229A3BC3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/>
          <a:stretch/>
        </p:blipFill>
        <p:spPr>
          <a:xfrm>
            <a:off x="6702289" y="662257"/>
            <a:ext cx="5066938" cy="1461609"/>
          </a:xfrm>
          <a:prstGeom prst="rect">
            <a:avLst/>
          </a:prstGeom>
        </p:spPr>
      </p:pic>
      <p:pic>
        <p:nvPicPr>
          <p:cNvPr id="9" name="Obrázek 8" descr="Obsah obrázku krajina, venku, příroda, Pohoří&#10;&#10;Popis byl vytvořen automaticky">
            <a:extLst>
              <a:ext uri="{FF2B5EF4-FFF2-40B4-BE49-F238E27FC236}">
                <a16:creationId xmlns:a16="http://schemas.microsoft.com/office/drawing/2014/main" id="{4DAD2D8B-BE91-395E-2F9C-1F6C2C118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" y="2565030"/>
            <a:ext cx="5575584" cy="37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2B7689-8935-411E-9889-5364511F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en-GB" dirty="0"/>
              <a:t>Specifics of nature attractions</a:t>
            </a:r>
          </a:p>
        </p:txBody>
      </p:sp>
      <p:cxnSp>
        <p:nvCxnSpPr>
          <p:cNvPr id="42" name="Straight Connector 3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ástupný obsah 2">
            <a:extLst>
              <a:ext uri="{FF2B5EF4-FFF2-40B4-BE49-F238E27FC236}">
                <a16:creationId xmlns:a16="http://schemas.microsoft.com/office/drawing/2014/main" id="{21CCD963-C8E9-46CE-ADED-08C3ED4E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1600" b="1" dirty="0"/>
              <a:t>Nature</a:t>
            </a:r>
            <a:r>
              <a:rPr lang="en-GB" sz="1600" dirty="0"/>
              <a:t> refers to the physical and material world.</a:t>
            </a:r>
          </a:p>
          <a:p>
            <a:pPr>
              <a:lnSpc>
                <a:spcPct val="110000"/>
              </a:lnSpc>
            </a:pPr>
            <a:r>
              <a:rPr lang="en-GB" sz="1600" b="1" dirty="0"/>
              <a:t>Nature environments or wilderness</a:t>
            </a:r>
            <a:r>
              <a:rPr lang="en-GB" sz="1600" dirty="0"/>
              <a:t> usually refer to the habitat of wild animals, rocks, forests, and all the components that have not been considerably transformed by human intervention or that persist despite human intervention.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Nature attractions are unique </a:t>
            </a:r>
            <a:r>
              <a:rPr lang="en-GB" sz="1600" b="1" dirty="0"/>
              <a:t>geographical or biological landscapes </a:t>
            </a:r>
            <a:r>
              <a:rPr lang="en-GB" sz="1600" dirty="0"/>
              <a:t>as they have been shaped by the surrounding environment’s exclusive nature forces (Martini et al., 2017).</a:t>
            </a:r>
          </a:p>
          <a:p>
            <a:pPr>
              <a:lnSpc>
                <a:spcPct val="110000"/>
              </a:lnSpc>
            </a:pPr>
            <a:r>
              <a:rPr lang="en-GB" sz="1600" b="1" dirty="0"/>
              <a:t>Nature attractions</a:t>
            </a:r>
            <a:r>
              <a:rPr lang="en-GB" sz="1600" dirty="0"/>
              <a:t>: deserts, polar regions, rainforests, alpine areas, woodlands, grasslands, mountains, beaches, swamps, caves, oceans, cliffs, lakes, rivers, and unique life forms which inhabit those environments like animals, birds, insects, and plants (</a:t>
            </a:r>
            <a:r>
              <a:rPr lang="en-GB" sz="1600" dirty="0" err="1"/>
              <a:t>Blicharska</a:t>
            </a:r>
            <a:r>
              <a:rPr lang="en-GB" sz="1600" dirty="0"/>
              <a:t> et al., 2016).</a:t>
            </a:r>
          </a:p>
        </p:txBody>
      </p:sp>
      <p:cxnSp>
        <p:nvCxnSpPr>
          <p:cNvPr id="44" name="Straight Connector 38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0" descr="Green, mossy forest with sunlight peeking in">
            <a:extLst>
              <a:ext uri="{FF2B5EF4-FFF2-40B4-BE49-F238E27FC236}">
                <a16:creationId xmlns:a16="http://schemas.microsoft.com/office/drawing/2014/main" id="{BCFA3DBE-4290-8D2F-1DAE-5553158DC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1" r="33289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03EDB53-2962-0CA4-DFC3-CE4808FA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067AD-33A2-3D30-B3DA-03102284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interpretation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F2663-E587-DB8D-1DB1-AA1F2EA2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Interpretation refers to how sites are </a:t>
            </a:r>
            <a:r>
              <a:rPr lang="en-GB" b="1" dirty="0"/>
              <a:t>presented to visitors</a:t>
            </a:r>
            <a:r>
              <a:rPr lang="en-GB" dirty="0"/>
              <a:t>.</a:t>
            </a:r>
          </a:p>
          <a:p>
            <a:r>
              <a:rPr lang="en-GB" dirty="0"/>
              <a:t>Interpretation can reflect how the site is </a:t>
            </a:r>
            <a:r>
              <a:rPr lang="en-GB" b="1" dirty="0"/>
              <a:t>used, seen, heard, touched, smelt, and perceived </a:t>
            </a:r>
            <a:r>
              <a:rPr lang="en-GB" dirty="0"/>
              <a:t>(Carr, 2004). </a:t>
            </a:r>
          </a:p>
          <a:p>
            <a:r>
              <a:rPr lang="en-GB" dirty="0"/>
              <a:t>It is a process of </a:t>
            </a:r>
            <a:r>
              <a:rPr lang="en-GB" b="1" dirty="0"/>
              <a:t>understanding</a:t>
            </a:r>
            <a:r>
              <a:rPr lang="en-GB" dirty="0"/>
              <a:t> and </a:t>
            </a:r>
            <a:r>
              <a:rPr lang="en-GB" b="1" dirty="0"/>
              <a:t>choosing</a:t>
            </a:r>
            <a:r>
              <a:rPr lang="en-GB" dirty="0"/>
              <a:t> </a:t>
            </a:r>
            <a:r>
              <a:rPr lang="en-GB" b="1" dirty="0"/>
              <a:t>the appropriate techniques </a:t>
            </a:r>
            <a:r>
              <a:rPr lang="en-GB" dirty="0"/>
              <a:t>for impacting evocative stories and meanings of the site. </a:t>
            </a:r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D11883D-1C3F-49F8-0278-00B9A377B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3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BCF76E-86A0-937F-439B-A947A5E2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Nature</a:t>
            </a:r>
            <a:r>
              <a:rPr lang="cs-CZ" dirty="0"/>
              <a:t> </a:t>
            </a:r>
            <a:r>
              <a:rPr lang="cs-CZ"/>
              <a:t>areas</a:t>
            </a:r>
            <a:r>
              <a:rPr lang="cs-CZ" dirty="0"/>
              <a:t> </a:t>
            </a:r>
            <a:r>
              <a:rPr lang="cs-CZ"/>
              <a:t>challenges</a:t>
            </a:r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29601C57-44FD-D49A-F04C-205ECE5E5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2" r="36529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1902B-2E4F-9FDC-8BBF-7B896D6E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cs-CZ" b="1" dirty="0" err="1"/>
              <a:t>Climate</a:t>
            </a:r>
            <a:r>
              <a:rPr lang="cs-CZ" b="1" dirty="0"/>
              <a:t> </a:t>
            </a:r>
            <a:r>
              <a:rPr lang="cs-CZ" b="1" dirty="0" err="1"/>
              <a:t>change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en-US" dirty="0"/>
              <a:t>the actual changes in temperature, rainfall, and other weather variables can decrease the number of visitors (Markham et al., 2016) and interrupt the socio-economic activities at a cultural landscape area (Change, 2019)</a:t>
            </a:r>
            <a:r>
              <a:rPr lang="cs-CZ" dirty="0"/>
              <a:t>.</a:t>
            </a:r>
          </a:p>
          <a:p>
            <a:r>
              <a:rPr lang="cs-CZ" b="1" dirty="0" err="1"/>
              <a:t>Impact</a:t>
            </a:r>
            <a:r>
              <a:rPr lang="cs-CZ" b="1" dirty="0"/>
              <a:t> on biodiversity </a:t>
            </a:r>
            <a:r>
              <a:rPr lang="cs-CZ" dirty="0"/>
              <a:t>– </a:t>
            </a:r>
            <a:r>
              <a:rPr lang="en-US" dirty="0"/>
              <a:t>Matching site visits with the best times of year for growth and reproduction are necessary to maintain a high and safe number of visitors to the nature attraction.</a:t>
            </a:r>
            <a:endParaRPr lang="cs-CZ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2D02DA0-2146-2099-0D03-8377C16D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3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222F41-4738-63D1-B0CA-39A512AB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cs-CZ" dirty="0"/>
              <a:t>INTERPRETATION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24B2D-9CDA-6E7C-5D1C-FA778E15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r>
              <a:rPr lang="cs-CZ" sz="1900" dirty="0" err="1"/>
              <a:t>Interpretation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a </a:t>
            </a:r>
            <a:r>
              <a:rPr lang="cs-CZ" sz="1900" b="1" dirty="0" err="1"/>
              <a:t>communication</a:t>
            </a:r>
            <a:r>
              <a:rPr lang="cs-CZ" sz="1900" b="1" dirty="0"/>
              <a:t> </a:t>
            </a:r>
            <a:r>
              <a:rPr lang="cs-CZ" sz="1900" b="1" dirty="0" err="1"/>
              <a:t>process</a:t>
            </a:r>
            <a:r>
              <a:rPr lang="cs-CZ" sz="1900" b="1" dirty="0"/>
              <a:t> </a:t>
            </a:r>
            <a:r>
              <a:rPr lang="cs-CZ" sz="1900" dirty="0" err="1"/>
              <a:t>designed</a:t>
            </a:r>
            <a:r>
              <a:rPr lang="cs-CZ" sz="1900" dirty="0"/>
              <a:t> to </a:t>
            </a:r>
            <a:r>
              <a:rPr lang="cs-CZ" sz="1900" dirty="0" err="1"/>
              <a:t>reveal</a:t>
            </a:r>
            <a:r>
              <a:rPr lang="cs-CZ" sz="1900" dirty="0"/>
              <a:t> </a:t>
            </a:r>
            <a:r>
              <a:rPr lang="cs-CZ" sz="1900" dirty="0" err="1"/>
              <a:t>meanings</a:t>
            </a:r>
            <a:r>
              <a:rPr lang="cs-CZ" sz="1900" dirty="0"/>
              <a:t> and </a:t>
            </a:r>
            <a:r>
              <a:rPr lang="cs-CZ" sz="1900" dirty="0" err="1"/>
              <a:t>relationships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cultural</a:t>
            </a:r>
            <a:r>
              <a:rPr lang="cs-CZ" sz="1900" dirty="0"/>
              <a:t> and </a:t>
            </a:r>
            <a:r>
              <a:rPr lang="cs-CZ" sz="1900" dirty="0" err="1"/>
              <a:t>nature</a:t>
            </a:r>
            <a:r>
              <a:rPr lang="cs-CZ" sz="1900" dirty="0"/>
              <a:t> </a:t>
            </a:r>
            <a:r>
              <a:rPr lang="cs-CZ" sz="1900" dirty="0" err="1"/>
              <a:t>heritage</a:t>
            </a:r>
            <a:r>
              <a:rPr lang="cs-CZ" sz="1900" dirty="0"/>
              <a:t> to </a:t>
            </a:r>
            <a:r>
              <a:rPr lang="cs-CZ" sz="1900" dirty="0" err="1"/>
              <a:t>the</a:t>
            </a:r>
            <a:r>
              <a:rPr lang="cs-CZ" sz="1900" dirty="0"/>
              <a:t> public (</a:t>
            </a:r>
            <a:r>
              <a:rPr lang="cs-CZ" sz="1900" dirty="0" err="1"/>
              <a:t>Hvenegaard</a:t>
            </a:r>
            <a:r>
              <a:rPr lang="cs-CZ" sz="1900" dirty="0"/>
              <a:t> et al., 2009).</a:t>
            </a:r>
          </a:p>
          <a:p>
            <a:r>
              <a:rPr lang="en-US" sz="1900" dirty="0"/>
              <a:t>The </a:t>
            </a:r>
            <a:r>
              <a:rPr lang="en-US" sz="1900" b="1" dirty="0"/>
              <a:t>interpretation efficacy </a:t>
            </a:r>
            <a:r>
              <a:rPr lang="en-US" sz="1900" dirty="0"/>
              <a:t>relies on a complete understanding of the site and choosing the appropriate techniques to enhance the visitors’ experience and the site’s uniqueness. </a:t>
            </a:r>
            <a:endParaRPr lang="cs-CZ" sz="1900" dirty="0"/>
          </a:p>
          <a:p>
            <a:endParaRPr lang="cs-CZ" sz="19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erial view of valley map">
            <a:extLst>
              <a:ext uri="{FF2B5EF4-FFF2-40B4-BE49-F238E27FC236}">
                <a16:creationId xmlns:a16="http://schemas.microsoft.com/office/drawing/2014/main" id="{45E186B6-EE22-0EA4-B462-EE32753D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9" r="38248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78D8FFF-7927-5E05-67D9-0845653C6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306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0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18CE6D-16D7-ABFE-3233-D212423E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General </a:t>
            </a:r>
            <a:r>
              <a:rPr lang="cs-CZ" sz="3700" err="1"/>
              <a:t>methods</a:t>
            </a:r>
            <a:r>
              <a:rPr lang="cs-CZ" sz="3700"/>
              <a:t> and </a:t>
            </a:r>
            <a:r>
              <a:rPr lang="cs-CZ" sz="3700" err="1"/>
              <a:t>techniques</a:t>
            </a:r>
            <a:r>
              <a:rPr lang="cs-CZ" sz="3700"/>
              <a:t> </a:t>
            </a:r>
            <a:r>
              <a:rPr lang="cs-CZ" sz="3700" err="1"/>
              <a:t>of</a:t>
            </a:r>
            <a:r>
              <a:rPr lang="cs-CZ" sz="3700"/>
              <a:t> </a:t>
            </a:r>
            <a:r>
              <a:rPr lang="cs-CZ" sz="3700" err="1"/>
              <a:t>nature</a:t>
            </a:r>
            <a:r>
              <a:rPr lang="cs-CZ" sz="3700"/>
              <a:t> </a:t>
            </a:r>
            <a:r>
              <a:rPr lang="cs-CZ" sz="3700" err="1"/>
              <a:t>heritage</a:t>
            </a:r>
            <a:r>
              <a:rPr lang="cs-CZ" sz="3700"/>
              <a:t> </a:t>
            </a:r>
            <a:r>
              <a:rPr lang="cs-CZ" sz="3700" err="1"/>
              <a:t>interpretation</a:t>
            </a:r>
            <a:endParaRPr lang="cs-CZ" sz="37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Zástupný obsah 2">
            <a:extLst>
              <a:ext uri="{FF2B5EF4-FFF2-40B4-BE49-F238E27FC236}">
                <a16:creationId xmlns:a16="http://schemas.microsoft.com/office/drawing/2014/main" id="{6A218139-B750-9565-096E-8C8771FB7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422119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984C0D9-4A89-B820-F378-14027B413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90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F3773-398D-499A-731C-7D9E6FAE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0AF97F7-7686-AE47-748F-C9862CAE7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99570"/>
              </p:ext>
            </p:extLst>
          </p:nvPr>
        </p:nvGraphicFramePr>
        <p:xfrm>
          <a:off x="700635" y="2293126"/>
          <a:ext cx="10691265" cy="363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EA276FC-2188-F5EB-B430-3A2444025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65377-96CC-8C27-E7E4-6044D429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guided</a:t>
            </a:r>
            <a:r>
              <a:rPr lang="cs-CZ" dirty="0"/>
              <a:t> </a:t>
            </a:r>
            <a:r>
              <a:rPr lang="cs-CZ" dirty="0" err="1"/>
              <a:t>visits</a:t>
            </a:r>
            <a:r>
              <a:rPr lang="cs-CZ" dirty="0"/>
              <a:t>/TOURS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35143-E07A-1ECF-E0E7-A53C92D7B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travel experiences led by a guide following a specific itinerary around sites and landscapes of a city or a region (de Rojas &amp; </a:t>
            </a:r>
            <a:r>
              <a:rPr lang="en-US" dirty="0" err="1"/>
              <a:t>Camarero</a:t>
            </a:r>
            <a:r>
              <a:rPr lang="en-US" dirty="0"/>
              <a:t>, 2008).</a:t>
            </a:r>
          </a:p>
          <a:p>
            <a:r>
              <a:rPr lang="en-US" dirty="0"/>
              <a:t>The guide interprets the cultural and nature heritage and environment in the language of the visitors’ choice (Chang, 2014). </a:t>
            </a:r>
          </a:p>
          <a:p>
            <a:r>
              <a:rPr lang="cs-CZ" dirty="0"/>
              <a:t>Co</a:t>
            </a:r>
            <a:r>
              <a:rPr lang="en-US" dirty="0" err="1"/>
              <a:t>nvenient</a:t>
            </a:r>
            <a:r>
              <a:rPr lang="en-US" dirty="0"/>
              <a:t>, include expert guides that provide exciting background information on every place the tourists visit (</a:t>
            </a:r>
            <a:r>
              <a:rPr lang="en-US" dirty="0" err="1"/>
              <a:t>Crespi-Vallbona</a:t>
            </a:r>
            <a:r>
              <a:rPr lang="en-US" dirty="0"/>
              <a:t>, 2021). 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56CA3C0-EF48-71BB-2A7E-DB8ABCF3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6B36C8-5224-C50E-8006-083EBE2E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cs-CZ" dirty="0" err="1"/>
              <a:t>workshops</a:t>
            </a:r>
            <a:endParaRPr lang="cs-CZ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CF1CD-8049-2DF5-C864-FE663E3F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r>
              <a:rPr lang="cs-CZ" dirty="0" err="1"/>
              <a:t>Usually</a:t>
            </a:r>
            <a:r>
              <a:rPr lang="cs-CZ" dirty="0"/>
              <a:t> a </a:t>
            </a:r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b="1" dirty="0" err="1"/>
              <a:t>group</a:t>
            </a:r>
            <a:r>
              <a:rPr lang="cs-CZ" b="1" dirty="0"/>
              <a:t> </a:t>
            </a:r>
            <a:r>
              <a:rPr lang="cs-CZ" b="1" dirty="0" err="1"/>
              <a:t>discussion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en-US" dirty="0"/>
              <a:t>small group of people</a:t>
            </a:r>
            <a:r>
              <a:rPr lang="cs-CZ" dirty="0"/>
              <a:t>.</a:t>
            </a:r>
          </a:p>
          <a:p>
            <a:r>
              <a:rPr lang="cs-CZ" dirty="0"/>
              <a:t>F</a:t>
            </a:r>
            <a:r>
              <a:rPr lang="en-US" dirty="0" err="1"/>
              <a:t>ocuse</a:t>
            </a:r>
            <a:r>
              <a:rPr lang="cs-CZ" dirty="0"/>
              <a:t>d</a:t>
            </a:r>
            <a:r>
              <a:rPr lang="en-US" dirty="0"/>
              <a:t> mainly on techniques and skills regarding an excursion or an activity related to tourism (Dwyer et al., 2009). </a:t>
            </a:r>
            <a:endParaRPr lang="cs-CZ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chodní tým v zasedací místnosti">
            <a:extLst>
              <a:ext uri="{FF2B5EF4-FFF2-40B4-BE49-F238E27FC236}">
                <a16:creationId xmlns:a16="http://schemas.microsoft.com/office/drawing/2014/main" id="{632F74D9-1C39-5099-1E57-9CDF7E693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r="28687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0DA6F237-408D-94F7-0E40-66042A715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446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7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E711C23C946B4EB9EFCE0CFA9805C0" ma:contentTypeVersion="17" ma:contentTypeDescription="Vytvoří nový dokument" ma:contentTypeScope="" ma:versionID="2d42ca770ff75a2208d810e859df9a00">
  <xsd:schema xmlns:xsd="http://www.w3.org/2001/XMLSchema" xmlns:xs="http://www.w3.org/2001/XMLSchema" xmlns:p="http://schemas.microsoft.com/office/2006/metadata/properties" xmlns:ns2="c8eb3cb9-0caf-461d-92f8-f962972f0308" xmlns:ns3="e14668e5-89c0-43d6-b23f-a2a311a4796f" targetNamespace="http://schemas.microsoft.com/office/2006/metadata/properties" ma:root="true" ma:fieldsID="5c085c3f7e0d44f73ab7908b6e7bb2cb" ns2:_="" ns3:_="">
    <xsd:import namespace="c8eb3cb9-0caf-461d-92f8-f962972f0308"/>
    <xsd:import namespace="e14668e5-89c0-43d6-b23f-a2a311a47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b3cb9-0caf-461d-92f8-f962972f0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babb5542-b20f-476f-b885-dfe2db771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668e5-89c0-43d6-b23f-a2a311a47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4dd054-c252-4382-8afa-7858f24f39d4}" ma:internalName="TaxCatchAll" ma:showField="CatchAllData" ma:web="e14668e5-89c0-43d6-b23f-a2a311a47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b3cb9-0caf-461d-92f8-f962972f0308">
      <Terms xmlns="http://schemas.microsoft.com/office/infopath/2007/PartnerControls"/>
    </lcf76f155ced4ddcb4097134ff3c332f>
    <TaxCatchAll xmlns="e14668e5-89c0-43d6-b23f-a2a311a4796f" xsi:nil="true"/>
  </documentManagement>
</p:properties>
</file>

<file path=customXml/itemProps1.xml><?xml version="1.0" encoding="utf-8"?>
<ds:datastoreItem xmlns:ds="http://schemas.openxmlformats.org/officeDocument/2006/customXml" ds:itemID="{39F30544-4B98-4466-B4F7-C8AC6681CDF1}"/>
</file>

<file path=customXml/itemProps2.xml><?xml version="1.0" encoding="utf-8"?>
<ds:datastoreItem xmlns:ds="http://schemas.openxmlformats.org/officeDocument/2006/customXml" ds:itemID="{EA35F7FD-A5AC-4048-BB88-6E7E7B13824C}"/>
</file>

<file path=customXml/itemProps3.xml><?xml version="1.0" encoding="utf-8"?>
<ds:datastoreItem xmlns:ds="http://schemas.openxmlformats.org/officeDocument/2006/customXml" ds:itemID="{EB8BF86F-2321-4EA4-844A-89D778CE10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6800</TotalTime>
  <Words>1597</Words>
  <Application>Microsoft Office PowerPoint</Application>
  <PresentationFormat>Širokoúhlá obrazovka</PresentationFormat>
  <Paragraphs>90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Calisto MT</vt:lpstr>
      <vt:lpstr>Söhne</vt:lpstr>
      <vt:lpstr>Univers Condensed</vt:lpstr>
      <vt:lpstr>ChronicleVTI</vt:lpstr>
      <vt:lpstr>Vlastní návrh</vt:lpstr>
      <vt:lpstr>Vlastní návrh</vt:lpstr>
      <vt:lpstr>Interpretation of Nature Heritage – specifics, methods </vt:lpstr>
      <vt:lpstr>Specifics of nature attractions</vt:lpstr>
      <vt:lpstr>interpretation</vt:lpstr>
      <vt:lpstr>Nature areas challenges</vt:lpstr>
      <vt:lpstr>INTERPRETATION</vt:lpstr>
      <vt:lpstr>General methods and techniques of nature heritage interpretation</vt:lpstr>
      <vt:lpstr>Place of the interpretation</vt:lpstr>
      <vt:lpstr>guided visits/TOURS</vt:lpstr>
      <vt:lpstr>workshops</vt:lpstr>
      <vt:lpstr>Tourist information centre/VISITOR CENTRE</vt:lpstr>
      <vt:lpstr>Traditional methods</vt:lpstr>
      <vt:lpstr>Digital technologies</vt:lpstr>
      <vt:lpstr>SUMMARY</vt:lpstr>
      <vt:lpstr>references</vt:lpstr>
      <vt:lpstr>references</vt:lpstr>
      <vt:lpstr>references</vt:lpstr>
      <vt:lpstr>Output of the Erasmus+ K2 Strategic Partnership Project Nr. 2020-1-CZ01-KA203-078407  „Methodology of Interpretation of European Nature Heritage in Tourism" 2020 –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 and Tourism</dc:title>
  <dc:creator>Nikol Brotánková</dc:creator>
  <cp:lastModifiedBy>Liběna Jarolímková</cp:lastModifiedBy>
  <cp:revision>54</cp:revision>
  <dcterms:created xsi:type="dcterms:W3CDTF">2021-02-01T16:42:29Z</dcterms:created>
  <dcterms:modified xsi:type="dcterms:W3CDTF">2023-08-24T13:40:13Z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0x01010044E711C23C946B4EB9EFCE0CFA9805C0</vt:lpwstr>
  </property>
</Properties>
</file>