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sdx" ContentType="application/vnd.ms-visio.drawing"/>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ata8.xml" ContentType="application/vnd.openxmlformats-officedocument.drawingml.diagramData+xml"/>
  <Override PartName="/ppt/diagrams/data9.xml" ContentType="application/vnd.openxmlformats-officedocument.drawingml.diagramData+xml"/>
  <Override PartName="/ppt/diagrams/data10.xml" ContentType="application/vnd.openxmlformats-officedocument.drawingml.diagramData+xml"/>
  <Override PartName="/ppt/diagrams/data11.xml" ContentType="application/vnd.openxmlformats-officedocument.drawingml.diagramData+xml"/>
  <Override PartName="/ppt/diagrams/data12.xml" ContentType="application/vnd.openxmlformats-officedocument.drawingml.diagramData+xml"/>
  <Override PartName="/ppt/diagrams/data13.xml" ContentType="application/vnd.openxmlformats-officedocument.drawingml.diagramData+xml"/>
  <Override PartName="/ppt/diagrams/data14.xml" ContentType="application/vnd.openxmlformats-officedocument.drawingml.diagramData+xml"/>
  <Override PartName="/ppt/diagrams/data15.xml" ContentType="application/vnd.openxmlformats-officedocument.drawingml.diagramData+xml"/>
  <Override PartName="/ppt/diagrams/data16.xml" ContentType="application/vnd.openxmlformats-officedocument.drawingml.diagramData+xml"/>
  <Override PartName="/ppt/diagrams/data17.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layout11.xml" ContentType="application/vnd.openxmlformats-officedocument.drawingml.diagramLayout+xml"/>
  <Override PartName="/ppt/diagrams/colors11.xml" ContentType="application/vnd.openxmlformats-officedocument.drawingml.diagramColors+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rawing11.xml" ContentType="application/vnd.ms-office.drawingml.diagramDrawing+xml"/>
  <Override PartName="/ppt/commentAuthors.xml" ContentType="application/vnd.openxmlformats-officedocument.presentationml.commentAuthors+xml"/>
  <Override PartName="/ppt/diagrams/quickStyle11.xml" ContentType="application/vnd.openxmlformats-officedocument.drawingml.diagramStyle+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layout17.xml" ContentType="application/vnd.openxmlformats-officedocument.drawingml.diagramLayout+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6">
  <p:sldMasterIdLst>
    <p:sldMasterId id="2147483941" r:id="rId1"/>
    <p:sldMasterId id="2147483942" r:id="rId2"/>
    <p:sldMasterId id="2147483954" r:id="rId3"/>
  </p:sldMasterIdLst>
  <p:sldIdLst>
    <p:sldId id="256" r:id="rId4"/>
    <p:sldId id="333" r:id="rId5"/>
    <p:sldId id="341" r:id="rId6"/>
    <p:sldId id="414" r:id="rId7"/>
    <p:sldId id="415" r:id="rId8"/>
    <p:sldId id="344" r:id="rId9"/>
    <p:sldId id="345" r:id="rId10"/>
    <p:sldId id="346" r:id="rId11"/>
    <p:sldId id="347" r:id="rId12"/>
    <p:sldId id="348" r:id="rId13"/>
    <p:sldId id="349" r:id="rId14"/>
    <p:sldId id="350" r:id="rId15"/>
    <p:sldId id="351" r:id="rId16"/>
    <p:sldId id="352" r:id="rId17"/>
    <p:sldId id="353" r:id="rId18"/>
    <p:sldId id="354" r:id="rId19"/>
    <p:sldId id="355" r:id="rId20"/>
    <p:sldId id="356" r:id="rId21"/>
    <p:sldId id="357" r:id="rId22"/>
    <p:sldId id="411" r:id="rId23"/>
    <p:sldId id="413" r:id="rId24"/>
    <p:sldId id="359" r:id="rId25"/>
    <p:sldId id="412" r:id="rId26"/>
    <p:sldId id="410" r:id="rId27"/>
    <p:sldId id="334" r:id="rId28"/>
    <p:sldId id="363" r:id="rId29"/>
    <p:sldId id="364" r:id="rId30"/>
    <p:sldId id="365" r:id="rId31"/>
    <p:sldId id="366" r:id="rId32"/>
    <p:sldId id="368" r:id="rId33"/>
    <p:sldId id="369" r:id="rId34"/>
    <p:sldId id="370" r:id="rId35"/>
    <p:sldId id="371" r:id="rId36"/>
    <p:sldId id="372" r:id="rId37"/>
    <p:sldId id="373" r:id="rId38"/>
    <p:sldId id="374" r:id="rId39"/>
    <p:sldId id="416" r:id="rId40"/>
    <p:sldId id="361" r:id="rId41"/>
    <p:sldId id="409" r:id="rId42"/>
    <p:sldId id="335" r:id="rId43"/>
    <p:sldId id="377" r:id="rId44"/>
    <p:sldId id="378" r:id="rId45"/>
    <p:sldId id="379" r:id="rId46"/>
    <p:sldId id="380" r:id="rId47"/>
    <p:sldId id="381" r:id="rId48"/>
    <p:sldId id="382" r:id="rId49"/>
    <p:sldId id="383" r:id="rId50"/>
    <p:sldId id="384" r:id="rId51"/>
    <p:sldId id="385" r:id="rId52"/>
    <p:sldId id="386" r:id="rId53"/>
    <p:sldId id="387" r:id="rId54"/>
    <p:sldId id="388" r:id="rId55"/>
    <p:sldId id="389" r:id="rId56"/>
    <p:sldId id="390" r:id="rId57"/>
    <p:sldId id="391" r:id="rId58"/>
    <p:sldId id="392" r:id="rId59"/>
    <p:sldId id="393" r:id="rId60"/>
    <p:sldId id="394" r:id="rId61"/>
    <p:sldId id="417" r:id="rId62"/>
    <p:sldId id="395" r:id="rId63"/>
    <p:sldId id="408" r:id="rId64"/>
    <p:sldId id="336" r:id="rId65"/>
    <p:sldId id="398" r:id="rId66"/>
    <p:sldId id="400" r:id="rId67"/>
    <p:sldId id="401" r:id="rId68"/>
    <p:sldId id="399" r:id="rId69"/>
    <p:sldId id="402" r:id="rId70"/>
    <p:sldId id="403" r:id="rId71"/>
    <p:sldId id="404" r:id="rId72"/>
    <p:sldId id="405" r:id="rId73"/>
    <p:sldId id="406" r:id="rId74"/>
    <p:sldId id="418" r:id="rId75"/>
    <p:sldId id="419" r:id="rId76"/>
    <p:sldId id="420" r:id="rId77"/>
    <p:sldId id="421" r:id="rId78"/>
    <p:sldId id="422" r:id="rId79"/>
    <p:sldId id="423" r:id="rId80"/>
    <p:sldId id="426" r:id="rId81"/>
    <p:sldId id="427" r:id="rId82"/>
    <p:sldId id="428" r:id="rId83"/>
    <p:sldId id="429" r:id="rId84"/>
    <p:sldId id="430" r:id="rId85"/>
    <p:sldId id="396" r:id="rId86"/>
    <p:sldId id="431" r:id="rId87"/>
    <p:sldId id="407" r:id="rId88"/>
    <p:sldId id="337" r:id="rId89"/>
    <p:sldId id="436" r:id="rId90"/>
    <p:sldId id="437" r:id="rId91"/>
    <p:sldId id="438" r:id="rId92"/>
    <p:sldId id="439" r:id="rId93"/>
    <p:sldId id="440" r:id="rId94"/>
    <p:sldId id="441" r:id="rId95"/>
    <p:sldId id="442" r:id="rId96"/>
    <p:sldId id="443" r:id="rId97"/>
    <p:sldId id="444" r:id="rId98"/>
    <p:sldId id="445" r:id="rId99"/>
    <p:sldId id="446" r:id="rId100"/>
    <p:sldId id="447" r:id="rId101"/>
    <p:sldId id="448" r:id="rId102"/>
    <p:sldId id="449" r:id="rId103"/>
    <p:sldId id="450" r:id="rId104"/>
    <p:sldId id="451" r:id="rId105"/>
    <p:sldId id="452" r:id="rId106"/>
    <p:sldId id="453" r:id="rId107"/>
    <p:sldId id="454" r:id="rId108"/>
    <p:sldId id="455" r:id="rId109"/>
    <p:sldId id="456" r:id="rId110"/>
    <p:sldId id="457" r:id="rId111"/>
    <p:sldId id="458" r:id="rId112"/>
    <p:sldId id="459" r:id="rId113"/>
    <p:sldId id="460" r:id="rId114"/>
    <p:sldId id="461" r:id="rId115"/>
    <p:sldId id="462" r:id="rId116"/>
    <p:sldId id="463" r:id="rId117"/>
    <p:sldId id="464" r:id="rId118"/>
    <p:sldId id="465" r:id="rId119"/>
    <p:sldId id="466" r:id="rId120"/>
    <p:sldId id="467" r:id="rId121"/>
    <p:sldId id="432" r:id="rId122"/>
    <p:sldId id="338" r:id="rId123"/>
    <p:sldId id="468" r:id="rId124"/>
    <p:sldId id="469" r:id="rId125"/>
    <p:sldId id="470" r:id="rId126"/>
    <p:sldId id="471" r:id="rId127"/>
    <p:sldId id="472" r:id="rId128"/>
    <p:sldId id="474" r:id="rId129"/>
    <p:sldId id="475" r:id="rId130"/>
    <p:sldId id="476" r:id="rId131"/>
    <p:sldId id="477" r:id="rId132"/>
    <p:sldId id="478" r:id="rId133"/>
    <p:sldId id="479" r:id="rId134"/>
    <p:sldId id="473" r:id="rId135"/>
    <p:sldId id="480" r:id="rId136"/>
    <p:sldId id="482" r:id="rId137"/>
    <p:sldId id="481" r:id="rId138"/>
    <p:sldId id="433" r:id="rId139"/>
    <p:sldId id="339" r:id="rId140"/>
    <p:sldId id="483" r:id="rId141"/>
    <p:sldId id="484" r:id="rId142"/>
    <p:sldId id="485" r:id="rId143"/>
    <p:sldId id="486" r:id="rId144"/>
    <p:sldId id="487" r:id="rId145"/>
    <p:sldId id="488" r:id="rId146"/>
    <p:sldId id="489" r:id="rId147"/>
    <p:sldId id="490" r:id="rId148"/>
    <p:sldId id="494" r:id="rId149"/>
    <p:sldId id="495" r:id="rId150"/>
    <p:sldId id="496" r:id="rId151"/>
    <p:sldId id="497" r:id="rId152"/>
    <p:sldId id="498" r:id="rId153"/>
    <p:sldId id="499" r:id="rId154"/>
    <p:sldId id="500" r:id="rId155"/>
    <p:sldId id="501" r:id="rId156"/>
    <p:sldId id="502" r:id="rId157"/>
    <p:sldId id="503" r:id="rId158"/>
    <p:sldId id="504" r:id="rId159"/>
    <p:sldId id="434" r:id="rId160"/>
    <p:sldId id="340" r:id="rId161"/>
    <p:sldId id="505" r:id="rId162"/>
    <p:sldId id="506" r:id="rId163"/>
    <p:sldId id="507" r:id="rId164"/>
    <p:sldId id="508" r:id="rId165"/>
    <p:sldId id="509" r:id="rId166"/>
    <p:sldId id="510" r:id="rId167"/>
    <p:sldId id="511" r:id="rId168"/>
    <p:sldId id="512" r:id="rId169"/>
    <p:sldId id="513" r:id="rId170"/>
    <p:sldId id="514" r:id="rId171"/>
    <p:sldId id="515" r:id="rId172"/>
    <p:sldId id="516" r:id="rId173"/>
    <p:sldId id="517" r:id="rId174"/>
    <p:sldId id="519" r:id="rId175"/>
    <p:sldId id="520" r:id="rId176"/>
    <p:sldId id="521" r:id="rId177"/>
    <p:sldId id="522" r:id="rId178"/>
    <p:sldId id="523" r:id="rId179"/>
    <p:sldId id="524" r:id="rId180"/>
    <p:sldId id="525" r:id="rId181"/>
    <p:sldId id="526" r:id="rId182"/>
    <p:sldId id="527" r:id="rId183"/>
    <p:sldId id="528" r:id="rId184"/>
    <p:sldId id="529" r:id="rId185"/>
    <p:sldId id="435" r:id="rId186"/>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Úvod" id="{2CADAF1A-C913-40FC-8768-C41279F14C06}">
          <p14:sldIdLst>
            <p14:sldId id="256"/>
          </p14:sldIdLst>
        </p14:section>
        <p14:section name="1 Caves (SP)" id="{04DAAA6B-960B-477D-AD0C-567D37A8DEFB}">
          <p14:sldIdLst>
            <p14:sldId id="333"/>
            <p14:sldId id="341"/>
            <p14:sldId id="414"/>
            <p14:sldId id="415"/>
            <p14:sldId id="344"/>
            <p14:sldId id="345"/>
            <p14:sldId id="346"/>
            <p14:sldId id="347"/>
            <p14:sldId id="348"/>
            <p14:sldId id="349"/>
            <p14:sldId id="350"/>
            <p14:sldId id="351"/>
            <p14:sldId id="352"/>
            <p14:sldId id="353"/>
            <p14:sldId id="354"/>
            <p14:sldId id="355"/>
            <p14:sldId id="356"/>
            <p14:sldId id="357"/>
            <p14:sldId id="411"/>
            <p14:sldId id="413"/>
            <p14:sldId id="359"/>
            <p14:sldId id="412"/>
            <p14:sldId id="410"/>
          </p14:sldIdLst>
        </p14:section>
        <p14:section name="2 Protected areas and national parks (AT)" id="{21F51590-E3D6-4844-AA8E-945C8DC90C34}">
          <p14:sldIdLst>
            <p14:sldId id="334"/>
            <p14:sldId id="363"/>
            <p14:sldId id="364"/>
            <p14:sldId id="365"/>
            <p14:sldId id="366"/>
            <p14:sldId id="368"/>
            <p14:sldId id="369"/>
            <p14:sldId id="370"/>
            <p14:sldId id="371"/>
            <p14:sldId id="372"/>
            <p14:sldId id="373"/>
            <p14:sldId id="374"/>
            <p14:sldId id="416"/>
            <p14:sldId id="361"/>
            <p14:sldId id="409"/>
          </p14:sldIdLst>
        </p14:section>
        <p14:section name="3 Water (CZ)" id="{24A1E0F8-2344-4C38-A596-A3146DAB9C98}">
          <p14:sldIdLst>
            <p14:sldId id="335"/>
            <p14:sldId id="377"/>
            <p14:sldId id="378"/>
            <p14:sldId id="379"/>
            <p14:sldId id="380"/>
            <p14:sldId id="381"/>
            <p14:sldId id="382"/>
            <p14:sldId id="383"/>
            <p14:sldId id="384"/>
            <p14:sldId id="385"/>
            <p14:sldId id="386"/>
            <p14:sldId id="387"/>
            <p14:sldId id="388"/>
            <p14:sldId id="389"/>
            <p14:sldId id="390"/>
            <p14:sldId id="391"/>
            <p14:sldId id="392"/>
            <p14:sldId id="393"/>
            <p14:sldId id="394"/>
            <p14:sldId id="417"/>
            <p14:sldId id="395"/>
            <p14:sldId id="408"/>
          </p14:sldIdLst>
        </p14:section>
        <p14:section name="4 Delta (RO)" id="{153EA005-DCC6-4965-AC3F-1155A0DCA449}">
          <p14:sldIdLst>
            <p14:sldId id="336"/>
            <p14:sldId id="398"/>
            <p14:sldId id="400"/>
            <p14:sldId id="401"/>
            <p14:sldId id="399"/>
            <p14:sldId id="402"/>
            <p14:sldId id="403"/>
            <p14:sldId id="404"/>
            <p14:sldId id="405"/>
            <p14:sldId id="406"/>
            <p14:sldId id="418"/>
            <p14:sldId id="419"/>
            <p14:sldId id="420"/>
            <p14:sldId id="421"/>
            <p14:sldId id="422"/>
            <p14:sldId id="423"/>
            <p14:sldId id="426"/>
            <p14:sldId id="427"/>
            <p14:sldId id="428"/>
            <p14:sldId id="429"/>
            <p14:sldId id="430"/>
            <p14:sldId id="396"/>
            <p14:sldId id="431"/>
            <p14:sldId id="407"/>
          </p14:sldIdLst>
        </p14:section>
        <p14:section name="5 Azores (PT)" id="{49AB34DD-C041-4ACD-BA65-9F4DFA8B5334}">
          <p14:sldIdLst>
            <p14:sldId id="337"/>
            <p14:sldId id="436"/>
            <p14:sldId id="437"/>
            <p14:sldId id="438"/>
            <p14:sldId id="439"/>
            <p14:sldId id="440"/>
            <p14:sldId id="441"/>
            <p14:sldId id="442"/>
            <p14:sldId id="443"/>
            <p14:sldId id="444"/>
            <p14:sldId id="445"/>
            <p14:sldId id="446"/>
            <p14:sldId id="447"/>
            <p14:sldId id="448"/>
            <p14:sldId id="449"/>
            <p14:sldId id="450"/>
            <p14:sldId id="451"/>
            <p14:sldId id="452"/>
            <p14:sldId id="453"/>
            <p14:sldId id="454"/>
            <p14:sldId id="455"/>
            <p14:sldId id="456"/>
            <p14:sldId id="457"/>
            <p14:sldId id="458"/>
            <p14:sldId id="459"/>
            <p14:sldId id="460"/>
            <p14:sldId id="461"/>
            <p14:sldId id="462"/>
            <p14:sldId id="463"/>
            <p14:sldId id="464"/>
            <p14:sldId id="465"/>
            <p14:sldId id="466"/>
            <p14:sldId id="467"/>
            <p14:sldId id="432"/>
          </p14:sldIdLst>
        </p14:section>
        <p14:section name="6 Nature parks and reserves (LT)" id="{572A92F6-93BC-40B7-85D1-10B0D71E00B4}">
          <p14:sldIdLst>
            <p14:sldId id="338"/>
            <p14:sldId id="468"/>
            <p14:sldId id="469"/>
            <p14:sldId id="470"/>
            <p14:sldId id="471"/>
            <p14:sldId id="472"/>
            <p14:sldId id="474"/>
            <p14:sldId id="475"/>
            <p14:sldId id="476"/>
            <p14:sldId id="477"/>
            <p14:sldId id="478"/>
            <p14:sldId id="479"/>
            <p14:sldId id="473"/>
            <p14:sldId id="480"/>
            <p14:sldId id="482"/>
            <p14:sldId id="481"/>
            <p14:sldId id="433"/>
          </p14:sldIdLst>
        </p14:section>
        <p14:section name="7 Cultural landscape, palace gardens, zoos, botanical gardens (GE)" id="{0469EF0E-D2F5-48C2-A99B-99ECFCE470F3}">
          <p14:sldIdLst>
            <p14:sldId id="339"/>
            <p14:sldId id="483"/>
            <p14:sldId id="484"/>
            <p14:sldId id="485"/>
            <p14:sldId id="486"/>
            <p14:sldId id="487"/>
            <p14:sldId id="488"/>
            <p14:sldId id="489"/>
            <p14:sldId id="490"/>
            <p14:sldId id="494"/>
            <p14:sldId id="495"/>
            <p14:sldId id="496"/>
            <p14:sldId id="497"/>
            <p14:sldId id="498"/>
            <p14:sldId id="499"/>
            <p14:sldId id="500"/>
            <p14:sldId id="501"/>
            <p14:sldId id="502"/>
            <p14:sldId id="503"/>
            <p14:sldId id="504"/>
            <p14:sldId id="434"/>
          </p14:sldIdLst>
        </p14:section>
        <p14:section name="8 Geoparks, coastal landscape, inanimate nature (IR)" id="{A69D7F0B-A66A-4842-BDA2-4FBD3AD994A1}">
          <p14:sldIdLst>
            <p14:sldId id="340"/>
            <p14:sldId id="505"/>
            <p14:sldId id="506"/>
            <p14:sldId id="507"/>
            <p14:sldId id="508"/>
            <p14:sldId id="509"/>
            <p14:sldId id="510"/>
            <p14:sldId id="511"/>
            <p14:sldId id="512"/>
            <p14:sldId id="513"/>
            <p14:sldId id="514"/>
            <p14:sldId id="515"/>
            <p14:sldId id="516"/>
            <p14:sldId id="517"/>
            <p14:sldId id="519"/>
            <p14:sldId id="520"/>
            <p14:sldId id="521"/>
            <p14:sldId id="522"/>
            <p14:sldId id="523"/>
            <p14:sldId id="524"/>
            <p14:sldId id="525"/>
            <p14:sldId id="526"/>
            <p14:sldId id="527"/>
            <p14:sldId id="528"/>
            <p14:sldId id="529"/>
            <p14:sldId id="43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kol Brotánková" initials="NB" lastIdx="1" clrIdx="0">
    <p:extLst>
      <p:ext uri="{19B8F6BF-5375-455C-9EA6-DF929625EA0E}">
        <p15:presenceInfo xmlns:p15="http://schemas.microsoft.com/office/powerpoint/2012/main" userId="f94db5b9c713da3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B1B5"/>
    <a:srgbClr val="98CBCE"/>
    <a:srgbClr val="FFFF66"/>
    <a:srgbClr val="8EAF8C"/>
    <a:srgbClr val="92BC97"/>
    <a:srgbClr val="9CB8C1"/>
    <a:srgbClr val="DA958A"/>
    <a:srgbClr val="609C67"/>
    <a:srgbClr val="00CC99"/>
    <a:srgbClr val="5B7F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Střední styl 4 – zvýraznění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AF606853-7671-496A-8E4F-DF71F8EC918B}" styleName="Tmavý styl 1 – zvýraznění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Tmavý styl 2 – zvýraznění 5/zvýraznění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3B4B98B0-60AC-42C2-AFA5-B58CD77FA1E5}" styleName="Světlý styl 1 – zvýraznění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Světlý styl 1 – zvýraznění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Světlý styl 1 – zvýraznění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Bez stylu, bez mřížky">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Styl s motivem 1 – zvýraznění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Styl s motivem 1 – zvýraznění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Styl s motivem 1 – zvýraznění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E8B1032C-EA38-4F05-BA0D-38AFFFC7BED3}" styleName="Světlý styl 3 – zvýraznění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B9631B5-78F2-41C9-869B-9F39066F8104}" styleName="Střední styl 3 – zvýraznění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91EBBBCC-DAD2-459C-BE2E-F6DE35CF9A28}" styleName="Tmavý styl 2 – zvýraznění 3/zvýraznění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38B1855-1B75-4FBE-930C-398BA8C253C6}" styleName="Styl s motivem 2 – zvýraznění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Styl s motivem 2 – zvýraznění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DBED569-4797-4DF1-A0F4-6AAB3CD982D8}" styleName="Světlý styl 3 – zvýraznění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737" autoAdjust="0"/>
    <p:restoredTop sz="94660"/>
  </p:normalViewPr>
  <p:slideViewPr>
    <p:cSldViewPr snapToGrid="0">
      <p:cViewPr varScale="1">
        <p:scale>
          <a:sx n="62" d="100"/>
          <a:sy n="62" d="100"/>
        </p:scale>
        <p:origin x="90" y="14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tableStyles" Target="tableStyles.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slide" Target="slides/slide178.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92" Type="http://schemas.openxmlformats.org/officeDocument/2006/relationships/customXml" Target="../customXml/item1.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82" Type="http://schemas.openxmlformats.org/officeDocument/2006/relationships/slide" Target="slides/slide179.xml"/><Relationship Id="rId6" Type="http://schemas.openxmlformats.org/officeDocument/2006/relationships/slide" Target="slides/slide3.xml"/><Relationship Id="rId23" Type="http://schemas.openxmlformats.org/officeDocument/2006/relationships/slide" Target="slides/slide20.xml"/><Relationship Id="rId119" Type="http://schemas.openxmlformats.org/officeDocument/2006/relationships/slide" Target="slides/slide116.xml"/><Relationship Id="rId44" Type="http://schemas.openxmlformats.org/officeDocument/2006/relationships/slide" Target="slides/slide41.xml"/><Relationship Id="rId65" Type="http://schemas.openxmlformats.org/officeDocument/2006/relationships/slide" Target="slides/slide62.xml"/><Relationship Id="rId86" Type="http://schemas.openxmlformats.org/officeDocument/2006/relationships/slide" Target="slides/slide83.xml"/><Relationship Id="rId130" Type="http://schemas.openxmlformats.org/officeDocument/2006/relationships/slide" Target="slides/slide127.xml"/><Relationship Id="rId151" Type="http://schemas.openxmlformats.org/officeDocument/2006/relationships/slide" Target="slides/slide148.xml"/><Relationship Id="rId172" Type="http://schemas.openxmlformats.org/officeDocument/2006/relationships/slide" Target="slides/slide169.xml"/><Relationship Id="rId193" Type="http://schemas.openxmlformats.org/officeDocument/2006/relationships/customXml" Target="../customXml/item2.xml"/><Relationship Id="rId13" Type="http://schemas.openxmlformats.org/officeDocument/2006/relationships/slide" Target="slides/slide10.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slide" Target="slides/slide180.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customXml" Target="../customXml/item3.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0" Type="http://schemas.openxmlformats.org/officeDocument/2006/relationships/theme" Target="theme/theme1.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87" Type="http://schemas.openxmlformats.org/officeDocument/2006/relationships/commentAuthors" Target="commentAuthors.xml"/><Relationship Id="rId1" Type="http://schemas.openxmlformats.org/officeDocument/2006/relationships/slideMaster" Target="slideMasters/slideMaster1.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60" Type="http://schemas.openxmlformats.org/officeDocument/2006/relationships/slide" Target="slides/slide57.xml"/><Relationship Id="rId81" Type="http://schemas.openxmlformats.org/officeDocument/2006/relationships/slide" Target="slides/slide78.xml"/><Relationship Id="rId135" Type="http://schemas.openxmlformats.org/officeDocument/2006/relationships/slide" Target="slides/slide132.xml"/><Relationship Id="rId156" Type="http://schemas.openxmlformats.org/officeDocument/2006/relationships/slide" Target="slides/slide153.xml"/><Relationship Id="rId177" Type="http://schemas.openxmlformats.org/officeDocument/2006/relationships/slide" Target="slides/slide174.xml"/><Relationship Id="rId18" Type="http://schemas.openxmlformats.org/officeDocument/2006/relationships/slide" Target="slides/slide15.xml"/><Relationship Id="rId39" Type="http://schemas.openxmlformats.org/officeDocument/2006/relationships/slide" Target="slides/slide36.xml"/></Relationships>
</file>

<file path=ppt/diagrams/_rels/data11.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diagrams/_rels/data12.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diagrams/_rels/data1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svg"/><Relationship Id="rId1" Type="http://schemas.openxmlformats.org/officeDocument/2006/relationships/image" Target="../media/image86.png"/><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89.svg"/></Relationships>
</file>

<file path=ppt/diagrams/_rels/data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ata7.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ata8.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rawing11.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diagrams/_rels/drawing12.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diagrams/_rels/drawing1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svg"/><Relationship Id="rId1" Type="http://schemas.openxmlformats.org/officeDocument/2006/relationships/image" Target="../media/image86.png"/><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89.svg"/></Relationships>
</file>

<file path=ppt/diagrams/_rels/drawing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7.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8.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18/5/colors/Iconchunking_neutralbg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a:alpha val="0"/>
      </a:schemeClr>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94F776-3BA1-40A5-9E0F-CA0E04392F87}" type="doc">
      <dgm:prSet loTypeId="urn:microsoft.com/office/officeart/2005/8/layout/list1" loCatId="list" qsTypeId="urn:microsoft.com/office/officeart/2005/8/quickstyle/simple1" qsCatId="simple" csTypeId="urn:microsoft.com/office/officeart/2005/8/colors/accent5_2" csCatId="accent5" phldr="1"/>
      <dgm:spPr/>
      <dgm:t>
        <a:bodyPr/>
        <a:lstStyle/>
        <a:p>
          <a:endParaRPr lang="cs-CZ"/>
        </a:p>
      </dgm:t>
    </dgm:pt>
    <dgm:pt modelId="{30380330-D444-4A9E-8932-73230FFAEC65}">
      <dgm:prSet custT="1"/>
      <dgm:spPr>
        <a:solidFill>
          <a:srgbClr val="8EAF8C"/>
        </a:solidFill>
      </dgm:spPr>
      <dgm:t>
        <a:bodyPr/>
        <a:lstStyle/>
        <a:p>
          <a:r>
            <a:rPr lang="cs-CZ" sz="1800" dirty="0">
              <a:latin typeface="Calibri" panose="020F0502020204030204" pitchFamily="34" charset="0"/>
              <a:cs typeface="Calibri" panose="020F0502020204030204" pitchFamily="34" charset="0"/>
            </a:rPr>
            <a:t>1) </a:t>
          </a:r>
          <a:r>
            <a:rPr lang="cs-CZ" sz="1800" dirty="0" err="1">
              <a:latin typeface="Calibri" panose="020F0502020204030204" pitchFamily="34" charset="0"/>
              <a:cs typeface="Calibri" panose="020F0502020204030204" pitchFamily="34" charset="0"/>
            </a:rPr>
            <a:t>Solution</a:t>
          </a:r>
          <a:r>
            <a:rPr lang="cs-CZ" sz="1800" dirty="0">
              <a:latin typeface="Calibri" panose="020F0502020204030204" pitchFamily="34" charset="0"/>
              <a:cs typeface="Calibri" panose="020F0502020204030204" pitchFamily="34" charset="0"/>
            </a:rPr>
            <a:t> </a:t>
          </a:r>
          <a:r>
            <a:rPr lang="cs-CZ" sz="1800" dirty="0" err="1">
              <a:latin typeface="Calibri" panose="020F0502020204030204" pitchFamily="34" charset="0"/>
              <a:cs typeface="Calibri" panose="020F0502020204030204" pitchFamily="34" charset="0"/>
            </a:rPr>
            <a:t>caves</a:t>
          </a:r>
          <a:endParaRPr lang="cs-CZ" sz="1800" dirty="0">
            <a:latin typeface="Calibri" panose="020F0502020204030204" pitchFamily="34" charset="0"/>
            <a:cs typeface="Calibri" panose="020F0502020204030204" pitchFamily="34" charset="0"/>
          </a:endParaRPr>
        </a:p>
      </dgm:t>
    </dgm:pt>
    <dgm:pt modelId="{4EF31BC5-4EA9-4915-A441-5F7FC1BA7817}" type="parTrans" cxnId="{B0BCFDF9-258A-4113-88D4-3674EEDDCD47}">
      <dgm:prSet/>
      <dgm:spPr/>
      <dgm:t>
        <a:bodyPr/>
        <a:lstStyle/>
        <a:p>
          <a:endParaRPr lang="cs-CZ" sz="1800">
            <a:latin typeface="Calibri" panose="020F0502020204030204" pitchFamily="34" charset="0"/>
            <a:cs typeface="Calibri" panose="020F0502020204030204" pitchFamily="34" charset="0"/>
          </a:endParaRPr>
        </a:p>
      </dgm:t>
    </dgm:pt>
    <dgm:pt modelId="{1B13B4D9-A457-4B84-954C-F6DFEE6D22B7}" type="sibTrans" cxnId="{B0BCFDF9-258A-4113-88D4-3674EEDDCD47}">
      <dgm:prSet/>
      <dgm:spPr/>
      <dgm:t>
        <a:bodyPr/>
        <a:lstStyle/>
        <a:p>
          <a:endParaRPr lang="cs-CZ" sz="1800">
            <a:latin typeface="Calibri" panose="020F0502020204030204" pitchFamily="34" charset="0"/>
            <a:cs typeface="Calibri" panose="020F0502020204030204" pitchFamily="34" charset="0"/>
          </a:endParaRPr>
        </a:p>
      </dgm:t>
    </dgm:pt>
    <dgm:pt modelId="{2D6D4155-DEAC-4CB2-B5F2-0514EDE9BFD4}">
      <dgm:prSet custT="1"/>
      <dgm:spPr>
        <a:ln>
          <a:solidFill>
            <a:srgbClr val="8EAF8C"/>
          </a:solidFill>
        </a:ln>
      </dgm:spPr>
      <dgm:t>
        <a:bodyPr/>
        <a:lstStyle/>
        <a:p>
          <a:r>
            <a:rPr lang="cs-CZ" sz="1800" dirty="0" err="1">
              <a:latin typeface="Calibri" panose="020F0502020204030204" pitchFamily="34" charset="0"/>
              <a:cs typeface="Calibri" panose="020F0502020204030204" pitchFamily="34" charset="0"/>
            </a:rPr>
            <a:t>Water</a:t>
          </a:r>
          <a:r>
            <a:rPr lang="cs-CZ" sz="1800" dirty="0">
              <a:latin typeface="Calibri" panose="020F0502020204030204" pitchFamily="34" charset="0"/>
              <a:cs typeface="Calibri" panose="020F0502020204030204" pitchFamily="34" charset="0"/>
            </a:rPr>
            <a:t> </a:t>
          </a:r>
          <a:r>
            <a:rPr lang="cs-CZ" sz="1800" dirty="0" err="1">
              <a:latin typeface="Calibri" panose="020F0502020204030204" pitchFamily="34" charset="0"/>
              <a:cs typeface="Calibri" panose="020F0502020204030204" pitchFamily="34" charset="0"/>
            </a:rPr>
            <a:t>seeps</a:t>
          </a:r>
          <a:r>
            <a:rPr lang="cs-CZ" sz="1800" dirty="0">
              <a:latin typeface="Calibri" panose="020F0502020204030204" pitchFamily="34" charset="0"/>
              <a:cs typeface="Calibri" panose="020F0502020204030204" pitchFamily="34" charset="0"/>
            </a:rPr>
            <a:t>, </a:t>
          </a:r>
          <a:r>
            <a:rPr lang="cs-CZ" sz="1800" dirty="0" err="1">
              <a:latin typeface="Calibri" panose="020F0502020204030204" pitchFamily="34" charset="0"/>
              <a:cs typeface="Calibri" panose="020F0502020204030204" pitchFamily="34" charset="0"/>
            </a:rPr>
            <a:t>dissolves</a:t>
          </a:r>
          <a:r>
            <a:rPr lang="cs-CZ" sz="1800" dirty="0">
              <a:latin typeface="Calibri" panose="020F0502020204030204" pitchFamily="34" charset="0"/>
              <a:cs typeface="Calibri" panose="020F0502020204030204" pitchFamily="34" charset="0"/>
            </a:rPr>
            <a:t> </a:t>
          </a:r>
          <a:r>
            <a:rPr lang="cs-CZ" sz="1800" dirty="0" err="1">
              <a:latin typeface="Calibri" panose="020F0502020204030204" pitchFamily="34" charset="0"/>
              <a:cs typeface="Calibri" panose="020F0502020204030204" pitchFamily="34" charset="0"/>
            </a:rPr>
            <a:t>calcium</a:t>
          </a:r>
          <a:r>
            <a:rPr lang="cs-CZ" sz="1800" dirty="0">
              <a:latin typeface="Calibri" panose="020F0502020204030204" pitchFamily="34" charset="0"/>
              <a:cs typeface="Calibri" panose="020F0502020204030204" pitchFamily="34" charset="0"/>
            </a:rPr>
            <a:t> </a:t>
          </a:r>
          <a:r>
            <a:rPr lang="cs-CZ" sz="1800" dirty="0" err="1">
              <a:latin typeface="Calibri" panose="020F0502020204030204" pitchFamily="34" charset="0"/>
              <a:cs typeface="Calibri" panose="020F0502020204030204" pitchFamily="34" charset="0"/>
            </a:rPr>
            <a:t>carbonate</a:t>
          </a:r>
          <a:endParaRPr lang="cs-CZ" sz="1800" dirty="0">
            <a:latin typeface="Calibri" panose="020F0502020204030204" pitchFamily="34" charset="0"/>
            <a:cs typeface="Calibri" panose="020F0502020204030204" pitchFamily="34" charset="0"/>
          </a:endParaRPr>
        </a:p>
      </dgm:t>
    </dgm:pt>
    <dgm:pt modelId="{55673123-FE01-4A85-A6FE-4BFE2D970771}" type="parTrans" cxnId="{BBC38BBF-863A-4FE4-940A-565FEF5A44AD}">
      <dgm:prSet/>
      <dgm:spPr/>
      <dgm:t>
        <a:bodyPr/>
        <a:lstStyle/>
        <a:p>
          <a:endParaRPr lang="cs-CZ" sz="1800">
            <a:latin typeface="Calibri" panose="020F0502020204030204" pitchFamily="34" charset="0"/>
            <a:cs typeface="Calibri" panose="020F0502020204030204" pitchFamily="34" charset="0"/>
          </a:endParaRPr>
        </a:p>
      </dgm:t>
    </dgm:pt>
    <dgm:pt modelId="{0CC8B80C-745F-442A-B5AD-175E63C44438}" type="sibTrans" cxnId="{BBC38BBF-863A-4FE4-940A-565FEF5A44AD}">
      <dgm:prSet/>
      <dgm:spPr/>
      <dgm:t>
        <a:bodyPr/>
        <a:lstStyle/>
        <a:p>
          <a:endParaRPr lang="cs-CZ" sz="1800">
            <a:latin typeface="Calibri" panose="020F0502020204030204" pitchFamily="34" charset="0"/>
            <a:cs typeface="Calibri" panose="020F0502020204030204" pitchFamily="34" charset="0"/>
          </a:endParaRPr>
        </a:p>
      </dgm:t>
    </dgm:pt>
    <dgm:pt modelId="{EB68D56C-C3E0-4037-8DFD-8A482322E2B0}">
      <dgm:prSet custT="1"/>
      <dgm:spPr>
        <a:solidFill>
          <a:srgbClr val="8EAF8C"/>
        </a:solidFill>
      </dgm:spPr>
      <dgm:t>
        <a:bodyPr/>
        <a:lstStyle/>
        <a:p>
          <a:r>
            <a:rPr lang="cs-CZ" sz="1800" dirty="0">
              <a:latin typeface="Calibri" panose="020F0502020204030204" pitchFamily="34" charset="0"/>
              <a:cs typeface="Calibri" panose="020F0502020204030204" pitchFamily="34" charset="0"/>
            </a:rPr>
            <a:t>2) </a:t>
          </a:r>
          <a:r>
            <a:rPr lang="cs-CZ" sz="1800" dirty="0" err="1">
              <a:latin typeface="Calibri" panose="020F0502020204030204" pitchFamily="34" charset="0"/>
              <a:cs typeface="Calibri" panose="020F0502020204030204" pitchFamily="34" charset="0"/>
            </a:rPr>
            <a:t>Lava</a:t>
          </a:r>
          <a:r>
            <a:rPr lang="cs-CZ" sz="1800" dirty="0">
              <a:latin typeface="Calibri" panose="020F0502020204030204" pitchFamily="34" charset="0"/>
              <a:cs typeface="Calibri" panose="020F0502020204030204" pitchFamily="34" charset="0"/>
            </a:rPr>
            <a:t> </a:t>
          </a:r>
          <a:r>
            <a:rPr lang="cs-CZ" sz="1800" dirty="0" err="1">
              <a:latin typeface="Calibri" panose="020F0502020204030204" pitchFamily="34" charset="0"/>
              <a:cs typeface="Calibri" panose="020F0502020204030204" pitchFamily="34" charset="0"/>
            </a:rPr>
            <a:t>caves</a:t>
          </a:r>
          <a:endParaRPr lang="cs-CZ" sz="1800" dirty="0">
            <a:latin typeface="Calibri" panose="020F0502020204030204" pitchFamily="34" charset="0"/>
            <a:cs typeface="Calibri" panose="020F0502020204030204" pitchFamily="34" charset="0"/>
          </a:endParaRPr>
        </a:p>
      </dgm:t>
    </dgm:pt>
    <dgm:pt modelId="{E37A8028-5592-4BDA-9933-E22EDB33DEC0}" type="parTrans" cxnId="{BF7020C4-50B5-4CBB-A891-D4B099ADCAEB}">
      <dgm:prSet/>
      <dgm:spPr/>
      <dgm:t>
        <a:bodyPr/>
        <a:lstStyle/>
        <a:p>
          <a:endParaRPr lang="cs-CZ" sz="1800">
            <a:latin typeface="Calibri" panose="020F0502020204030204" pitchFamily="34" charset="0"/>
            <a:cs typeface="Calibri" panose="020F0502020204030204" pitchFamily="34" charset="0"/>
          </a:endParaRPr>
        </a:p>
      </dgm:t>
    </dgm:pt>
    <dgm:pt modelId="{6045BDD0-C5B3-49C5-8A37-12404ACA3E3D}" type="sibTrans" cxnId="{BF7020C4-50B5-4CBB-A891-D4B099ADCAEB}">
      <dgm:prSet/>
      <dgm:spPr/>
      <dgm:t>
        <a:bodyPr/>
        <a:lstStyle/>
        <a:p>
          <a:endParaRPr lang="cs-CZ" sz="1800">
            <a:latin typeface="Calibri" panose="020F0502020204030204" pitchFamily="34" charset="0"/>
            <a:cs typeface="Calibri" panose="020F0502020204030204" pitchFamily="34" charset="0"/>
          </a:endParaRPr>
        </a:p>
      </dgm:t>
    </dgm:pt>
    <dgm:pt modelId="{57DF8E6C-4870-4683-ADB6-48B59060A1A8}">
      <dgm:prSet custT="1"/>
      <dgm:spPr>
        <a:ln>
          <a:solidFill>
            <a:srgbClr val="8EAF8C"/>
          </a:solidFill>
        </a:ln>
      </dgm:spPr>
      <dgm:t>
        <a:bodyPr/>
        <a:lstStyle/>
        <a:p>
          <a:r>
            <a:rPr lang="cs-CZ" sz="1800" dirty="0" err="1">
              <a:latin typeface="Calibri" panose="020F0502020204030204" pitchFamily="34" charset="0"/>
              <a:cs typeface="Calibri" panose="020F0502020204030204" pitchFamily="34" charset="0"/>
            </a:rPr>
            <a:t>Result</a:t>
          </a:r>
          <a:r>
            <a:rPr lang="cs-CZ" sz="1800" dirty="0">
              <a:latin typeface="Calibri" panose="020F0502020204030204" pitchFamily="34" charset="0"/>
              <a:cs typeface="Calibri" panose="020F0502020204030204" pitchFamily="34" charset="0"/>
            </a:rPr>
            <a:t> </a:t>
          </a:r>
          <a:r>
            <a:rPr lang="cs-CZ" sz="1800" dirty="0" err="1">
              <a:latin typeface="Calibri" panose="020F0502020204030204" pitchFamily="34" charset="0"/>
              <a:cs typeface="Calibri" panose="020F0502020204030204" pitchFamily="34" charset="0"/>
            </a:rPr>
            <a:t>from</a:t>
          </a:r>
          <a:r>
            <a:rPr lang="cs-CZ" sz="1800" dirty="0">
              <a:latin typeface="Calibri" panose="020F0502020204030204" pitchFamily="34" charset="0"/>
              <a:cs typeface="Calibri" panose="020F0502020204030204" pitchFamily="34" charset="0"/>
            </a:rPr>
            <a:t> </a:t>
          </a:r>
          <a:r>
            <a:rPr lang="cs-CZ" sz="1800" dirty="0" err="1">
              <a:latin typeface="Calibri" panose="020F0502020204030204" pitchFamily="34" charset="0"/>
              <a:cs typeface="Calibri" panose="020F0502020204030204" pitchFamily="34" charset="0"/>
            </a:rPr>
            <a:t>volcanic</a:t>
          </a:r>
          <a:r>
            <a:rPr lang="cs-CZ" sz="1800" dirty="0">
              <a:latin typeface="Calibri" panose="020F0502020204030204" pitchFamily="34" charset="0"/>
              <a:cs typeface="Calibri" panose="020F0502020204030204" pitchFamily="34" charset="0"/>
            </a:rPr>
            <a:t> </a:t>
          </a:r>
          <a:r>
            <a:rPr lang="cs-CZ" sz="1800" dirty="0" err="1">
              <a:latin typeface="Calibri" panose="020F0502020204030204" pitchFamily="34" charset="0"/>
              <a:cs typeface="Calibri" panose="020F0502020204030204" pitchFamily="34" charset="0"/>
            </a:rPr>
            <a:t>eruptions</a:t>
          </a:r>
          <a:r>
            <a:rPr lang="cs-CZ" sz="1800" dirty="0">
              <a:latin typeface="Calibri" panose="020F0502020204030204" pitchFamily="34" charset="0"/>
              <a:cs typeface="Calibri" panose="020F0502020204030204" pitchFamily="34" charset="0"/>
            </a:rPr>
            <a:t>, </a:t>
          </a:r>
          <a:r>
            <a:rPr lang="cs-CZ" sz="1800" dirty="0" err="1">
              <a:latin typeface="Calibri" panose="020F0502020204030204" pitchFamily="34" charset="0"/>
              <a:cs typeface="Calibri" panose="020F0502020204030204" pitchFamily="34" charset="0"/>
            </a:rPr>
            <a:t>evacuated</a:t>
          </a:r>
          <a:r>
            <a:rPr lang="cs-CZ" sz="1800" dirty="0">
              <a:latin typeface="Calibri" panose="020F0502020204030204" pitchFamily="34" charset="0"/>
              <a:cs typeface="Calibri" panose="020F0502020204030204" pitchFamily="34" charset="0"/>
            </a:rPr>
            <a:t> </a:t>
          </a:r>
          <a:r>
            <a:rPr lang="cs-CZ" sz="1800" dirty="0" err="1">
              <a:latin typeface="Calibri" panose="020F0502020204030204" pitchFamily="34" charset="0"/>
              <a:cs typeface="Calibri" panose="020F0502020204030204" pitchFamily="34" charset="0"/>
            </a:rPr>
            <a:t>lava</a:t>
          </a:r>
          <a:r>
            <a:rPr lang="cs-CZ" sz="1800" dirty="0">
              <a:latin typeface="Calibri" panose="020F0502020204030204" pitchFamily="34" charset="0"/>
              <a:cs typeface="Calibri" panose="020F0502020204030204" pitchFamily="34" charset="0"/>
            </a:rPr>
            <a:t> </a:t>
          </a:r>
          <a:r>
            <a:rPr lang="cs-CZ" sz="1800" dirty="0" err="1">
              <a:latin typeface="Calibri" panose="020F0502020204030204" pitchFamily="34" charset="0"/>
              <a:cs typeface="Calibri" panose="020F0502020204030204" pitchFamily="34" charset="0"/>
            </a:rPr>
            <a:t>flows</a:t>
          </a:r>
          <a:endParaRPr lang="cs-CZ" sz="1800" dirty="0">
            <a:latin typeface="Calibri" panose="020F0502020204030204" pitchFamily="34" charset="0"/>
            <a:cs typeface="Calibri" panose="020F0502020204030204" pitchFamily="34" charset="0"/>
          </a:endParaRPr>
        </a:p>
      </dgm:t>
    </dgm:pt>
    <dgm:pt modelId="{A0D542A8-C1E2-4CF3-9525-9A116A61E93B}" type="parTrans" cxnId="{3120589A-0810-4266-AD48-9BC7D44A3C75}">
      <dgm:prSet/>
      <dgm:spPr/>
      <dgm:t>
        <a:bodyPr/>
        <a:lstStyle/>
        <a:p>
          <a:endParaRPr lang="cs-CZ" sz="1800">
            <a:latin typeface="Calibri" panose="020F0502020204030204" pitchFamily="34" charset="0"/>
            <a:cs typeface="Calibri" panose="020F0502020204030204" pitchFamily="34" charset="0"/>
          </a:endParaRPr>
        </a:p>
      </dgm:t>
    </dgm:pt>
    <dgm:pt modelId="{EE6F87E4-8AD6-4968-984C-89CCFBB20DC1}" type="sibTrans" cxnId="{3120589A-0810-4266-AD48-9BC7D44A3C75}">
      <dgm:prSet/>
      <dgm:spPr/>
      <dgm:t>
        <a:bodyPr/>
        <a:lstStyle/>
        <a:p>
          <a:endParaRPr lang="cs-CZ" sz="1800">
            <a:latin typeface="Calibri" panose="020F0502020204030204" pitchFamily="34" charset="0"/>
            <a:cs typeface="Calibri" panose="020F0502020204030204" pitchFamily="34" charset="0"/>
          </a:endParaRPr>
        </a:p>
      </dgm:t>
    </dgm:pt>
    <dgm:pt modelId="{D34777C3-19DC-4B3F-A78E-A49712C1932F}">
      <dgm:prSet custT="1"/>
      <dgm:spPr>
        <a:solidFill>
          <a:srgbClr val="8EAF8C"/>
        </a:solidFill>
      </dgm:spPr>
      <dgm:t>
        <a:bodyPr/>
        <a:lstStyle/>
        <a:p>
          <a:r>
            <a:rPr lang="cs-CZ" sz="1800" dirty="0">
              <a:latin typeface="Calibri" panose="020F0502020204030204" pitchFamily="34" charset="0"/>
              <a:cs typeface="Calibri" panose="020F0502020204030204" pitchFamily="34" charset="0"/>
            </a:rPr>
            <a:t>3) </a:t>
          </a:r>
          <a:r>
            <a:rPr lang="cs-CZ" sz="1800" dirty="0" err="1">
              <a:latin typeface="Calibri" panose="020F0502020204030204" pitchFamily="34" charset="0"/>
              <a:cs typeface="Calibri" panose="020F0502020204030204" pitchFamily="34" charset="0"/>
            </a:rPr>
            <a:t>Sea</a:t>
          </a:r>
          <a:r>
            <a:rPr lang="cs-CZ" sz="1800" dirty="0">
              <a:latin typeface="Calibri" panose="020F0502020204030204" pitchFamily="34" charset="0"/>
              <a:cs typeface="Calibri" panose="020F0502020204030204" pitchFamily="34" charset="0"/>
            </a:rPr>
            <a:t> </a:t>
          </a:r>
          <a:r>
            <a:rPr lang="cs-CZ" sz="1800" dirty="0" err="1">
              <a:latin typeface="Calibri" panose="020F0502020204030204" pitchFamily="34" charset="0"/>
              <a:cs typeface="Calibri" panose="020F0502020204030204" pitchFamily="34" charset="0"/>
            </a:rPr>
            <a:t>caves</a:t>
          </a:r>
          <a:endParaRPr lang="cs-CZ" sz="1800" dirty="0">
            <a:latin typeface="Calibri" panose="020F0502020204030204" pitchFamily="34" charset="0"/>
            <a:cs typeface="Calibri" panose="020F0502020204030204" pitchFamily="34" charset="0"/>
          </a:endParaRPr>
        </a:p>
      </dgm:t>
    </dgm:pt>
    <dgm:pt modelId="{CE6855F3-0E09-4944-8F4A-B8BF50B434C3}" type="parTrans" cxnId="{54E3D054-21E5-4DE3-B8B5-5E0921C53C8C}">
      <dgm:prSet/>
      <dgm:spPr/>
      <dgm:t>
        <a:bodyPr/>
        <a:lstStyle/>
        <a:p>
          <a:endParaRPr lang="cs-CZ" sz="1800">
            <a:latin typeface="Calibri" panose="020F0502020204030204" pitchFamily="34" charset="0"/>
            <a:cs typeface="Calibri" panose="020F0502020204030204" pitchFamily="34" charset="0"/>
          </a:endParaRPr>
        </a:p>
      </dgm:t>
    </dgm:pt>
    <dgm:pt modelId="{C0EB0ACA-D9BC-4471-AC88-804E57BDAE8B}" type="sibTrans" cxnId="{54E3D054-21E5-4DE3-B8B5-5E0921C53C8C}">
      <dgm:prSet/>
      <dgm:spPr/>
      <dgm:t>
        <a:bodyPr/>
        <a:lstStyle/>
        <a:p>
          <a:endParaRPr lang="cs-CZ" sz="1800">
            <a:latin typeface="Calibri" panose="020F0502020204030204" pitchFamily="34" charset="0"/>
            <a:cs typeface="Calibri" panose="020F0502020204030204" pitchFamily="34" charset="0"/>
          </a:endParaRPr>
        </a:p>
      </dgm:t>
    </dgm:pt>
    <dgm:pt modelId="{8A6ABD07-245D-4A5B-B908-1EB8C6165C04}">
      <dgm:prSet custT="1"/>
      <dgm:spPr>
        <a:ln>
          <a:solidFill>
            <a:srgbClr val="8EAF8C"/>
          </a:solidFill>
        </a:ln>
      </dgm:spPr>
      <dgm:t>
        <a:bodyPr/>
        <a:lstStyle/>
        <a:p>
          <a:r>
            <a:rPr lang="cs-CZ" sz="1800" dirty="0" err="1">
              <a:latin typeface="Calibri" panose="020F0502020204030204" pitchFamily="34" charset="0"/>
              <a:cs typeface="Calibri" panose="020F0502020204030204" pitchFamily="34" charset="0"/>
            </a:rPr>
            <a:t>Water</a:t>
          </a:r>
          <a:r>
            <a:rPr lang="cs-CZ" sz="1800" dirty="0">
              <a:latin typeface="Calibri" panose="020F0502020204030204" pitchFamily="34" charset="0"/>
              <a:cs typeface="Calibri" panose="020F0502020204030204" pitchFamily="34" charset="0"/>
            </a:rPr>
            <a:t> </a:t>
          </a:r>
          <a:r>
            <a:rPr lang="cs-CZ" sz="1800" dirty="0" err="1">
              <a:latin typeface="Calibri" panose="020F0502020204030204" pitchFamily="34" charset="0"/>
              <a:cs typeface="Calibri" panose="020F0502020204030204" pitchFamily="34" charset="0"/>
            </a:rPr>
            <a:t>erosion</a:t>
          </a:r>
          <a:r>
            <a:rPr lang="cs-CZ" sz="1800" dirty="0">
              <a:latin typeface="Calibri" panose="020F0502020204030204" pitchFamily="34" charset="0"/>
              <a:cs typeface="Calibri" panose="020F0502020204030204" pitchFamily="34" charset="0"/>
            </a:rPr>
            <a:t> on </a:t>
          </a:r>
          <a:r>
            <a:rPr lang="cs-CZ" sz="1800" dirty="0" err="1">
              <a:latin typeface="Calibri" panose="020F0502020204030204" pitchFamily="34" charset="0"/>
              <a:cs typeface="Calibri" panose="020F0502020204030204" pitchFamily="34" charset="0"/>
            </a:rPr>
            <a:t>karst</a:t>
          </a:r>
          <a:r>
            <a:rPr lang="cs-CZ" sz="1800" dirty="0">
              <a:latin typeface="Calibri" panose="020F0502020204030204" pitchFamily="34" charset="0"/>
              <a:cs typeface="Calibri" panose="020F0502020204030204" pitchFamily="34" charset="0"/>
            </a:rPr>
            <a:t> </a:t>
          </a:r>
          <a:r>
            <a:rPr lang="cs-CZ" sz="1800" dirty="0" err="1">
              <a:latin typeface="Calibri" panose="020F0502020204030204" pitchFamily="34" charset="0"/>
              <a:cs typeface="Calibri" panose="020F0502020204030204" pitchFamily="34" charset="0"/>
            </a:rPr>
            <a:t>or</a:t>
          </a:r>
          <a:r>
            <a:rPr lang="cs-CZ" sz="1800" dirty="0">
              <a:latin typeface="Calibri" panose="020F0502020204030204" pitchFamily="34" charset="0"/>
              <a:cs typeface="Calibri" panose="020F0502020204030204" pitchFamily="34" charset="0"/>
            </a:rPr>
            <a:t> </a:t>
          </a:r>
          <a:r>
            <a:rPr lang="cs-CZ" sz="1800" dirty="0" err="1">
              <a:latin typeface="Calibri" panose="020F0502020204030204" pitchFamily="34" charset="0"/>
              <a:cs typeface="Calibri" panose="020F0502020204030204" pitchFamily="34" charset="0"/>
            </a:rPr>
            <a:t>pseudo-karst</a:t>
          </a:r>
          <a:r>
            <a:rPr lang="cs-CZ" sz="1800" dirty="0">
              <a:latin typeface="Calibri" panose="020F0502020204030204" pitchFamily="34" charset="0"/>
              <a:cs typeface="Calibri" panose="020F0502020204030204" pitchFamily="34" charset="0"/>
            </a:rPr>
            <a:t> </a:t>
          </a:r>
          <a:r>
            <a:rPr lang="cs-CZ" sz="1800" dirty="0" err="1">
              <a:latin typeface="Calibri" panose="020F0502020204030204" pitchFamily="34" charset="0"/>
              <a:cs typeface="Calibri" panose="020F0502020204030204" pitchFamily="34" charset="0"/>
            </a:rPr>
            <a:t>surfaces</a:t>
          </a:r>
          <a:endParaRPr lang="cs-CZ" sz="1800" dirty="0">
            <a:latin typeface="Calibri" panose="020F0502020204030204" pitchFamily="34" charset="0"/>
            <a:cs typeface="Calibri" panose="020F0502020204030204" pitchFamily="34" charset="0"/>
          </a:endParaRPr>
        </a:p>
      </dgm:t>
    </dgm:pt>
    <dgm:pt modelId="{8C9F15A3-D82B-428A-8502-AD8BA6C07FAC}" type="parTrans" cxnId="{7D0118B3-6B61-42DE-BC51-1D150B91DD67}">
      <dgm:prSet/>
      <dgm:spPr/>
      <dgm:t>
        <a:bodyPr/>
        <a:lstStyle/>
        <a:p>
          <a:endParaRPr lang="cs-CZ" sz="1800">
            <a:latin typeface="Calibri" panose="020F0502020204030204" pitchFamily="34" charset="0"/>
            <a:cs typeface="Calibri" panose="020F0502020204030204" pitchFamily="34" charset="0"/>
          </a:endParaRPr>
        </a:p>
      </dgm:t>
    </dgm:pt>
    <dgm:pt modelId="{CB51704D-1E6F-4BB8-9268-BB3BC9E1E640}" type="sibTrans" cxnId="{7D0118B3-6B61-42DE-BC51-1D150B91DD67}">
      <dgm:prSet/>
      <dgm:spPr/>
      <dgm:t>
        <a:bodyPr/>
        <a:lstStyle/>
        <a:p>
          <a:endParaRPr lang="cs-CZ" sz="1800">
            <a:latin typeface="Calibri" panose="020F0502020204030204" pitchFamily="34" charset="0"/>
            <a:cs typeface="Calibri" panose="020F0502020204030204" pitchFamily="34" charset="0"/>
          </a:endParaRPr>
        </a:p>
      </dgm:t>
    </dgm:pt>
    <dgm:pt modelId="{FA30CD2C-4811-4556-AFA7-B9E1AF25DC29}">
      <dgm:prSet custT="1"/>
      <dgm:spPr/>
      <dgm:t>
        <a:bodyPr/>
        <a:lstStyle/>
        <a:p>
          <a:r>
            <a:rPr lang="cs-CZ" sz="1800">
              <a:latin typeface="Calibri" panose="020F0502020204030204" pitchFamily="34" charset="0"/>
              <a:cs typeface="Calibri" panose="020F0502020204030204" pitchFamily="34" charset="0"/>
            </a:rPr>
            <a:t>Forms </a:t>
          </a:r>
          <a:r>
            <a:rPr lang="cs-CZ" sz="1800">
              <a:latin typeface="Calibri" panose="020F0502020204030204" pitchFamily="34" charset="0"/>
              <a:ea typeface="+mn-ea"/>
              <a:cs typeface="Calibri" panose="020F0502020204030204" pitchFamily="34" charset="0"/>
            </a:rPr>
            <a:t>broad</a:t>
          </a:r>
          <a:r>
            <a:rPr lang="cs-CZ" sz="1800">
              <a:latin typeface="Calibri" panose="020F0502020204030204" pitchFamily="34" charset="0"/>
              <a:cs typeface="Calibri" panose="020F0502020204030204" pitchFamily="34" charset="0"/>
            </a:rPr>
            <a:t> passageways, extensive drainage systems</a:t>
          </a:r>
          <a:endParaRPr lang="cs-CZ" sz="1800" dirty="0">
            <a:latin typeface="Calibri" panose="020F0502020204030204" pitchFamily="34" charset="0"/>
            <a:cs typeface="Calibri" panose="020F0502020204030204" pitchFamily="34" charset="0"/>
          </a:endParaRPr>
        </a:p>
      </dgm:t>
    </dgm:pt>
    <dgm:pt modelId="{46074DFE-8CAF-40DE-8897-AFB7643993C3}" type="parTrans" cxnId="{FE66E9D6-1664-4F94-8492-55842A3A9BC9}">
      <dgm:prSet/>
      <dgm:spPr/>
      <dgm:t>
        <a:bodyPr/>
        <a:lstStyle/>
        <a:p>
          <a:endParaRPr lang="cs-CZ" sz="1800"/>
        </a:p>
      </dgm:t>
    </dgm:pt>
    <dgm:pt modelId="{8ADFFD27-6EC4-41CD-90A7-7687CA699EE0}" type="sibTrans" cxnId="{FE66E9D6-1664-4F94-8492-55842A3A9BC9}">
      <dgm:prSet/>
      <dgm:spPr/>
      <dgm:t>
        <a:bodyPr/>
        <a:lstStyle/>
        <a:p>
          <a:endParaRPr lang="cs-CZ" sz="1800"/>
        </a:p>
      </dgm:t>
    </dgm:pt>
    <dgm:pt modelId="{E061A912-6344-489F-92BD-9EF3E808356E}">
      <dgm:prSet custT="1"/>
      <dgm:spPr/>
      <dgm:t>
        <a:bodyPr/>
        <a:lstStyle/>
        <a:p>
          <a:r>
            <a:rPr lang="cs-CZ" sz="1800" b="1" dirty="0" err="1">
              <a:latin typeface="Calibri" panose="020F0502020204030204" pitchFamily="34" charset="0"/>
              <a:cs typeface="Calibri" panose="020F0502020204030204" pitchFamily="34" charset="0"/>
            </a:rPr>
            <a:t>Example</a:t>
          </a:r>
          <a:r>
            <a:rPr lang="cs-CZ" sz="1800" b="1" dirty="0">
              <a:latin typeface="Calibri" panose="020F0502020204030204" pitchFamily="34" charset="0"/>
              <a:cs typeface="Calibri" panose="020F0502020204030204" pitchFamily="34" charset="0"/>
            </a:rPr>
            <a:t>: </a:t>
          </a:r>
          <a:r>
            <a:rPr lang="cs-CZ" sz="1800" b="0" dirty="0" err="1">
              <a:latin typeface="Calibri" panose="020F0502020204030204" pitchFamily="34" charset="0"/>
              <a:cs typeface="Calibri" panose="020F0502020204030204" pitchFamily="34" charset="0"/>
            </a:rPr>
            <a:t>Postojna</a:t>
          </a:r>
          <a:r>
            <a:rPr lang="cs-CZ" sz="1800" b="0" dirty="0">
              <a:latin typeface="Calibri" panose="020F0502020204030204" pitchFamily="34" charset="0"/>
              <a:cs typeface="Calibri" panose="020F0502020204030204" pitchFamily="34" charset="0"/>
            </a:rPr>
            <a:t> </a:t>
          </a:r>
          <a:r>
            <a:rPr lang="cs-CZ" sz="1800" b="0" dirty="0" err="1">
              <a:latin typeface="Calibri" panose="020F0502020204030204" pitchFamily="34" charset="0"/>
              <a:cs typeface="Calibri" panose="020F0502020204030204" pitchFamily="34" charset="0"/>
            </a:rPr>
            <a:t>Jama</a:t>
          </a:r>
          <a:r>
            <a:rPr lang="cs-CZ" sz="1800" b="0" dirty="0">
              <a:latin typeface="Calibri" panose="020F0502020204030204" pitchFamily="34" charset="0"/>
              <a:cs typeface="Calibri" panose="020F0502020204030204" pitchFamily="34" charset="0"/>
            </a:rPr>
            <a:t> (Slovinsko), Javořické </a:t>
          </a:r>
          <a:r>
            <a:rPr lang="cs-CZ" sz="1800" b="0" dirty="0" err="1">
              <a:latin typeface="Calibri" panose="020F0502020204030204" pitchFamily="34" charset="0"/>
              <a:cs typeface="Calibri" panose="020F0502020204030204" pitchFamily="34" charset="0"/>
            </a:rPr>
            <a:t>caves</a:t>
          </a:r>
          <a:r>
            <a:rPr lang="cs-CZ" sz="1800" b="0" dirty="0">
              <a:latin typeface="Calibri" panose="020F0502020204030204" pitchFamily="34" charset="0"/>
              <a:cs typeface="Calibri" panose="020F0502020204030204" pitchFamily="34" charset="0"/>
            </a:rPr>
            <a:t>, Moravský kras, Koněprusy (CZ)</a:t>
          </a:r>
        </a:p>
      </dgm:t>
    </dgm:pt>
    <dgm:pt modelId="{AC681EE1-CE21-4FE2-825F-D29EE0A81C27}" type="parTrans" cxnId="{C4F2C549-C802-4E24-8354-05034EDF27F0}">
      <dgm:prSet/>
      <dgm:spPr/>
      <dgm:t>
        <a:bodyPr/>
        <a:lstStyle/>
        <a:p>
          <a:endParaRPr lang="cs-CZ" sz="1800"/>
        </a:p>
      </dgm:t>
    </dgm:pt>
    <dgm:pt modelId="{EDAC73B5-349A-4B1C-969A-0A564E0A07E0}" type="sibTrans" cxnId="{C4F2C549-C802-4E24-8354-05034EDF27F0}">
      <dgm:prSet/>
      <dgm:spPr/>
      <dgm:t>
        <a:bodyPr/>
        <a:lstStyle/>
        <a:p>
          <a:endParaRPr lang="cs-CZ" sz="1800"/>
        </a:p>
      </dgm:t>
    </dgm:pt>
    <dgm:pt modelId="{CEAA4308-D9CF-44AF-A1A1-3510199447D7}">
      <dgm:prSet custT="1"/>
      <dgm:spPr/>
      <dgm:t>
        <a:bodyPr/>
        <a:lstStyle/>
        <a:p>
          <a:r>
            <a:rPr lang="cs-CZ" sz="1800">
              <a:latin typeface="Calibri" panose="020F0502020204030204" pitchFamily="34" charset="0"/>
              <a:cs typeface="Calibri" panose="020F0502020204030204" pitchFamily="34" charset="0"/>
            </a:rPr>
            <a:t>Vacuum creates tube caves</a:t>
          </a:r>
          <a:endParaRPr lang="cs-CZ" sz="1800" dirty="0">
            <a:latin typeface="Calibri" panose="020F0502020204030204" pitchFamily="34" charset="0"/>
            <a:cs typeface="Calibri" panose="020F0502020204030204" pitchFamily="34" charset="0"/>
          </a:endParaRPr>
        </a:p>
      </dgm:t>
    </dgm:pt>
    <dgm:pt modelId="{B38E10F6-8A00-4579-88F5-EBEB45E36AE2}" type="parTrans" cxnId="{0CA19518-4355-42D5-ADAA-94CD4C66B8E7}">
      <dgm:prSet/>
      <dgm:spPr/>
      <dgm:t>
        <a:bodyPr/>
        <a:lstStyle/>
        <a:p>
          <a:endParaRPr lang="cs-CZ" sz="1800"/>
        </a:p>
      </dgm:t>
    </dgm:pt>
    <dgm:pt modelId="{A7941506-D5F0-444C-BA14-4AC3BDC41873}" type="sibTrans" cxnId="{0CA19518-4355-42D5-ADAA-94CD4C66B8E7}">
      <dgm:prSet/>
      <dgm:spPr/>
      <dgm:t>
        <a:bodyPr/>
        <a:lstStyle/>
        <a:p>
          <a:endParaRPr lang="cs-CZ" sz="1800"/>
        </a:p>
      </dgm:t>
    </dgm:pt>
    <dgm:pt modelId="{CE6CED84-DF62-4B51-B044-C79F9744612F}">
      <dgm:prSet custT="1"/>
      <dgm:spPr/>
      <dgm:t>
        <a:bodyPr/>
        <a:lstStyle/>
        <a:p>
          <a:r>
            <a:rPr lang="cs-CZ" sz="1800" b="1" dirty="0" err="1">
              <a:latin typeface="Calibri" panose="020F0502020204030204" pitchFamily="34" charset="0"/>
              <a:cs typeface="Calibri" panose="020F0502020204030204" pitchFamily="34" charset="0"/>
            </a:rPr>
            <a:t>Example</a:t>
          </a:r>
          <a:r>
            <a:rPr lang="cs-CZ" sz="1800" b="1" dirty="0">
              <a:latin typeface="Calibri" panose="020F0502020204030204" pitchFamily="34" charset="0"/>
              <a:cs typeface="Calibri" panose="020F0502020204030204" pitchFamily="34" charset="0"/>
            </a:rPr>
            <a:t>: </a:t>
          </a:r>
          <a:r>
            <a:rPr lang="cs-CZ" sz="1800" dirty="0">
              <a:latin typeface="Calibri" panose="020F0502020204030204" pitchFamily="34" charset="0"/>
              <a:cs typeface="Calibri" panose="020F0502020204030204" pitchFamily="34" charset="0"/>
            </a:rPr>
            <a:t>„</a:t>
          </a:r>
          <a:r>
            <a:rPr lang="cs-CZ" sz="1800" dirty="0" err="1">
              <a:latin typeface="Calibri" panose="020F0502020204030204" pitchFamily="34" charset="0"/>
              <a:cs typeface="Calibri" panose="020F0502020204030204" pitchFamily="34" charset="0"/>
            </a:rPr>
            <a:t>fire</a:t>
          </a:r>
          <a:r>
            <a:rPr lang="cs-CZ" sz="1800" dirty="0">
              <a:latin typeface="Calibri" panose="020F0502020204030204" pitchFamily="34" charset="0"/>
              <a:cs typeface="Calibri" panose="020F0502020204030204" pitchFamily="34" charset="0"/>
            </a:rPr>
            <a:t> </a:t>
          </a:r>
          <a:r>
            <a:rPr lang="cs-CZ" sz="1800" dirty="0" err="1">
              <a:latin typeface="Calibri" panose="020F0502020204030204" pitchFamily="34" charset="0"/>
              <a:cs typeface="Calibri" panose="020F0502020204030204" pitchFamily="34" charset="0"/>
            </a:rPr>
            <a:t>tubes</a:t>
          </a:r>
          <a:r>
            <a:rPr lang="cs-CZ" sz="1800" dirty="0">
              <a:latin typeface="Calibri" panose="020F0502020204030204" pitchFamily="34" charset="0"/>
              <a:cs typeface="Calibri" panose="020F0502020204030204" pitchFamily="34" charset="0"/>
            </a:rPr>
            <a:t>“ in La Palma (</a:t>
          </a:r>
          <a:r>
            <a:rPr lang="cs-CZ" sz="1800" dirty="0" err="1">
              <a:latin typeface="Calibri" panose="020F0502020204030204" pitchFamily="34" charset="0"/>
              <a:cs typeface="Calibri" panose="020F0502020204030204" pitchFamily="34" charset="0"/>
            </a:rPr>
            <a:t>Canary</a:t>
          </a:r>
          <a:r>
            <a:rPr lang="cs-CZ" sz="1800" dirty="0">
              <a:latin typeface="Calibri" panose="020F0502020204030204" pitchFamily="34" charset="0"/>
              <a:cs typeface="Calibri" panose="020F0502020204030204" pitchFamily="34" charset="0"/>
            </a:rPr>
            <a:t> </a:t>
          </a:r>
          <a:r>
            <a:rPr lang="cs-CZ" sz="1800" dirty="0" err="1">
              <a:latin typeface="Calibri" panose="020F0502020204030204" pitchFamily="34" charset="0"/>
              <a:cs typeface="Calibri" panose="020F0502020204030204" pitchFamily="34" charset="0"/>
            </a:rPr>
            <a:t>Islands</a:t>
          </a:r>
          <a:r>
            <a:rPr lang="cs-CZ" sz="1800" dirty="0">
              <a:latin typeface="Calibri" panose="020F0502020204030204" pitchFamily="34" charset="0"/>
              <a:cs typeface="Calibri" panose="020F0502020204030204" pitchFamily="34" charset="0"/>
            </a:rPr>
            <a:t>)</a:t>
          </a:r>
        </a:p>
      </dgm:t>
    </dgm:pt>
    <dgm:pt modelId="{11F776F8-6BDF-4CFA-BCB4-6FB8B2652C29}" type="parTrans" cxnId="{E7BA805C-50F4-4593-94B1-39D766DEE98D}">
      <dgm:prSet/>
      <dgm:spPr/>
      <dgm:t>
        <a:bodyPr/>
        <a:lstStyle/>
        <a:p>
          <a:endParaRPr lang="cs-CZ" sz="1800"/>
        </a:p>
      </dgm:t>
    </dgm:pt>
    <dgm:pt modelId="{AB6E16A5-EEBD-4A47-BD86-6D06CAA8FA19}" type="sibTrans" cxnId="{E7BA805C-50F4-4593-94B1-39D766DEE98D}">
      <dgm:prSet/>
      <dgm:spPr/>
      <dgm:t>
        <a:bodyPr/>
        <a:lstStyle/>
        <a:p>
          <a:endParaRPr lang="cs-CZ" sz="1800"/>
        </a:p>
      </dgm:t>
    </dgm:pt>
    <dgm:pt modelId="{8D44C93E-C8C6-492E-AB95-F0523CC66354}">
      <dgm:prSet custT="1"/>
      <dgm:spPr/>
      <dgm:t>
        <a:bodyPr/>
        <a:lstStyle/>
        <a:p>
          <a:r>
            <a:rPr lang="cs-CZ" sz="1800">
              <a:latin typeface="Calibri" panose="020F0502020204030204" pitchFamily="34" charset="0"/>
              <a:cs typeface="Calibri" panose="020F0502020204030204" pitchFamily="34" charset="0"/>
            </a:rPr>
            <a:t>Spectacular caves along the coastline</a:t>
          </a:r>
          <a:endParaRPr lang="cs-CZ" sz="1800" dirty="0">
            <a:latin typeface="Calibri" panose="020F0502020204030204" pitchFamily="34" charset="0"/>
            <a:cs typeface="Calibri" panose="020F0502020204030204" pitchFamily="34" charset="0"/>
          </a:endParaRPr>
        </a:p>
      </dgm:t>
    </dgm:pt>
    <dgm:pt modelId="{C4E0F55D-EDB0-490E-92AC-605B2BD47BC4}" type="parTrans" cxnId="{268E171A-FF7A-4503-822B-4206718AC68C}">
      <dgm:prSet/>
      <dgm:spPr/>
      <dgm:t>
        <a:bodyPr/>
        <a:lstStyle/>
        <a:p>
          <a:endParaRPr lang="cs-CZ" sz="1800"/>
        </a:p>
      </dgm:t>
    </dgm:pt>
    <dgm:pt modelId="{685C8645-F488-4F55-87AB-6701BC7FC316}" type="sibTrans" cxnId="{268E171A-FF7A-4503-822B-4206718AC68C}">
      <dgm:prSet/>
      <dgm:spPr/>
      <dgm:t>
        <a:bodyPr/>
        <a:lstStyle/>
        <a:p>
          <a:endParaRPr lang="cs-CZ" sz="1800"/>
        </a:p>
      </dgm:t>
    </dgm:pt>
    <dgm:pt modelId="{F46B8ED8-2C66-47A1-8F37-BF90CF9AF3AB}">
      <dgm:prSet custT="1"/>
      <dgm:spPr/>
      <dgm:t>
        <a:bodyPr/>
        <a:lstStyle/>
        <a:p>
          <a:r>
            <a:rPr lang="cs-CZ" sz="1800" b="1" dirty="0" err="1">
              <a:latin typeface="Calibri" panose="020F0502020204030204" pitchFamily="34" charset="0"/>
              <a:cs typeface="Calibri" panose="020F0502020204030204" pitchFamily="34" charset="0"/>
            </a:rPr>
            <a:t>Example</a:t>
          </a:r>
          <a:r>
            <a:rPr lang="cs-CZ" sz="1800" b="1" dirty="0">
              <a:latin typeface="Calibri" panose="020F0502020204030204" pitchFamily="34" charset="0"/>
              <a:cs typeface="Calibri" panose="020F0502020204030204" pitchFamily="34" charset="0"/>
            </a:rPr>
            <a:t>: </a:t>
          </a:r>
          <a:r>
            <a:rPr lang="cs-CZ" sz="1800" b="0" dirty="0">
              <a:latin typeface="Calibri" panose="020F0502020204030204" pitchFamily="34" charset="0"/>
              <a:cs typeface="Calibri" panose="020F0502020204030204" pitchFamily="34" charset="0"/>
            </a:rPr>
            <a:t>France</a:t>
          </a:r>
        </a:p>
      </dgm:t>
    </dgm:pt>
    <dgm:pt modelId="{AEA3AA5F-21D4-4233-97DA-6751A93A5F28}" type="parTrans" cxnId="{620AF1B8-78B7-4AF3-BC58-A9052E56DB0C}">
      <dgm:prSet/>
      <dgm:spPr/>
      <dgm:t>
        <a:bodyPr/>
        <a:lstStyle/>
        <a:p>
          <a:endParaRPr lang="cs-CZ" sz="1800"/>
        </a:p>
      </dgm:t>
    </dgm:pt>
    <dgm:pt modelId="{EA071406-4AEA-4A68-8643-91B2549F3254}" type="sibTrans" cxnId="{620AF1B8-78B7-4AF3-BC58-A9052E56DB0C}">
      <dgm:prSet/>
      <dgm:spPr/>
      <dgm:t>
        <a:bodyPr/>
        <a:lstStyle/>
        <a:p>
          <a:endParaRPr lang="cs-CZ" sz="1800"/>
        </a:p>
      </dgm:t>
    </dgm:pt>
    <dgm:pt modelId="{99F9F59B-D311-41B7-8907-560AE0070EE6}" type="pres">
      <dgm:prSet presAssocID="{1794F776-3BA1-40A5-9E0F-CA0E04392F87}" presName="linear" presStyleCnt="0">
        <dgm:presLayoutVars>
          <dgm:dir/>
          <dgm:animLvl val="lvl"/>
          <dgm:resizeHandles val="exact"/>
        </dgm:presLayoutVars>
      </dgm:prSet>
      <dgm:spPr/>
    </dgm:pt>
    <dgm:pt modelId="{25F65F89-21A2-4B6A-86DA-7ACE30315198}" type="pres">
      <dgm:prSet presAssocID="{30380330-D444-4A9E-8932-73230FFAEC65}" presName="parentLin" presStyleCnt="0"/>
      <dgm:spPr/>
    </dgm:pt>
    <dgm:pt modelId="{24A4F1AE-6ED8-4267-B070-BBA98E9B0045}" type="pres">
      <dgm:prSet presAssocID="{30380330-D444-4A9E-8932-73230FFAEC65}" presName="parentLeftMargin" presStyleLbl="node1" presStyleIdx="0" presStyleCnt="3"/>
      <dgm:spPr/>
    </dgm:pt>
    <dgm:pt modelId="{BB30CC2B-04B8-4CF1-8C06-685392AC28E0}" type="pres">
      <dgm:prSet presAssocID="{30380330-D444-4A9E-8932-73230FFAEC65}" presName="parentText" presStyleLbl="node1" presStyleIdx="0" presStyleCnt="3">
        <dgm:presLayoutVars>
          <dgm:chMax val="0"/>
          <dgm:bulletEnabled val="1"/>
        </dgm:presLayoutVars>
      </dgm:prSet>
      <dgm:spPr/>
    </dgm:pt>
    <dgm:pt modelId="{5A7040AD-19C6-42D5-ABCD-718B0A396ED5}" type="pres">
      <dgm:prSet presAssocID="{30380330-D444-4A9E-8932-73230FFAEC65}" presName="negativeSpace" presStyleCnt="0"/>
      <dgm:spPr/>
    </dgm:pt>
    <dgm:pt modelId="{70E74E62-46F3-43D9-8480-2D24426DEAEF}" type="pres">
      <dgm:prSet presAssocID="{30380330-D444-4A9E-8932-73230FFAEC65}" presName="childText" presStyleLbl="conFgAcc1" presStyleIdx="0" presStyleCnt="3">
        <dgm:presLayoutVars>
          <dgm:bulletEnabled val="1"/>
        </dgm:presLayoutVars>
      </dgm:prSet>
      <dgm:spPr/>
    </dgm:pt>
    <dgm:pt modelId="{BBD4208D-54EC-4B3E-A2EC-6E1F6F6BA58E}" type="pres">
      <dgm:prSet presAssocID="{1B13B4D9-A457-4B84-954C-F6DFEE6D22B7}" presName="spaceBetweenRectangles" presStyleCnt="0"/>
      <dgm:spPr/>
    </dgm:pt>
    <dgm:pt modelId="{2BC0BF27-4E0C-4B48-947B-67FBC4F3693A}" type="pres">
      <dgm:prSet presAssocID="{EB68D56C-C3E0-4037-8DFD-8A482322E2B0}" presName="parentLin" presStyleCnt="0"/>
      <dgm:spPr/>
    </dgm:pt>
    <dgm:pt modelId="{1CB29F93-CF82-447D-AA1F-1E9655CAD35B}" type="pres">
      <dgm:prSet presAssocID="{EB68D56C-C3E0-4037-8DFD-8A482322E2B0}" presName="parentLeftMargin" presStyleLbl="node1" presStyleIdx="0" presStyleCnt="3"/>
      <dgm:spPr/>
    </dgm:pt>
    <dgm:pt modelId="{DE17951C-F193-45BE-972C-B1C911DF1C4E}" type="pres">
      <dgm:prSet presAssocID="{EB68D56C-C3E0-4037-8DFD-8A482322E2B0}" presName="parentText" presStyleLbl="node1" presStyleIdx="1" presStyleCnt="3">
        <dgm:presLayoutVars>
          <dgm:chMax val="0"/>
          <dgm:bulletEnabled val="1"/>
        </dgm:presLayoutVars>
      </dgm:prSet>
      <dgm:spPr/>
    </dgm:pt>
    <dgm:pt modelId="{A66B5759-C102-4FD4-A299-6532B9AC514C}" type="pres">
      <dgm:prSet presAssocID="{EB68D56C-C3E0-4037-8DFD-8A482322E2B0}" presName="negativeSpace" presStyleCnt="0"/>
      <dgm:spPr/>
    </dgm:pt>
    <dgm:pt modelId="{8F59F9BE-3942-4051-A42E-4A3FB4ADF4C9}" type="pres">
      <dgm:prSet presAssocID="{EB68D56C-C3E0-4037-8DFD-8A482322E2B0}" presName="childText" presStyleLbl="conFgAcc1" presStyleIdx="1" presStyleCnt="3">
        <dgm:presLayoutVars>
          <dgm:bulletEnabled val="1"/>
        </dgm:presLayoutVars>
      </dgm:prSet>
      <dgm:spPr/>
    </dgm:pt>
    <dgm:pt modelId="{7B268B96-277A-42EB-B70F-BDF8F35EC318}" type="pres">
      <dgm:prSet presAssocID="{6045BDD0-C5B3-49C5-8A37-12404ACA3E3D}" presName="spaceBetweenRectangles" presStyleCnt="0"/>
      <dgm:spPr/>
    </dgm:pt>
    <dgm:pt modelId="{D8ECE631-1CBF-4620-930F-07AC5915C08C}" type="pres">
      <dgm:prSet presAssocID="{D34777C3-19DC-4B3F-A78E-A49712C1932F}" presName="parentLin" presStyleCnt="0"/>
      <dgm:spPr/>
    </dgm:pt>
    <dgm:pt modelId="{BFFA3A80-C804-41EF-8E0E-E48CDFE7A557}" type="pres">
      <dgm:prSet presAssocID="{D34777C3-19DC-4B3F-A78E-A49712C1932F}" presName="parentLeftMargin" presStyleLbl="node1" presStyleIdx="1" presStyleCnt="3"/>
      <dgm:spPr/>
    </dgm:pt>
    <dgm:pt modelId="{5B7A85ED-ED1F-41C2-BBBB-0BF13615E12B}" type="pres">
      <dgm:prSet presAssocID="{D34777C3-19DC-4B3F-A78E-A49712C1932F}" presName="parentText" presStyleLbl="node1" presStyleIdx="2" presStyleCnt="3">
        <dgm:presLayoutVars>
          <dgm:chMax val="0"/>
          <dgm:bulletEnabled val="1"/>
        </dgm:presLayoutVars>
      </dgm:prSet>
      <dgm:spPr/>
    </dgm:pt>
    <dgm:pt modelId="{7BFC83B2-70ED-4E53-A475-F0D256662666}" type="pres">
      <dgm:prSet presAssocID="{D34777C3-19DC-4B3F-A78E-A49712C1932F}" presName="negativeSpace" presStyleCnt="0"/>
      <dgm:spPr/>
    </dgm:pt>
    <dgm:pt modelId="{71E173EB-F1F5-4248-A5EE-E5E5BE2C2209}" type="pres">
      <dgm:prSet presAssocID="{D34777C3-19DC-4B3F-A78E-A49712C1932F}" presName="childText" presStyleLbl="conFgAcc1" presStyleIdx="2" presStyleCnt="3">
        <dgm:presLayoutVars>
          <dgm:bulletEnabled val="1"/>
        </dgm:presLayoutVars>
      </dgm:prSet>
      <dgm:spPr/>
    </dgm:pt>
  </dgm:ptLst>
  <dgm:cxnLst>
    <dgm:cxn modelId="{ADD3A90C-4804-4535-B1D8-C26B89E29FD3}" type="presOf" srcId="{8A6ABD07-245D-4A5B-B908-1EB8C6165C04}" destId="{71E173EB-F1F5-4248-A5EE-E5E5BE2C2209}" srcOrd="0" destOrd="0" presId="urn:microsoft.com/office/officeart/2005/8/layout/list1"/>
    <dgm:cxn modelId="{0CA19518-4355-42D5-ADAA-94CD4C66B8E7}" srcId="{EB68D56C-C3E0-4037-8DFD-8A482322E2B0}" destId="{CEAA4308-D9CF-44AF-A1A1-3510199447D7}" srcOrd="1" destOrd="0" parTransId="{B38E10F6-8A00-4579-88F5-EBEB45E36AE2}" sibTransId="{A7941506-D5F0-444C-BA14-4AC3BDC41873}"/>
    <dgm:cxn modelId="{268E171A-FF7A-4503-822B-4206718AC68C}" srcId="{D34777C3-19DC-4B3F-A78E-A49712C1932F}" destId="{8D44C93E-C8C6-492E-AB95-F0523CC66354}" srcOrd="1" destOrd="0" parTransId="{C4E0F55D-EDB0-490E-92AC-605B2BD47BC4}" sibTransId="{685C8645-F488-4F55-87AB-6701BC7FC316}"/>
    <dgm:cxn modelId="{FD11F520-FC24-42E7-AC34-3A6443EFBF7E}" type="presOf" srcId="{1794F776-3BA1-40A5-9E0F-CA0E04392F87}" destId="{99F9F59B-D311-41B7-8907-560AE0070EE6}" srcOrd="0" destOrd="0" presId="urn:microsoft.com/office/officeart/2005/8/layout/list1"/>
    <dgm:cxn modelId="{33EEA331-B8F9-4CD8-915D-8BEB536C33D6}" type="presOf" srcId="{CE6CED84-DF62-4B51-B044-C79F9744612F}" destId="{8F59F9BE-3942-4051-A42E-4A3FB4ADF4C9}" srcOrd="0" destOrd="2" presId="urn:microsoft.com/office/officeart/2005/8/layout/list1"/>
    <dgm:cxn modelId="{9D113E34-BB73-430F-846B-F2AB1915801B}" type="presOf" srcId="{2D6D4155-DEAC-4CB2-B5F2-0514EDE9BFD4}" destId="{70E74E62-46F3-43D9-8480-2D24426DEAEF}" srcOrd="0" destOrd="0" presId="urn:microsoft.com/office/officeart/2005/8/layout/list1"/>
    <dgm:cxn modelId="{E7BA805C-50F4-4593-94B1-39D766DEE98D}" srcId="{EB68D56C-C3E0-4037-8DFD-8A482322E2B0}" destId="{CE6CED84-DF62-4B51-B044-C79F9744612F}" srcOrd="2" destOrd="0" parTransId="{11F776F8-6BDF-4CFA-BCB4-6FB8B2652C29}" sibTransId="{AB6E16A5-EEBD-4A47-BD86-6D06CAA8FA19}"/>
    <dgm:cxn modelId="{D9719C41-F64D-453C-B7C8-6732BC22F6A7}" type="presOf" srcId="{D34777C3-19DC-4B3F-A78E-A49712C1932F}" destId="{5B7A85ED-ED1F-41C2-BBBB-0BF13615E12B}" srcOrd="1" destOrd="0" presId="urn:microsoft.com/office/officeart/2005/8/layout/list1"/>
    <dgm:cxn modelId="{C4F2C549-C802-4E24-8354-05034EDF27F0}" srcId="{30380330-D444-4A9E-8932-73230FFAEC65}" destId="{E061A912-6344-489F-92BD-9EF3E808356E}" srcOrd="2" destOrd="0" parTransId="{AC681EE1-CE21-4FE2-825F-D29EE0A81C27}" sibTransId="{EDAC73B5-349A-4B1C-969A-0A564E0A07E0}"/>
    <dgm:cxn modelId="{80AE4873-3828-4A2A-A7B8-961F5F47F782}" type="presOf" srcId="{8D44C93E-C8C6-492E-AB95-F0523CC66354}" destId="{71E173EB-F1F5-4248-A5EE-E5E5BE2C2209}" srcOrd="0" destOrd="1" presId="urn:microsoft.com/office/officeart/2005/8/layout/list1"/>
    <dgm:cxn modelId="{54E3D054-21E5-4DE3-B8B5-5E0921C53C8C}" srcId="{1794F776-3BA1-40A5-9E0F-CA0E04392F87}" destId="{D34777C3-19DC-4B3F-A78E-A49712C1932F}" srcOrd="2" destOrd="0" parTransId="{CE6855F3-0E09-4944-8F4A-B8BF50B434C3}" sibTransId="{C0EB0ACA-D9BC-4471-AC88-804E57BDAE8B}"/>
    <dgm:cxn modelId="{0B142C7D-3B4D-4255-B10E-95BA1D54B6D9}" type="presOf" srcId="{30380330-D444-4A9E-8932-73230FFAEC65}" destId="{BB30CC2B-04B8-4CF1-8C06-685392AC28E0}" srcOrd="1" destOrd="0" presId="urn:microsoft.com/office/officeart/2005/8/layout/list1"/>
    <dgm:cxn modelId="{E142FF99-8F3F-4BD4-A8C3-EDE2B6815E77}" type="presOf" srcId="{E061A912-6344-489F-92BD-9EF3E808356E}" destId="{70E74E62-46F3-43D9-8480-2D24426DEAEF}" srcOrd="0" destOrd="2" presId="urn:microsoft.com/office/officeart/2005/8/layout/list1"/>
    <dgm:cxn modelId="{3120589A-0810-4266-AD48-9BC7D44A3C75}" srcId="{EB68D56C-C3E0-4037-8DFD-8A482322E2B0}" destId="{57DF8E6C-4870-4683-ADB6-48B59060A1A8}" srcOrd="0" destOrd="0" parTransId="{A0D542A8-C1E2-4CF3-9525-9A116A61E93B}" sibTransId="{EE6F87E4-8AD6-4968-984C-89CCFBB20DC1}"/>
    <dgm:cxn modelId="{21AD399D-6DFB-4D20-9BB6-ECFC8BBE1BC6}" type="presOf" srcId="{CEAA4308-D9CF-44AF-A1A1-3510199447D7}" destId="{8F59F9BE-3942-4051-A42E-4A3FB4ADF4C9}" srcOrd="0" destOrd="1" presId="urn:microsoft.com/office/officeart/2005/8/layout/list1"/>
    <dgm:cxn modelId="{8060D1AA-DF57-49E2-B3E3-B4562E770D81}" type="presOf" srcId="{D34777C3-19DC-4B3F-A78E-A49712C1932F}" destId="{BFFA3A80-C804-41EF-8E0E-E48CDFE7A557}" srcOrd="0" destOrd="0" presId="urn:microsoft.com/office/officeart/2005/8/layout/list1"/>
    <dgm:cxn modelId="{7D0118B3-6B61-42DE-BC51-1D150B91DD67}" srcId="{D34777C3-19DC-4B3F-A78E-A49712C1932F}" destId="{8A6ABD07-245D-4A5B-B908-1EB8C6165C04}" srcOrd="0" destOrd="0" parTransId="{8C9F15A3-D82B-428A-8502-AD8BA6C07FAC}" sibTransId="{CB51704D-1E6F-4BB8-9268-BB3BC9E1E640}"/>
    <dgm:cxn modelId="{9B8EEDB3-E97A-42EF-B50B-E1BEFD0F1ED1}" type="presOf" srcId="{30380330-D444-4A9E-8932-73230FFAEC65}" destId="{24A4F1AE-6ED8-4267-B070-BBA98E9B0045}" srcOrd="0" destOrd="0" presId="urn:microsoft.com/office/officeart/2005/8/layout/list1"/>
    <dgm:cxn modelId="{82B4EEB7-4A98-4AAB-8511-B1441144FCBF}" type="presOf" srcId="{FA30CD2C-4811-4556-AFA7-B9E1AF25DC29}" destId="{70E74E62-46F3-43D9-8480-2D24426DEAEF}" srcOrd="0" destOrd="1" presId="urn:microsoft.com/office/officeart/2005/8/layout/list1"/>
    <dgm:cxn modelId="{620AF1B8-78B7-4AF3-BC58-A9052E56DB0C}" srcId="{D34777C3-19DC-4B3F-A78E-A49712C1932F}" destId="{F46B8ED8-2C66-47A1-8F37-BF90CF9AF3AB}" srcOrd="2" destOrd="0" parTransId="{AEA3AA5F-21D4-4233-97DA-6751A93A5F28}" sibTransId="{EA071406-4AEA-4A68-8643-91B2549F3254}"/>
    <dgm:cxn modelId="{08ED78B9-98D5-4B1F-940B-75E84DBED6B1}" type="presOf" srcId="{57DF8E6C-4870-4683-ADB6-48B59060A1A8}" destId="{8F59F9BE-3942-4051-A42E-4A3FB4ADF4C9}" srcOrd="0" destOrd="0" presId="urn:microsoft.com/office/officeart/2005/8/layout/list1"/>
    <dgm:cxn modelId="{BBC38BBF-863A-4FE4-940A-565FEF5A44AD}" srcId="{30380330-D444-4A9E-8932-73230FFAEC65}" destId="{2D6D4155-DEAC-4CB2-B5F2-0514EDE9BFD4}" srcOrd="0" destOrd="0" parTransId="{55673123-FE01-4A85-A6FE-4BFE2D970771}" sibTransId="{0CC8B80C-745F-442A-B5AD-175E63C44438}"/>
    <dgm:cxn modelId="{BF7020C4-50B5-4CBB-A891-D4B099ADCAEB}" srcId="{1794F776-3BA1-40A5-9E0F-CA0E04392F87}" destId="{EB68D56C-C3E0-4037-8DFD-8A482322E2B0}" srcOrd="1" destOrd="0" parTransId="{E37A8028-5592-4BDA-9933-E22EDB33DEC0}" sibTransId="{6045BDD0-C5B3-49C5-8A37-12404ACA3E3D}"/>
    <dgm:cxn modelId="{BE16E8C5-7337-411B-B41D-AC4CD939DED4}" type="presOf" srcId="{EB68D56C-C3E0-4037-8DFD-8A482322E2B0}" destId="{DE17951C-F193-45BE-972C-B1C911DF1C4E}" srcOrd="1" destOrd="0" presId="urn:microsoft.com/office/officeart/2005/8/layout/list1"/>
    <dgm:cxn modelId="{6F50D8CC-5011-4A51-86D2-FEEEE4C27B60}" type="presOf" srcId="{EB68D56C-C3E0-4037-8DFD-8A482322E2B0}" destId="{1CB29F93-CF82-447D-AA1F-1E9655CAD35B}" srcOrd="0" destOrd="0" presId="urn:microsoft.com/office/officeart/2005/8/layout/list1"/>
    <dgm:cxn modelId="{FE66E9D6-1664-4F94-8492-55842A3A9BC9}" srcId="{30380330-D444-4A9E-8932-73230FFAEC65}" destId="{FA30CD2C-4811-4556-AFA7-B9E1AF25DC29}" srcOrd="1" destOrd="0" parTransId="{46074DFE-8CAF-40DE-8897-AFB7643993C3}" sibTransId="{8ADFFD27-6EC4-41CD-90A7-7687CA699EE0}"/>
    <dgm:cxn modelId="{FA1955DD-B45A-4A23-870F-9147B5FD63CE}" type="presOf" srcId="{F46B8ED8-2C66-47A1-8F37-BF90CF9AF3AB}" destId="{71E173EB-F1F5-4248-A5EE-E5E5BE2C2209}" srcOrd="0" destOrd="2" presId="urn:microsoft.com/office/officeart/2005/8/layout/list1"/>
    <dgm:cxn modelId="{B0BCFDF9-258A-4113-88D4-3674EEDDCD47}" srcId="{1794F776-3BA1-40A5-9E0F-CA0E04392F87}" destId="{30380330-D444-4A9E-8932-73230FFAEC65}" srcOrd="0" destOrd="0" parTransId="{4EF31BC5-4EA9-4915-A441-5F7FC1BA7817}" sibTransId="{1B13B4D9-A457-4B84-954C-F6DFEE6D22B7}"/>
    <dgm:cxn modelId="{627789E5-6458-4844-B37C-7B9DD7016A6B}" type="presParOf" srcId="{99F9F59B-D311-41B7-8907-560AE0070EE6}" destId="{25F65F89-21A2-4B6A-86DA-7ACE30315198}" srcOrd="0" destOrd="0" presId="urn:microsoft.com/office/officeart/2005/8/layout/list1"/>
    <dgm:cxn modelId="{E8643356-7671-42C5-8C78-70232BFD1A26}" type="presParOf" srcId="{25F65F89-21A2-4B6A-86DA-7ACE30315198}" destId="{24A4F1AE-6ED8-4267-B070-BBA98E9B0045}" srcOrd="0" destOrd="0" presId="urn:microsoft.com/office/officeart/2005/8/layout/list1"/>
    <dgm:cxn modelId="{09CB57E0-874F-4D9B-91BA-2468871E056E}" type="presParOf" srcId="{25F65F89-21A2-4B6A-86DA-7ACE30315198}" destId="{BB30CC2B-04B8-4CF1-8C06-685392AC28E0}" srcOrd="1" destOrd="0" presId="urn:microsoft.com/office/officeart/2005/8/layout/list1"/>
    <dgm:cxn modelId="{FBC25119-FDB6-459B-926F-4627FB2C1B96}" type="presParOf" srcId="{99F9F59B-D311-41B7-8907-560AE0070EE6}" destId="{5A7040AD-19C6-42D5-ABCD-718B0A396ED5}" srcOrd="1" destOrd="0" presId="urn:microsoft.com/office/officeart/2005/8/layout/list1"/>
    <dgm:cxn modelId="{57E4E82A-5CE9-4C8D-8F32-CB96F3501642}" type="presParOf" srcId="{99F9F59B-D311-41B7-8907-560AE0070EE6}" destId="{70E74E62-46F3-43D9-8480-2D24426DEAEF}" srcOrd="2" destOrd="0" presId="urn:microsoft.com/office/officeart/2005/8/layout/list1"/>
    <dgm:cxn modelId="{816C7575-6120-4E87-B458-0F544F592204}" type="presParOf" srcId="{99F9F59B-D311-41B7-8907-560AE0070EE6}" destId="{BBD4208D-54EC-4B3E-A2EC-6E1F6F6BA58E}" srcOrd="3" destOrd="0" presId="urn:microsoft.com/office/officeart/2005/8/layout/list1"/>
    <dgm:cxn modelId="{6E0DE645-1E2F-4BFF-B6EB-F1472B3CB366}" type="presParOf" srcId="{99F9F59B-D311-41B7-8907-560AE0070EE6}" destId="{2BC0BF27-4E0C-4B48-947B-67FBC4F3693A}" srcOrd="4" destOrd="0" presId="urn:microsoft.com/office/officeart/2005/8/layout/list1"/>
    <dgm:cxn modelId="{7451E441-9FF6-4206-A03A-E9C1F7C99E73}" type="presParOf" srcId="{2BC0BF27-4E0C-4B48-947B-67FBC4F3693A}" destId="{1CB29F93-CF82-447D-AA1F-1E9655CAD35B}" srcOrd="0" destOrd="0" presId="urn:microsoft.com/office/officeart/2005/8/layout/list1"/>
    <dgm:cxn modelId="{B7E46D94-98E4-4181-B07D-604912DB3D4E}" type="presParOf" srcId="{2BC0BF27-4E0C-4B48-947B-67FBC4F3693A}" destId="{DE17951C-F193-45BE-972C-B1C911DF1C4E}" srcOrd="1" destOrd="0" presId="urn:microsoft.com/office/officeart/2005/8/layout/list1"/>
    <dgm:cxn modelId="{113B3E08-D4D0-452A-8DAF-A7377D0C015D}" type="presParOf" srcId="{99F9F59B-D311-41B7-8907-560AE0070EE6}" destId="{A66B5759-C102-4FD4-A299-6532B9AC514C}" srcOrd="5" destOrd="0" presId="urn:microsoft.com/office/officeart/2005/8/layout/list1"/>
    <dgm:cxn modelId="{62076C00-7880-4945-9F6C-F48C6DD7FDC6}" type="presParOf" srcId="{99F9F59B-D311-41B7-8907-560AE0070EE6}" destId="{8F59F9BE-3942-4051-A42E-4A3FB4ADF4C9}" srcOrd="6" destOrd="0" presId="urn:microsoft.com/office/officeart/2005/8/layout/list1"/>
    <dgm:cxn modelId="{C01C03A1-51A0-4B24-A1D4-851C546C04CE}" type="presParOf" srcId="{99F9F59B-D311-41B7-8907-560AE0070EE6}" destId="{7B268B96-277A-42EB-B70F-BDF8F35EC318}" srcOrd="7" destOrd="0" presId="urn:microsoft.com/office/officeart/2005/8/layout/list1"/>
    <dgm:cxn modelId="{3313FE1A-9DAE-45CF-969C-AAFBCF0CE963}" type="presParOf" srcId="{99F9F59B-D311-41B7-8907-560AE0070EE6}" destId="{D8ECE631-1CBF-4620-930F-07AC5915C08C}" srcOrd="8" destOrd="0" presId="urn:microsoft.com/office/officeart/2005/8/layout/list1"/>
    <dgm:cxn modelId="{1A1929B9-766E-42AC-8E9F-74256CC331B0}" type="presParOf" srcId="{D8ECE631-1CBF-4620-930F-07AC5915C08C}" destId="{BFFA3A80-C804-41EF-8E0E-E48CDFE7A557}" srcOrd="0" destOrd="0" presId="urn:microsoft.com/office/officeart/2005/8/layout/list1"/>
    <dgm:cxn modelId="{7EE00F5B-1B00-4EB2-9212-25CC2E838C05}" type="presParOf" srcId="{D8ECE631-1CBF-4620-930F-07AC5915C08C}" destId="{5B7A85ED-ED1F-41C2-BBBB-0BF13615E12B}" srcOrd="1" destOrd="0" presId="urn:microsoft.com/office/officeart/2005/8/layout/list1"/>
    <dgm:cxn modelId="{DBEAF742-B39D-4F1D-BBD4-E21AB412292B}" type="presParOf" srcId="{99F9F59B-D311-41B7-8907-560AE0070EE6}" destId="{7BFC83B2-70ED-4E53-A475-F0D256662666}" srcOrd="9" destOrd="0" presId="urn:microsoft.com/office/officeart/2005/8/layout/list1"/>
    <dgm:cxn modelId="{87D4E6E6-3B3F-4C61-AC47-CBA6485C878B}" type="presParOf" srcId="{99F9F59B-D311-41B7-8907-560AE0070EE6}" destId="{71E173EB-F1F5-4248-A5EE-E5E5BE2C2209}"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95F93ED-5F46-431C-AE9D-9FED22F1CD7D}" type="doc">
      <dgm:prSet loTypeId="urn:microsoft.com/office/officeart/2005/8/layout/vList2" loCatId="list" qsTypeId="urn:microsoft.com/office/officeart/2005/8/quickstyle/simple1" qsCatId="simple" csTypeId="urn:microsoft.com/office/officeart/2005/8/colors/accent2_2" csCatId="accent2"/>
      <dgm:spPr/>
      <dgm:t>
        <a:bodyPr/>
        <a:lstStyle/>
        <a:p>
          <a:endParaRPr lang="en-US"/>
        </a:p>
      </dgm:t>
    </dgm:pt>
    <dgm:pt modelId="{9EAD84AA-2680-4511-B9A3-06F099C5A5A6}">
      <dgm:prSet/>
      <dgm:spPr/>
      <dgm:t>
        <a:bodyPr/>
        <a:lstStyle/>
        <a:p>
          <a:r>
            <a:rPr lang="cs-CZ">
              <a:latin typeface="Calibri" panose="020F0502020204030204" pitchFamily="34" charset="0"/>
              <a:cs typeface="Calibri" panose="020F0502020204030204" pitchFamily="34" charset="0"/>
            </a:rPr>
            <a:t>The influences that contribute to landform creation</a:t>
          </a:r>
          <a:endParaRPr lang="en-US">
            <a:latin typeface="Calibri" panose="020F0502020204030204" pitchFamily="34" charset="0"/>
            <a:cs typeface="Calibri" panose="020F0502020204030204" pitchFamily="34" charset="0"/>
          </a:endParaRPr>
        </a:p>
      </dgm:t>
    </dgm:pt>
    <dgm:pt modelId="{0007E236-5864-4326-8C2C-81DBBE0C9E0D}" type="parTrans" cxnId="{22DB2049-532C-40CB-A6C7-A905A8A774C2}">
      <dgm:prSet/>
      <dgm:spPr/>
      <dgm:t>
        <a:bodyPr/>
        <a:lstStyle/>
        <a:p>
          <a:endParaRPr lang="en-US">
            <a:latin typeface="Calibri" panose="020F0502020204030204" pitchFamily="34" charset="0"/>
            <a:cs typeface="Calibri" panose="020F0502020204030204" pitchFamily="34" charset="0"/>
          </a:endParaRPr>
        </a:p>
      </dgm:t>
    </dgm:pt>
    <dgm:pt modelId="{6374DCAD-7E1B-4E23-9070-D895CCCE10AA}" type="sibTrans" cxnId="{22DB2049-532C-40CB-A6C7-A905A8A774C2}">
      <dgm:prSet/>
      <dgm:spPr/>
      <dgm:t>
        <a:bodyPr/>
        <a:lstStyle/>
        <a:p>
          <a:endParaRPr lang="en-US">
            <a:latin typeface="Calibri" panose="020F0502020204030204" pitchFamily="34" charset="0"/>
            <a:cs typeface="Calibri" panose="020F0502020204030204" pitchFamily="34" charset="0"/>
          </a:endParaRPr>
        </a:p>
      </dgm:t>
    </dgm:pt>
    <dgm:pt modelId="{A156AA8E-C4CD-4A61-A4F3-581C2D777B88}">
      <dgm:prSet/>
      <dgm:spPr/>
      <dgm:t>
        <a:bodyPr/>
        <a:lstStyle/>
        <a:p>
          <a:r>
            <a:rPr lang="cs-CZ">
              <a:latin typeface="Calibri" panose="020F0502020204030204" pitchFamily="34" charset="0"/>
              <a:cs typeface="Calibri" panose="020F0502020204030204" pitchFamily="34" charset="0"/>
            </a:rPr>
            <a:t>Wave-dominated</a:t>
          </a:r>
          <a:endParaRPr lang="en-US">
            <a:latin typeface="Calibri" panose="020F0502020204030204" pitchFamily="34" charset="0"/>
            <a:cs typeface="Calibri" panose="020F0502020204030204" pitchFamily="34" charset="0"/>
          </a:endParaRPr>
        </a:p>
      </dgm:t>
    </dgm:pt>
    <dgm:pt modelId="{74889AF7-54A1-42A9-9FBE-5B793DB8E461}" type="parTrans" cxnId="{5BD842E2-4DEE-4375-8EE3-6DA1BF37E19E}">
      <dgm:prSet/>
      <dgm:spPr/>
      <dgm:t>
        <a:bodyPr/>
        <a:lstStyle/>
        <a:p>
          <a:endParaRPr lang="en-US">
            <a:latin typeface="Calibri" panose="020F0502020204030204" pitchFamily="34" charset="0"/>
            <a:cs typeface="Calibri" panose="020F0502020204030204" pitchFamily="34" charset="0"/>
          </a:endParaRPr>
        </a:p>
      </dgm:t>
    </dgm:pt>
    <dgm:pt modelId="{7A6BE3A1-BBC0-4613-93BE-C600241CA89B}" type="sibTrans" cxnId="{5BD842E2-4DEE-4375-8EE3-6DA1BF37E19E}">
      <dgm:prSet/>
      <dgm:spPr/>
      <dgm:t>
        <a:bodyPr/>
        <a:lstStyle/>
        <a:p>
          <a:endParaRPr lang="en-US">
            <a:latin typeface="Calibri" panose="020F0502020204030204" pitchFamily="34" charset="0"/>
            <a:cs typeface="Calibri" panose="020F0502020204030204" pitchFamily="34" charset="0"/>
          </a:endParaRPr>
        </a:p>
      </dgm:t>
    </dgm:pt>
    <dgm:pt modelId="{C8AEE9EB-611E-4AE8-A1B6-6476E4A04C28}">
      <dgm:prSet/>
      <dgm:spPr/>
      <dgm:t>
        <a:bodyPr/>
        <a:lstStyle/>
        <a:p>
          <a:r>
            <a:rPr lang="cs-CZ" dirty="0" err="1">
              <a:latin typeface="Calibri" panose="020F0502020204030204" pitchFamily="34" charset="0"/>
              <a:cs typeface="Calibri" panose="020F0502020204030204" pitchFamily="34" charset="0"/>
            </a:rPr>
            <a:t>Tide-dominated</a:t>
          </a:r>
          <a:endParaRPr lang="en-US" dirty="0">
            <a:latin typeface="Calibri" panose="020F0502020204030204" pitchFamily="34" charset="0"/>
            <a:cs typeface="Calibri" panose="020F0502020204030204" pitchFamily="34" charset="0"/>
          </a:endParaRPr>
        </a:p>
      </dgm:t>
    </dgm:pt>
    <dgm:pt modelId="{AC89BBCA-8563-4141-A203-D0C175258057}" type="parTrans" cxnId="{8D5A0767-515C-409C-AC11-DEDFEB675B20}">
      <dgm:prSet/>
      <dgm:spPr/>
      <dgm:t>
        <a:bodyPr/>
        <a:lstStyle/>
        <a:p>
          <a:endParaRPr lang="en-US">
            <a:latin typeface="Calibri" panose="020F0502020204030204" pitchFamily="34" charset="0"/>
            <a:cs typeface="Calibri" panose="020F0502020204030204" pitchFamily="34" charset="0"/>
          </a:endParaRPr>
        </a:p>
      </dgm:t>
    </dgm:pt>
    <dgm:pt modelId="{57032C6B-25DB-4371-93E8-26D9896F156A}" type="sibTrans" cxnId="{8D5A0767-515C-409C-AC11-DEDFEB675B20}">
      <dgm:prSet/>
      <dgm:spPr/>
      <dgm:t>
        <a:bodyPr/>
        <a:lstStyle/>
        <a:p>
          <a:endParaRPr lang="en-US">
            <a:latin typeface="Calibri" panose="020F0502020204030204" pitchFamily="34" charset="0"/>
            <a:cs typeface="Calibri" panose="020F0502020204030204" pitchFamily="34" charset="0"/>
          </a:endParaRPr>
        </a:p>
      </dgm:t>
    </dgm:pt>
    <dgm:pt modelId="{7E8A46CD-B324-4BDF-AFB6-BEC0CECAA422}">
      <dgm:prSet/>
      <dgm:spPr/>
      <dgm:t>
        <a:bodyPr/>
        <a:lstStyle/>
        <a:p>
          <a:r>
            <a:rPr lang="cs-CZ">
              <a:latin typeface="Calibri" panose="020F0502020204030204" pitchFamily="34" charset="0"/>
              <a:cs typeface="Calibri" panose="020F0502020204030204" pitchFamily="34" charset="0"/>
            </a:rPr>
            <a:t>Gilbert deltas</a:t>
          </a:r>
          <a:endParaRPr lang="en-US">
            <a:latin typeface="Calibri" panose="020F0502020204030204" pitchFamily="34" charset="0"/>
            <a:cs typeface="Calibri" panose="020F0502020204030204" pitchFamily="34" charset="0"/>
          </a:endParaRPr>
        </a:p>
      </dgm:t>
    </dgm:pt>
    <dgm:pt modelId="{CD06E23D-D1FC-4052-85D5-4C890CCCFBCE}" type="parTrans" cxnId="{E55B7533-6A93-4C48-882D-DF800210D378}">
      <dgm:prSet/>
      <dgm:spPr/>
      <dgm:t>
        <a:bodyPr/>
        <a:lstStyle/>
        <a:p>
          <a:endParaRPr lang="en-US">
            <a:latin typeface="Calibri" panose="020F0502020204030204" pitchFamily="34" charset="0"/>
            <a:cs typeface="Calibri" panose="020F0502020204030204" pitchFamily="34" charset="0"/>
          </a:endParaRPr>
        </a:p>
      </dgm:t>
    </dgm:pt>
    <dgm:pt modelId="{90229CE0-5C77-4897-93DA-528AEE1E599E}" type="sibTrans" cxnId="{E55B7533-6A93-4C48-882D-DF800210D378}">
      <dgm:prSet/>
      <dgm:spPr/>
      <dgm:t>
        <a:bodyPr/>
        <a:lstStyle/>
        <a:p>
          <a:endParaRPr lang="en-US">
            <a:latin typeface="Calibri" panose="020F0502020204030204" pitchFamily="34" charset="0"/>
            <a:cs typeface="Calibri" panose="020F0502020204030204" pitchFamily="34" charset="0"/>
          </a:endParaRPr>
        </a:p>
      </dgm:t>
    </dgm:pt>
    <dgm:pt modelId="{3DA0056B-3728-4AB1-BB54-DE3DBEADD456}">
      <dgm:prSet/>
      <dgm:spPr/>
      <dgm:t>
        <a:bodyPr/>
        <a:lstStyle/>
        <a:p>
          <a:r>
            <a:rPr lang="cs-CZ">
              <a:latin typeface="Calibri" panose="020F0502020204030204" pitchFamily="34" charset="0"/>
              <a:cs typeface="Calibri" panose="020F0502020204030204" pitchFamily="34" charset="0"/>
            </a:rPr>
            <a:t>Estuary deltas</a:t>
          </a:r>
          <a:endParaRPr lang="en-US">
            <a:latin typeface="Calibri" panose="020F0502020204030204" pitchFamily="34" charset="0"/>
            <a:cs typeface="Calibri" panose="020F0502020204030204" pitchFamily="34" charset="0"/>
          </a:endParaRPr>
        </a:p>
      </dgm:t>
    </dgm:pt>
    <dgm:pt modelId="{C0F491F9-40F3-41A6-A858-BE996D143496}" type="parTrans" cxnId="{1428ED7A-22E2-4273-97B1-2E87028FD526}">
      <dgm:prSet/>
      <dgm:spPr/>
      <dgm:t>
        <a:bodyPr/>
        <a:lstStyle/>
        <a:p>
          <a:endParaRPr lang="en-US">
            <a:latin typeface="Calibri" panose="020F0502020204030204" pitchFamily="34" charset="0"/>
            <a:cs typeface="Calibri" panose="020F0502020204030204" pitchFamily="34" charset="0"/>
          </a:endParaRPr>
        </a:p>
      </dgm:t>
    </dgm:pt>
    <dgm:pt modelId="{E6B2FBE9-E75F-49F1-A65A-2AF00B319106}" type="sibTrans" cxnId="{1428ED7A-22E2-4273-97B1-2E87028FD526}">
      <dgm:prSet/>
      <dgm:spPr/>
      <dgm:t>
        <a:bodyPr/>
        <a:lstStyle/>
        <a:p>
          <a:endParaRPr lang="en-US">
            <a:latin typeface="Calibri" panose="020F0502020204030204" pitchFamily="34" charset="0"/>
            <a:cs typeface="Calibri" panose="020F0502020204030204" pitchFamily="34" charset="0"/>
          </a:endParaRPr>
        </a:p>
      </dgm:t>
    </dgm:pt>
    <dgm:pt modelId="{8E7DA01F-30E3-42DC-914A-5DC583AFA002}">
      <dgm:prSet/>
      <dgm:spPr/>
      <dgm:t>
        <a:bodyPr/>
        <a:lstStyle/>
        <a:p>
          <a:r>
            <a:rPr lang="cs-CZ">
              <a:latin typeface="Calibri" panose="020F0502020204030204" pitchFamily="34" charset="0"/>
              <a:cs typeface="Calibri" panose="020F0502020204030204" pitchFamily="34" charset="0"/>
            </a:rPr>
            <a:t>The landform itself</a:t>
          </a:r>
          <a:endParaRPr lang="en-US">
            <a:latin typeface="Calibri" panose="020F0502020204030204" pitchFamily="34" charset="0"/>
            <a:cs typeface="Calibri" panose="020F0502020204030204" pitchFamily="34" charset="0"/>
          </a:endParaRPr>
        </a:p>
      </dgm:t>
    </dgm:pt>
    <dgm:pt modelId="{F0967F3D-2A39-4091-95D3-E1DF15E31EEB}" type="parTrans" cxnId="{99C0156A-ED5F-44A7-A4B7-F9F00C5CF670}">
      <dgm:prSet/>
      <dgm:spPr/>
      <dgm:t>
        <a:bodyPr/>
        <a:lstStyle/>
        <a:p>
          <a:endParaRPr lang="en-US">
            <a:latin typeface="Calibri" panose="020F0502020204030204" pitchFamily="34" charset="0"/>
            <a:cs typeface="Calibri" panose="020F0502020204030204" pitchFamily="34" charset="0"/>
          </a:endParaRPr>
        </a:p>
      </dgm:t>
    </dgm:pt>
    <dgm:pt modelId="{F12D63A6-337D-4099-B642-7A93A8605921}" type="sibTrans" cxnId="{99C0156A-ED5F-44A7-A4B7-F9F00C5CF670}">
      <dgm:prSet/>
      <dgm:spPr/>
      <dgm:t>
        <a:bodyPr/>
        <a:lstStyle/>
        <a:p>
          <a:endParaRPr lang="en-US">
            <a:latin typeface="Calibri" panose="020F0502020204030204" pitchFamily="34" charset="0"/>
            <a:cs typeface="Calibri" panose="020F0502020204030204" pitchFamily="34" charset="0"/>
          </a:endParaRPr>
        </a:p>
      </dgm:t>
    </dgm:pt>
    <dgm:pt modelId="{F832135A-DA79-405A-8E88-996F72F81700}">
      <dgm:prSet/>
      <dgm:spPr/>
      <dgm:t>
        <a:bodyPr/>
        <a:lstStyle/>
        <a:p>
          <a:r>
            <a:rPr lang="cs-CZ">
              <a:latin typeface="Calibri" panose="020F0502020204030204" pitchFamily="34" charset="0"/>
              <a:cs typeface="Calibri" panose="020F0502020204030204" pitchFamily="34" charset="0"/>
            </a:rPr>
            <a:t>Arch or fan-like deltas</a:t>
          </a:r>
          <a:endParaRPr lang="en-US">
            <a:latin typeface="Calibri" panose="020F0502020204030204" pitchFamily="34" charset="0"/>
            <a:cs typeface="Calibri" panose="020F0502020204030204" pitchFamily="34" charset="0"/>
          </a:endParaRPr>
        </a:p>
      </dgm:t>
    </dgm:pt>
    <dgm:pt modelId="{DFED7335-3554-44CA-8C9C-332ADD1D1950}" type="parTrans" cxnId="{CBF81C09-CF88-4AB2-8E3C-70EE68BF508F}">
      <dgm:prSet/>
      <dgm:spPr/>
      <dgm:t>
        <a:bodyPr/>
        <a:lstStyle/>
        <a:p>
          <a:endParaRPr lang="en-US">
            <a:latin typeface="Calibri" panose="020F0502020204030204" pitchFamily="34" charset="0"/>
            <a:cs typeface="Calibri" panose="020F0502020204030204" pitchFamily="34" charset="0"/>
          </a:endParaRPr>
        </a:p>
      </dgm:t>
    </dgm:pt>
    <dgm:pt modelId="{3C34D413-6199-485F-B30F-FC55B58EB5B3}" type="sibTrans" cxnId="{CBF81C09-CF88-4AB2-8E3C-70EE68BF508F}">
      <dgm:prSet/>
      <dgm:spPr/>
      <dgm:t>
        <a:bodyPr/>
        <a:lstStyle/>
        <a:p>
          <a:endParaRPr lang="en-US">
            <a:latin typeface="Calibri" panose="020F0502020204030204" pitchFamily="34" charset="0"/>
            <a:cs typeface="Calibri" panose="020F0502020204030204" pitchFamily="34" charset="0"/>
          </a:endParaRPr>
        </a:p>
      </dgm:t>
    </dgm:pt>
    <dgm:pt modelId="{925843A6-44A7-43EB-A2D8-A1E351AF1A90}">
      <dgm:prSet/>
      <dgm:spPr/>
      <dgm:t>
        <a:bodyPr/>
        <a:lstStyle/>
        <a:p>
          <a:r>
            <a:rPr lang="cs-CZ">
              <a:latin typeface="Calibri" panose="020F0502020204030204" pitchFamily="34" charset="0"/>
              <a:cs typeface="Calibri" panose="020F0502020204030204" pitchFamily="34" charset="0"/>
            </a:rPr>
            <a:t>Pointed (cuspate) deltas</a:t>
          </a:r>
          <a:endParaRPr lang="en-US">
            <a:latin typeface="Calibri" panose="020F0502020204030204" pitchFamily="34" charset="0"/>
            <a:cs typeface="Calibri" panose="020F0502020204030204" pitchFamily="34" charset="0"/>
          </a:endParaRPr>
        </a:p>
      </dgm:t>
    </dgm:pt>
    <dgm:pt modelId="{95D912C5-DEAE-4575-89CE-2EA605F7D24D}" type="parTrans" cxnId="{70939CFE-A18C-4F96-8A07-CED0AEEC03C2}">
      <dgm:prSet/>
      <dgm:spPr/>
      <dgm:t>
        <a:bodyPr/>
        <a:lstStyle/>
        <a:p>
          <a:endParaRPr lang="en-US">
            <a:latin typeface="Calibri" panose="020F0502020204030204" pitchFamily="34" charset="0"/>
            <a:cs typeface="Calibri" panose="020F0502020204030204" pitchFamily="34" charset="0"/>
          </a:endParaRPr>
        </a:p>
      </dgm:t>
    </dgm:pt>
    <dgm:pt modelId="{2B4ADBF8-59CF-4C30-8871-1FEBFADD6569}" type="sibTrans" cxnId="{70939CFE-A18C-4F96-8A07-CED0AEEC03C2}">
      <dgm:prSet/>
      <dgm:spPr/>
      <dgm:t>
        <a:bodyPr/>
        <a:lstStyle/>
        <a:p>
          <a:endParaRPr lang="en-US">
            <a:latin typeface="Calibri" panose="020F0502020204030204" pitchFamily="34" charset="0"/>
            <a:cs typeface="Calibri" panose="020F0502020204030204" pitchFamily="34" charset="0"/>
          </a:endParaRPr>
        </a:p>
      </dgm:t>
    </dgm:pt>
    <dgm:pt modelId="{8B43794D-2AAC-4F72-9438-47AB30ED6C55}">
      <dgm:prSet/>
      <dgm:spPr/>
      <dgm:t>
        <a:bodyPr/>
        <a:lstStyle/>
        <a:p>
          <a:r>
            <a:rPr lang="cs-CZ">
              <a:latin typeface="Calibri" panose="020F0502020204030204" pitchFamily="34" charset="0"/>
              <a:cs typeface="Calibri" panose="020F0502020204030204" pitchFamily="34" charset="0"/>
            </a:rPr>
            <a:t>„Bird-limb“ deltas</a:t>
          </a:r>
          <a:endParaRPr lang="en-US">
            <a:latin typeface="Calibri" panose="020F0502020204030204" pitchFamily="34" charset="0"/>
            <a:cs typeface="Calibri" panose="020F0502020204030204" pitchFamily="34" charset="0"/>
          </a:endParaRPr>
        </a:p>
      </dgm:t>
    </dgm:pt>
    <dgm:pt modelId="{946174B7-1686-4B86-A574-EA080AE9398C}" type="parTrans" cxnId="{281D0B0E-E134-468A-8CB0-A895C721F8BB}">
      <dgm:prSet/>
      <dgm:spPr/>
      <dgm:t>
        <a:bodyPr/>
        <a:lstStyle/>
        <a:p>
          <a:endParaRPr lang="en-US">
            <a:latin typeface="Calibri" panose="020F0502020204030204" pitchFamily="34" charset="0"/>
            <a:cs typeface="Calibri" panose="020F0502020204030204" pitchFamily="34" charset="0"/>
          </a:endParaRPr>
        </a:p>
      </dgm:t>
    </dgm:pt>
    <dgm:pt modelId="{48775ACF-F19C-4D66-9B18-F70360C096C8}" type="sibTrans" cxnId="{281D0B0E-E134-468A-8CB0-A895C721F8BB}">
      <dgm:prSet/>
      <dgm:spPr/>
      <dgm:t>
        <a:bodyPr/>
        <a:lstStyle/>
        <a:p>
          <a:endParaRPr lang="en-US">
            <a:latin typeface="Calibri" panose="020F0502020204030204" pitchFamily="34" charset="0"/>
            <a:cs typeface="Calibri" panose="020F0502020204030204" pitchFamily="34" charset="0"/>
          </a:endParaRPr>
        </a:p>
      </dgm:t>
    </dgm:pt>
    <dgm:pt modelId="{A2DA7019-AAEA-4273-8988-3B0BF457595F}">
      <dgm:prSet/>
      <dgm:spPr/>
      <dgm:t>
        <a:bodyPr/>
        <a:lstStyle/>
        <a:p>
          <a:r>
            <a:rPr lang="cs-CZ">
              <a:latin typeface="Calibri" panose="020F0502020204030204" pitchFamily="34" charset="0"/>
              <a:cs typeface="Calibri" panose="020F0502020204030204" pitchFamily="34" charset="0"/>
            </a:rPr>
            <a:t>Reversed delta</a:t>
          </a:r>
          <a:endParaRPr lang="en-US">
            <a:latin typeface="Calibri" panose="020F0502020204030204" pitchFamily="34" charset="0"/>
            <a:cs typeface="Calibri" panose="020F0502020204030204" pitchFamily="34" charset="0"/>
          </a:endParaRPr>
        </a:p>
      </dgm:t>
    </dgm:pt>
    <dgm:pt modelId="{8E08665A-478A-490A-B916-D2911457733E}" type="parTrans" cxnId="{857167D1-1D0C-4FF3-9AF0-8BAD2439D3BC}">
      <dgm:prSet/>
      <dgm:spPr/>
      <dgm:t>
        <a:bodyPr/>
        <a:lstStyle/>
        <a:p>
          <a:endParaRPr lang="en-US">
            <a:latin typeface="Calibri" panose="020F0502020204030204" pitchFamily="34" charset="0"/>
            <a:cs typeface="Calibri" panose="020F0502020204030204" pitchFamily="34" charset="0"/>
          </a:endParaRPr>
        </a:p>
      </dgm:t>
    </dgm:pt>
    <dgm:pt modelId="{3BD533C2-D2BE-4246-82C1-06FA9168C331}" type="sibTrans" cxnId="{857167D1-1D0C-4FF3-9AF0-8BAD2439D3BC}">
      <dgm:prSet/>
      <dgm:spPr/>
      <dgm:t>
        <a:bodyPr/>
        <a:lstStyle/>
        <a:p>
          <a:endParaRPr lang="en-US">
            <a:latin typeface="Calibri" panose="020F0502020204030204" pitchFamily="34" charset="0"/>
            <a:cs typeface="Calibri" panose="020F0502020204030204" pitchFamily="34" charset="0"/>
          </a:endParaRPr>
        </a:p>
      </dgm:t>
    </dgm:pt>
    <dgm:pt modelId="{65271ED6-BFA6-4BD9-A6B8-1511BE3E5A52}" type="pres">
      <dgm:prSet presAssocID="{895F93ED-5F46-431C-AE9D-9FED22F1CD7D}" presName="linear" presStyleCnt="0">
        <dgm:presLayoutVars>
          <dgm:animLvl val="lvl"/>
          <dgm:resizeHandles val="exact"/>
        </dgm:presLayoutVars>
      </dgm:prSet>
      <dgm:spPr/>
    </dgm:pt>
    <dgm:pt modelId="{3EB3E19E-284A-4C98-B003-0AFD21EA31E5}" type="pres">
      <dgm:prSet presAssocID="{9EAD84AA-2680-4511-B9A3-06F099C5A5A6}" presName="parentText" presStyleLbl="node1" presStyleIdx="0" presStyleCnt="2">
        <dgm:presLayoutVars>
          <dgm:chMax val="0"/>
          <dgm:bulletEnabled val="1"/>
        </dgm:presLayoutVars>
      </dgm:prSet>
      <dgm:spPr/>
    </dgm:pt>
    <dgm:pt modelId="{7F022A30-77EA-4F89-994F-8F146D77C9CE}" type="pres">
      <dgm:prSet presAssocID="{9EAD84AA-2680-4511-B9A3-06F099C5A5A6}" presName="childText" presStyleLbl="revTx" presStyleIdx="0" presStyleCnt="2">
        <dgm:presLayoutVars>
          <dgm:bulletEnabled val="1"/>
        </dgm:presLayoutVars>
      </dgm:prSet>
      <dgm:spPr/>
    </dgm:pt>
    <dgm:pt modelId="{993F6135-63EE-401F-88FF-DCCE9DE57050}" type="pres">
      <dgm:prSet presAssocID="{8E7DA01F-30E3-42DC-914A-5DC583AFA002}" presName="parentText" presStyleLbl="node1" presStyleIdx="1" presStyleCnt="2">
        <dgm:presLayoutVars>
          <dgm:chMax val="0"/>
          <dgm:bulletEnabled val="1"/>
        </dgm:presLayoutVars>
      </dgm:prSet>
      <dgm:spPr/>
    </dgm:pt>
    <dgm:pt modelId="{66BBBBAF-77FA-4E61-858A-ABE64E8BC264}" type="pres">
      <dgm:prSet presAssocID="{8E7DA01F-30E3-42DC-914A-5DC583AFA002}" presName="childText" presStyleLbl="revTx" presStyleIdx="1" presStyleCnt="2">
        <dgm:presLayoutVars>
          <dgm:bulletEnabled val="1"/>
        </dgm:presLayoutVars>
      </dgm:prSet>
      <dgm:spPr/>
    </dgm:pt>
  </dgm:ptLst>
  <dgm:cxnLst>
    <dgm:cxn modelId="{CBF81C09-CF88-4AB2-8E3C-70EE68BF508F}" srcId="{8E7DA01F-30E3-42DC-914A-5DC583AFA002}" destId="{F832135A-DA79-405A-8E88-996F72F81700}" srcOrd="0" destOrd="0" parTransId="{DFED7335-3554-44CA-8C9C-332ADD1D1950}" sibTransId="{3C34D413-6199-485F-B30F-FC55B58EB5B3}"/>
    <dgm:cxn modelId="{281D0B0E-E134-468A-8CB0-A895C721F8BB}" srcId="{8E7DA01F-30E3-42DC-914A-5DC583AFA002}" destId="{8B43794D-2AAC-4F72-9438-47AB30ED6C55}" srcOrd="2" destOrd="0" parTransId="{946174B7-1686-4B86-A574-EA080AE9398C}" sibTransId="{48775ACF-F19C-4D66-9B18-F70360C096C8}"/>
    <dgm:cxn modelId="{34F5702E-51C8-478A-B8E1-277E0A58C8FF}" type="presOf" srcId="{9EAD84AA-2680-4511-B9A3-06F099C5A5A6}" destId="{3EB3E19E-284A-4C98-B003-0AFD21EA31E5}" srcOrd="0" destOrd="0" presId="urn:microsoft.com/office/officeart/2005/8/layout/vList2"/>
    <dgm:cxn modelId="{9E0FD330-7FBD-49CB-8489-ACB4197AAECF}" type="presOf" srcId="{F832135A-DA79-405A-8E88-996F72F81700}" destId="{66BBBBAF-77FA-4E61-858A-ABE64E8BC264}" srcOrd="0" destOrd="0" presId="urn:microsoft.com/office/officeart/2005/8/layout/vList2"/>
    <dgm:cxn modelId="{9BB78031-06B9-4ACD-AF42-EFA74D3CF681}" type="presOf" srcId="{A2DA7019-AAEA-4273-8988-3B0BF457595F}" destId="{66BBBBAF-77FA-4E61-858A-ABE64E8BC264}" srcOrd="0" destOrd="3" presId="urn:microsoft.com/office/officeart/2005/8/layout/vList2"/>
    <dgm:cxn modelId="{E55B7533-6A93-4C48-882D-DF800210D378}" srcId="{9EAD84AA-2680-4511-B9A3-06F099C5A5A6}" destId="{7E8A46CD-B324-4BDF-AFB6-BEC0CECAA422}" srcOrd="2" destOrd="0" parTransId="{CD06E23D-D1FC-4052-85D5-4C890CCCFBCE}" sibTransId="{90229CE0-5C77-4897-93DA-528AEE1E599E}"/>
    <dgm:cxn modelId="{3D19713B-06F4-47B2-887B-55C02FC2AAD0}" type="presOf" srcId="{C8AEE9EB-611E-4AE8-A1B6-6476E4A04C28}" destId="{7F022A30-77EA-4F89-994F-8F146D77C9CE}" srcOrd="0" destOrd="1" presId="urn:microsoft.com/office/officeart/2005/8/layout/vList2"/>
    <dgm:cxn modelId="{1C3CB161-AA36-4461-9AFD-746C35268BC8}" type="presOf" srcId="{3DA0056B-3728-4AB1-BB54-DE3DBEADD456}" destId="{7F022A30-77EA-4F89-994F-8F146D77C9CE}" srcOrd="0" destOrd="3" presId="urn:microsoft.com/office/officeart/2005/8/layout/vList2"/>
    <dgm:cxn modelId="{8D5A0767-515C-409C-AC11-DEDFEB675B20}" srcId="{9EAD84AA-2680-4511-B9A3-06F099C5A5A6}" destId="{C8AEE9EB-611E-4AE8-A1B6-6476E4A04C28}" srcOrd="1" destOrd="0" parTransId="{AC89BBCA-8563-4141-A203-D0C175258057}" sibTransId="{57032C6B-25DB-4371-93E8-26D9896F156A}"/>
    <dgm:cxn modelId="{22DB2049-532C-40CB-A6C7-A905A8A774C2}" srcId="{895F93ED-5F46-431C-AE9D-9FED22F1CD7D}" destId="{9EAD84AA-2680-4511-B9A3-06F099C5A5A6}" srcOrd="0" destOrd="0" parTransId="{0007E236-5864-4326-8C2C-81DBBE0C9E0D}" sibTransId="{6374DCAD-7E1B-4E23-9070-D895CCCE10AA}"/>
    <dgm:cxn modelId="{99C0156A-ED5F-44A7-A4B7-F9F00C5CF670}" srcId="{895F93ED-5F46-431C-AE9D-9FED22F1CD7D}" destId="{8E7DA01F-30E3-42DC-914A-5DC583AFA002}" srcOrd="1" destOrd="0" parTransId="{F0967F3D-2A39-4091-95D3-E1DF15E31EEB}" sibTransId="{F12D63A6-337D-4099-B642-7A93A8605921}"/>
    <dgm:cxn modelId="{50593D4D-428A-4002-974D-0BD18FC286DC}" type="presOf" srcId="{A156AA8E-C4CD-4A61-A4F3-581C2D777B88}" destId="{7F022A30-77EA-4F89-994F-8F146D77C9CE}" srcOrd="0" destOrd="0" presId="urn:microsoft.com/office/officeart/2005/8/layout/vList2"/>
    <dgm:cxn modelId="{B1F15557-D5D4-432E-99B4-3D04BEB9BE40}" type="presOf" srcId="{8E7DA01F-30E3-42DC-914A-5DC583AFA002}" destId="{993F6135-63EE-401F-88FF-DCCE9DE57050}" srcOrd="0" destOrd="0" presId="urn:microsoft.com/office/officeart/2005/8/layout/vList2"/>
    <dgm:cxn modelId="{1428ED7A-22E2-4273-97B1-2E87028FD526}" srcId="{9EAD84AA-2680-4511-B9A3-06F099C5A5A6}" destId="{3DA0056B-3728-4AB1-BB54-DE3DBEADD456}" srcOrd="3" destOrd="0" parTransId="{C0F491F9-40F3-41A6-A858-BE996D143496}" sibTransId="{E6B2FBE9-E75F-49F1-A65A-2AF00B319106}"/>
    <dgm:cxn modelId="{FDF2C094-156A-4D49-A4B8-6325AD15B1F2}" type="presOf" srcId="{925843A6-44A7-43EB-A2D8-A1E351AF1A90}" destId="{66BBBBAF-77FA-4E61-858A-ABE64E8BC264}" srcOrd="0" destOrd="1" presId="urn:microsoft.com/office/officeart/2005/8/layout/vList2"/>
    <dgm:cxn modelId="{857167D1-1D0C-4FF3-9AF0-8BAD2439D3BC}" srcId="{8E7DA01F-30E3-42DC-914A-5DC583AFA002}" destId="{A2DA7019-AAEA-4273-8988-3B0BF457595F}" srcOrd="3" destOrd="0" parTransId="{8E08665A-478A-490A-B916-D2911457733E}" sibTransId="{3BD533C2-D2BE-4246-82C1-06FA9168C331}"/>
    <dgm:cxn modelId="{95FCF0D1-922B-4996-AF1C-60A0381A2129}" type="presOf" srcId="{7E8A46CD-B324-4BDF-AFB6-BEC0CECAA422}" destId="{7F022A30-77EA-4F89-994F-8F146D77C9CE}" srcOrd="0" destOrd="2" presId="urn:microsoft.com/office/officeart/2005/8/layout/vList2"/>
    <dgm:cxn modelId="{5BD842E2-4DEE-4375-8EE3-6DA1BF37E19E}" srcId="{9EAD84AA-2680-4511-B9A3-06F099C5A5A6}" destId="{A156AA8E-C4CD-4A61-A4F3-581C2D777B88}" srcOrd="0" destOrd="0" parTransId="{74889AF7-54A1-42A9-9FBE-5B793DB8E461}" sibTransId="{7A6BE3A1-BBC0-4613-93BE-C600241CA89B}"/>
    <dgm:cxn modelId="{53421FEC-DC61-4506-8C26-839B15E2D811}" type="presOf" srcId="{8B43794D-2AAC-4F72-9438-47AB30ED6C55}" destId="{66BBBBAF-77FA-4E61-858A-ABE64E8BC264}" srcOrd="0" destOrd="2" presId="urn:microsoft.com/office/officeart/2005/8/layout/vList2"/>
    <dgm:cxn modelId="{868D5AFB-5F1B-461F-BA8B-E247B7CEBAE5}" type="presOf" srcId="{895F93ED-5F46-431C-AE9D-9FED22F1CD7D}" destId="{65271ED6-BFA6-4BD9-A6B8-1511BE3E5A52}" srcOrd="0" destOrd="0" presId="urn:microsoft.com/office/officeart/2005/8/layout/vList2"/>
    <dgm:cxn modelId="{70939CFE-A18C-4F96-8A07-CED0AEEC03C2}" srcId="{8E7DA01F-30E3-42DC-914A-5DC583AFA002}" destId="{925843A6-44A7-43EB-A2D8-A1E351AF1A90}" srcOrd="1" destOrd="0" parTransId="{95D912C5-DEAE-4575-89CE-2EA605F7D24D}" sibTransId="{2B4ADBF8-59CF-4C30-8871-1FEBFADD6569}"/>
    <dgm:cxn modelId="{02A2C680-16BC-4240-AC7E-0B525754C7BB}" type="presParOf" srcId="{65271ED6-BFA6-4BD9-A6B8-1511BE3E5A52}" destId="{3EB3E19E-284A-4C98-B003-0AFD21EA31E5}" srcOrd="0" destOrd="0" presId="urn:microsoft.com/office/officeart/2005/8/layout/vList2"/>
    <dgm:cxn modelId="{A203D3AA-D668-4791-B57B-C3A93134669C}" type="presParOf" srcId="{65271ED6-BFA6-4BD9-A6B8-1511BE3E5A52}" destId="{7F022A30-77EA-4F89-994F-8F146D77C9CE}" srcOrd="1" destOrd="0" presId="urn:microsoft.com/office/officeart/2005/8/layout/vList2"/>
    <dgm:cxn modelId="{BB090AF6-9031-4EED-BF90-BF86A161C259}" type="presParOf" srcId="{65271ED6-BFA6-4BD9-A6B8-1511BE3E5A52}" destId="{993F6135-63EE-401F-88FF-DCCE9DE57050}" srcOrd="2" destOrd="0" presId="urn:microsoft.com/office/officeart/2005/8/layout/vList2"/>
    <dgm:cxn modelId="{22CB1949-87A0-4C6C-8852-D8C804285062}" type="presParOf" srcId="{65271ED6-BFA6-4BD9-A6B8-1511BE3E5A52}" destId="{66BBBBAF-77FA-4E61-858A-ABE64E8BC264}"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B4A5BE3-C90A-49F0-8519-3B59F6FC038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42629B9-CD35-4881-8F19-E38ADD6E59F4}">
      <dgm:prSet/>
      <dgm:spPr/>
      <dgm:t>
        <a:bodyPr/>
        <a:lstStyle/>
        <a:p>
          <a:r>
            <a:rPr lang="cs-CZ">
              <a:latin typeface="Calibri" panose="020F0502020204030204" pitchFamily="34" charset="0"/>
              <a:cs typeface="Calibri" panose="020F0502020204030204" pitchFamily="34" charset="0"/>
            </a:rPr>
            <a:t>Shelters</a:t>
          </a:r>
          <a:endParaRPr lang="en-US">
            <a:latin typeface="Calibri" panose="020F0502020204030204" pitchFamily="34" charset="0"/>
            <a:cs typeface="Calibri" panose="020F0502020204030204" pitchFamily="34" charset="0"/>
          </a:endParaRPr>
        </a:p>
      </dgm:t>
    </dgm:pt>
    <dgm:pt modelId="{B068D492-A581-4A5F-9202-8CD2762749FA}" type="parTrans" cxnId="{2E3D5225-90C4-4079-8F7E-D48ECD70F32C}">
      <dgm:prSet/>
      <dgm:spPr/>
      <dgm:t>
        <a:bodyPr/>
        <a:lstStyle/>
        <a:p>
          <a:endParaRPr lang="en-US" sz="1800">
            <a:latin typeface="Calibri" panose="020F0502020204030204" pitchFamily="34" charset="0"/>
            <a:cs typeface="Calibri" panose="020F0502020204030204" pitchFamily="34" charset="0"/>
          </a:endParaRPr>
        </a:p>
      </dgm:t>
    </dgm:pt>
    <dgm:pt modelId="{2E13A11F-4B11-41A9-B0DE-D6ED4F0DDB0A}" type="sibTrans" cxnId="{2E3D5225-90C4-4079-8F7E-D48ECD70F32C}">
      <dgm:prSet/>
      <dgm:spPr/>
      <dgm:t>
        <a:bodyPr/>
        <a:lstStyle/>
        <a:p>
          <a:endParaRPr lang="en-US">
            <a:latin typeface="Calibri" panose="020F0502020204030204" pitchFamily="34" charset="0"/>
            <a:cs typeface="Calibri" panose="020F0502020204030204" pitchFamily="34" charset="0"/>
          </a:endParaRPr>
        </a:p>
      </dgm:t>
    </dgm:pt>
    <dgm:pt modelId="{23043705-3BBB-45C7-A802-0F7C092FBAAB}">
      <dgm:prSet/>
      <dgm:spPr/>
      <dgm:t>
        <a:bodyPr/>
        <a:lstStyle/>
        <a:p>
          <a:r>
            <a:rPr lang="cs-CZ">
              <a:latin typeface="Calibri" panose="020F0502020204030204" pitchFamily="34" charset="0"/>
              <a:cs typeface="Calibri" panose="020F0502020204030204" pitchFamily="34" charset="0"/>
            </a:rPr>
            <a:t>Benches</a:t>
          </a:r>
          <a:endParaRPr lang="en-US">
            <a:latin typeface="Calibri" panose="020F0502020204030204" pitchFamily="34" charset="0"/>
            <a:cs typeface="Calibri" panose="020F0502020204030204" pitchFamily="34" charset="0"/>
          </a:endParaRPr>
        </a:p>
      </dgm:t>
    </dgm:pt>
    <dgm:pt modelId="{7B956735-130A-47E3-BFB0-66AA3DCB159E}" type="parTrans" cxnId="{CF6405DB-C167-431C-A32B-43318DC19578}">
      <dgm:prSet/>
      <dgm:spPr/>
      <dgm:t>
        <a:bodyPr/>
        <a:lstStyle/>
        <a:p>
          <a:endParaRPr lang="en-US" sz="1800">
            <a:latin typeface="Calibri" panose="020F0502020204030204" pitchFamily="34" charset="0"/>
            <a:cs typeface="Calibri" panose="020F0502020204030204" pitchFamily="34" charset="0"/>
          </a:endParaRPr>
        </a:p>
      </dgm:t>
    </dgm:pt>
    <dgm:pt modelId="{B1218F2D-0CCB-4837-8E05-386305E632DC}" type="sibTrans" cxnId="{CF6405DB-C167-431C-A32B-43318DC19578}">
      <dgm:prSet/>
      <dgm:spPr/>
      <dgm:t>
        <a:bodyPr/>
        <a:lstStyle/>
        <a:p>
          <a:endParaRPr lang="en-US">
            <a:latin typeface="Calibri" panose="020F0502020204030204" pitchFamily="34" charset="0"/>
            <a:cs typeface="Calibri" panose="020F0502020204030204" pitchFamily="34" charset="0"/>
          </a:endParaRPr>
        </a:p>
      </dgm:t>
    </dgm:pt>
    <dgm:pt modelId="{92B47854-23B5-4DDC-8369-0474EE2DD996}">
      <dgm:prSet/>
      <dgm:spPr/>
      <dgm:t>
        <a:bodyPr/>
        <a:lstStyle/>
        <a:p>
          <a:r>
            <a:rPr lang="cs-CZ">
              <a:latin typeface="Calibri" panose="020F0502020204030204" pitchFamily="34" charset="0"/>
              <a:cs typeface="Calibri" panose="020F0502020204030204" pitchFamily="34" charset="0"/>
            </a:rPr>
            <a:t>Litter bins</a:t>
          </a:r>
          <a:endParaRPr lang="en-US">
            <a:latin typeface="Calibri" panose="020F0502020204030204" pitchFamily="34" charset="0"/>
            <a:cs typeface="Calibri" panose="020F0502020204030204" pitchFamily="34" charset="0"/>
          </a:endParaRPr>
        </a:p>
      </dgm:t>
    </dgm:pt>
    <dgm:pt modelId="{D8E358F7-746E-44B0-8E89-BA066A7E1664}" type="parTrans" cxnId="{7AD3E383-F50E-4AE6-9500-0E777D0B8055}">
      <dgm:prSet/>
      <dgm:spPr/>
      <dgm:t>
        <a:bodyPr/>
        <a:lstStyle/>
        <a:p>
          <a:endParaRPr lang="en-US" sz="1800">
            <a:latin typeface="Calibri" panose="020F0502020204030204" pitchFamily="34" charset="0"/>
            <a:cs typeface="Calibri" panose="020F0502020204030204" pitchFamily="34" charset="0"/>
          </a:endParaRPr>
        </a:p>
      </dgm:t>
    </dgm:pt>
    <dgm:pt modelId="{18FAFD9B-F37D-4C4F-B3A9-74149C34D4DB}" type="sibTrans" cxnId="{7AD3E383-F50E-4AE6-9500-0E777D0B8055}">
      <dgm:prSet/>
      <dgm:spPr/>
      <dgm:t>
        <a:bodyPr/>
        <a:lstStyle/>
        <a:p>
          <a:endParaRPr lang="en-US">
            <a:latin typeface="Calibri" panose="020F0502020204030204" pitchFamily="34" charset="0"/>
            <a:cs typeface="Calibri" panose="020F0502020204030204" pitchFamily="34" charset="0"/>
          </a:endParaRPr>
        </a:p>
      </dgm:t>
    </dgm:pt>
    <dgm:pt modelId="{9D22708A-BE7A-4F95-A55D-6623D41D714C}">
      <dgm:prSet/>
      <dgm:spPr/>
      <dgm:t>
        <a:bodyPr/>
        <a:lstStyle/>
        <a:p>
          <a:r>
            <a:rPr lang="cs-CZ">
              <a:latin typeface="Calibri" panose="020F0502020204030204" pitchFamily="34" charset="0"/>
              <a:cs typeface="Calibri" panose="020F0502020204030204" pitchFamily="34" charset="0"/>
            </a:rPr>
            <a:t>Signposts</a:t>
          </a:r>
          <a:endParaRPr lang="en-US">
            <a:latin typeface="Calibri" panose="020F0502020204030204" pitchFamily="34" charset="0"/>
            <a:cs typeface="Calibri" panose="020F0502020204030204" pitchFamily="34" charset="0"/>
          </a:endParaRPr>
        </a:p>
      </dgm:t>
    </dgm:pt>
    <dgm:pt modelId="{391D6404-5C1D-42BD-BE9B-30749F92231B}" type="parTrans" cxnId="{597B8B59-26A4-4157-B58B-0E9291F9F021}">
      <dgm:prSet/>
      <dgm:spPr/>
      <dgm:t>
        <a:bodyPr/>
        <a:lstStyle/>
        <a:p>
          <a:endParaRPr lang="en-US" sz="1800">
            <a:latin typeface="Calibri" panose="020F0502020204030204" pitchFamily="34" charset="0"/>
            <a:cs typeface="Calibri" panose="020F0502020204030204" pitchFamily="34" charset="0"/>
          </a:endParaRPr>
        </a:p>
      </dgm:t>
    </dgm:pt>
    <dgm:pt modelId="{E72BAC07-3BF0-4BDF-A784-4DE939066CDB}" type="sibTrans" cxnId="{597B8B59-26A4-4157-B58B-0E9291F9F021}">
      <dgm:prSet/>
      <dgm:spPr/>
      <dgm:t>
        <a:bodyPr/>
        <a:lstStyle/>
        <a:p>
          <a:endParaRPr lang="en-US">
            <a:latin typeface="Calibri" panose="020F0502020204030204" pitchFamily="34" charset="0"/>
            <a:cs typeface="Calibri" panose="020F0502020204030204" pitchFamily="34" charset="0"/>
          </a:endParaRPr>
        </a:p>
      </dgm:t>
    </dgm:pt>
    <dgm:pt modelId="{366FC6C2-84ED-4F59-A1BA-4D983239E868}" type="pres">
      <dgm:prSet presAssocID="{0B4A5BE3-C90A-49F0-8519-3B59F6FC038B}" presName="root" presStyleCnt="0">
        <dgm:presLayoutVars>
          <dgm:dir/>
          <dgm:resizeHandles val="exact"/>
        </dgm:presLayoutVars>
      </dgm:prSet>
      <dgm:spPr/>
    </dgm:pt>
    <dgm:pt modelId="{74DDE2D1-C648-4AD0-BA0B-8D2856882C70}" type="pres">
      <dgm:prSet presAssocID="{242629B9-CD35-4881-8F19-E38ADD6E59F4}" presName="compNode" presStyleCnt="0"/>
      <dgm:spPr/>
    </dgm:pt>
    <dgm:pt modelId="{F5E1AD86-4D53-48FC-AB93-08F5D83827C5}" type="pres">
      <dgm:prSet presAssocID="{242629B9-CD35-4881-8F19-E38ADD6E59F4}" presName="bgRect" presStyleLbl="bgShp" presStyleIdx="0" presStyleCnt="4"/>
      <dgm:spPr/>
    </dgm:pt>
    <dgm:pt modelId="{D12980DB-792F-4086-AC73-261089C16527}" type="pres">
      <dgm:prSet presAssocID="{242629B9-CD35-4881-8F19-E38ADD6E59F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tříška směřující nahoru se souvislou výplní"/>
        </a:ext>
      </dgm:extLst>
    </dgm:pt>
    <dgm:pt modelId="{E48CCA20-6778-46E8-A0DB-87E74E2BDA76}" type="pres">
      <dgm:prSet presAssocID="{242629B9-CD35-4881-8F19-E38ADD6E59F4}" presName="spaceRect" presStyleCnt="0"/>
      <dgm:spPr/>
    </dgm:pt>
    <dgm:pt modelId="{0AC5221C-7601-496F-8CE7-DBFD07EF2FED}" type="pres">
      <dgm:prSet presAssocID="{242629B9-CD35-4881-8F19-E38ADD6E59F4}" presName="parTx" presStyleLbl="revTx" presStyleIdx="0" presStyleCnt="4">
        <dgm:presLayoutVars>
          <dgm:chMax val="0"/>
          <dgm:chPref val="0"/>
        </dgm:presLayoutVars>
      </dgm:prSet>
      <dgm:spPr/>
    </dgm:pt>
    <dgm:pt modelId="{56CC6B18-037E-4679-8254-43BC3DC52918}" type="pres">
      <dgm:prSet presAssocID="{2E13A11F-4B11-41A9-B0DE-D6ED4F0DDB0A}" presName="sibTrans" presStyleCnt="0"/>
      <dgm:spPr/>
    </dgm:pt>
    <dgm:pt modelId="{0BB61F2F-3369-4B9D-BBF0-43503845354E}" type="pres">
      <dgm:prSet presAssocID="{23043705-3BBB-45C7-A802-0F7C092FBAAB}" presName="compNode" presStyleCnt="0"/>
      <dgm:spPr/>
    </dgm:pt>
    <dgm:pt modelId="{ADC9B5EA-4321-4161-BC7E-93C1B4AB22E5}" type="pres">
      <dgm:prSet presAssocID="{23043705-3BBB-45C7-A802-0F7C092FBAAB}" presName="bgRect" presStyleLbl="bgShp" presStyleIdx="1" presStyleCnt="4"/>
      <dgm:spPr/>
    </dgm:pt>
    <dgm:pt modelId="{576F87C9-E345-4C49-B5E2-EAAEEC8AD084}" type="pres">
      <dgm:prSet presAssocID="{23043705-3BBB-45C7-A802-0F7C092FBAA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able and chairs"/>
        </a:ext>
      </dgm:extLst>
    </dgm:pt>
    <dgm:pt modelId="{D84304D2-048D-4984-9F5C-45B4C3761947}" type="pres">
      <dgm:prSet presAssocID="{23043705-3BBB-45C7-A802-0F7C092FBAAB}" presName="spaceRect" presStyleCnt="0"/>
      <dgm:spPr/>
    </dgm:pt>
    <dgm:pt modelId="{6BEFC5BD-6C62-447F-8420-C2C1CC1AE24C}" type="pres">
      <dgm:prSet presAssocID="{23043705-3BBB-45C7-A802-0F7C092FBAAB}" presName="parTx" presStyleLbl="revTx" presStyleIdx="1" presStyleCnt="4">
        <dgm:presLayoutVars>
          <dgm:chMax val="0"/>
          <dgm:chPref val="0"/>
        </dgm:presLayoutVars>
      </dgm:prSet>
      <dgm:spPr/>
    </dgm:pt>
    <dgm:pt modelId="{41296908-4BC5-4D80-B350-C9F6ACEBB6AA}" type="pres">
      <dgm:prSet presAssocID="{B1218F2D-0CCB-4837-8E05-386305E632DC}" presName="sibTrans" presStyleCnt="0"/>
      <dgm:spPr/>
    </dgm:pt>
    <dgm:pt modelId="{38FC59EB-EE8C-4CD5-9B56-6A24E16E01D6}" type="pres">
      <dgm:prSet presAssocID="{92B47854-23B5-4DDC-8369-0474EE2DD996}" presName="compNode" presStyleCnt="0"/>
      <dgm:spPr/>
    </dgm:pt>
    <dgm:pt modelId="{35F218A0-6C11-4B49-92F7-D0C81D7B6AC3}" type="pres">
      <dgm:prSet presAssocID="{92B47854-23B5-4DDC-8369-0474EE2DD996}" presName="bgRect" presStyleLbl="bgShp" presStyleIdx="2" presStyleCnt="4"/>
      <dgm:spPr/>
    </dgm:pt>
    <dgm:pt modelId="{B5DF822D-BB0D-4019-912D-DC3A52BE8947}" type="pres">
      <dgm:prSet presAssocID="{92B47854-23B5-4DDC-8369-0474EE2DD99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ecyklovat"/>
        </a:ext>
      </dgm:extLst>
    </dgm:pt>
    <dgm:pt modelId="{3A3E501F-057B-4C0D-8E98-70276C4CFCF5}" type="pres">
      <dgm:prSet presAssocID="{92B47854-23B5-4DDC-8369-0474EE2DD996}" presName="spaceRect" presStyleCnt="0"/>
      <dgm:spPr/>
    </dgm:pt>
    <dgm:pt modelId="{71DB9AFC-BEB4-4C47-8646-2C965FC8FC25}" type="pres">
      <dgm:prSet presAssocID="{92B47854-23B5-4DDC-8369-0474EE2DD996}" presName="parTx" presStyleLbl="revTx" presStyleIdx="2" presStyleCnt="4">
        <dgm:presLayoutVars>
          <dgm:chMax val="0"/>
          <dgm:chPref val="0"/>
        </dgm:presLayoutVars>
      </dgm:prSet>
      <dgm:spPr/>
    </dgm:pt>
    <dgm:pt modelId="{69F6B6E5-2FB8-4712-A8A8-5B4675960D96}" type="pres">
      <dgm:prSet presAssocID="{18FAFD9B-F37D-4C4F-B3A9-74149C34D4DB}" presName="sibTrans" presStyleCnt="0"/>
      <dgm:spPr/>
    </dgm:pt>
    <dgm:pt modelId="{E89BCB5C-23B8-4BC0-809E-7AC94669CEFD}" type="pres">
      <dgm:prSet presAssocID="{9D22708A-BE7A-4F95-A55D-6623D41D714C}" presName="compNode" presStyleCnt="0"/>
      <dgm:spPr/>
    </dgm:pt>
    <dgm:pt modelId="{A36AE7C4-E616-48B3-96C0-33A06C5C71DE}" type="pres">
      <dgm:prSet presAssocID="{9D22708A-BE7A-4F95-A55D-6623D41D714C}" presName="bgRect" presStyleLbl="bgShp" presStyleIdx="3" presStyleCnt="4"/>
      <dgm:spPr/>
    </dgm:pt>
    <dgm:pt modelId="{5C4C1205-A15E-45CF-AD37-DBF5EEB194F5}" type="pres">
      <dgm:prSet presAssocID="{9D22708A-BE7A-4F95-A55D-6623D41D714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kazatel směru"/>
        </a:ext>
      </dgm:extLst>
    </dgm:pt>
    <dgm:pt modelId="{1A0853D0-14E5-4856-8C4F-EF960640AB5F}" type="pres">
      <dgm:prSet presAssocID="{9D22708A-BE7A-4F95-A55D-6623D41D714C}" presName="spaceRect" presStyleCnt="0"/>
      <dgm:spPr/>
    </dgm:pt>
    <dgm:pt modelId="{D287470B-27FD-4AD8-A762-48E348C3E6E1}" type="pres">
      <dgm:prSet presAssocID="{9D22708A-BE7A-4F95-A55D-6623D41D714C}" presName="parTx" presStyleLbl="revTx" presStyleIdx="3" presStyleCnt="4">
        <dgm:presLayoutVars>
          <dgm:chMax val="0"/>
          <dgm:chPref val="0"/>
        </dgm:presLayoutVars>
      </dgm:prSet>
      <dgm:spPr/>
    </dgm:pt>
  </dgm:ptLst>
  <dgm:cxnLst>
    <dgm:cxn modelId="{4ED6740E-691C-41D1-8F5F-EA1E6E38CA9D}" type="presOf" srcId="{0B4A5BE3-C90A-49F0-8519-3B59F6FC038B}" destId="{366FC6C2-84ED-4F59-A1BA-4D983239E868}" srcOrd="0" destOrd="0" presId="urn:microsoft.com/office/officeart/2018/2/layout/IconVerticalSolidList"/>
    <dgm:cxn modelId="{6FC82E1E-25EE-46E2-B073-5E3EABD559E1}" type="presOf" srcId="{92B47854-23B5-4DDC-8369-0474EE2DD996}" destId="{71DB9AFC-BEB4-4C47-8646-2C965FC8FC25}" srcOrd="0" destOrd="0" presId="urn:microsoft.com/office/officeart/2018/2/layout/IconVerticalSolidList"/>
    <dgm:cxn modelId="{343E9820-45A4-4ED8-8B52-8F4FB46D9BCA}" type="presOf" srcId="{242629B9-CD35-4881-8F19-E38ADD6E59F4}" destId="{0AC5221C-7601-496F-8CE7-DBFD07EF2FED}" srcOrd="0" destOrd="0" presId="urn:microsoft.com/office/officeart/2018/2/layout/IconVerticalSolidList"/>
    <dgm:cxn modelId="{2E3D5225-90C4-4079-8F7E-D48ECD70F32C}" srcId="{0B4A5BE3-C90A-49F0-8519-3B59F6FC038B}" destId="{242629B9-CD35-4881-8F19-E38ADD6E59F4}" srcOrd="0" destOrd="0" parTransId="{B068D492-A581-4A5F-9202-8CD2762749FA}" sibTransId="{2E13A11F-4B11-41A9-B0DE-D6ED4F0DDB0A}"/>
    <dgm:cxn modelId="{6E48203C-8A53-4666-844D-129FBF96D134}" type="presOf" srcId="{23043705-3BBB-45C7-A802-0F7C092FBAAB}" destId="{6BEFC5BD-6C62-447F-8420-C2C1CC1AE24C}" srcOrd="0" destOrd="0" presId="urn:microsoft.com/office/officeart/2018/2/layout/IconVerticalSolidList"/>
    <dgm:cxn modelId="{597B8B59-26A4-4157-B58B-0E9291F9F021}" srcId="{0B4A5BE3-C90A-49F0-8519-3B59F6FC038B}" destId="{9D22708A-BE7A-4F95-A55D-6623D41D714C}" srcOrd="3" destOrd="0" parTransId="{391D6404-5C1D-42BD-BE9B-30749F92231B}" sibTransId="{E72BAC07-3BF0-4BDF-A784-4DE939066CDB}"/>
    <dgm:cxn modelId="{7AD3E383-F50E-4AE6-9500-0E777D0B8055}" srcId="{0B4A5BE3-C90A-49F0-8519-3B59F6FC038B}" destId="{92B47854-23B5-4DDC-8369-0474EE2DD996}" srcOrd="2" destOrd="0" parTransId="{D8E358F7-746E-44B0-8E89-BA066A7E1664}" sibTransId="{18FAFD9B-F37D-4C4F-B3A9-74149C34D4DB}"/>
    <dgm:cxn modelId="{6159A992-6F1B-4934-AC2A-BF5FBDEDB18E}" type="presOf" srcId="{9D22708A-BE7A-4F95-A55D-6623D41D714C}" destId="{D287470B-27FD-4AD8-A762-48E348C3E6E1}" srcOrd="0" destOrd="0" presId="urn:microsoft.com/office/officeart/2018/2/layout/IconVerticalSolidList"/>
    <dgm:cxn modelId="{CF6405DB-C167-431C-A32B-43318DC19578}" srcId="{0B4A5BE3-C90A-49F0-8519-3B59F6FC038B}" destId="{23043705-3BBB-45C7-A802-0F7C092FBAAB}" srcOrd="1" destOrd="0" parTransId="{7B956735-130A-47E3-BFB0-66AA3DCB159E}" sibTransId="{B1218F2D-0CCB-4837-8E05-386305E632DC}"/>
    <dgm:cxn modelId="{B0259F31-CCC4-46FC-97F8-24747FA1E460}" type="presParOf" srcId="{366FC6C2-84ED-4F59-A1BA-4D983239E868}" destId="{74DDE2D1-C648-4AD0-BA0B-8D2856882C70}" srcOrd="0" destOrd="0" presId="urn:microsoft.com/office/officeart/2018/2/layout/IconVerticalSolidList"/>
    <dgm:cxn modelId="{5AE1E096-23AC-41BD-AF02-C4253362F546}" type="presParOf" srcId="{74DDE2D1-C648-4AD0-BA0B-8D2856882C70}" destId="{F5E1AD86-4D53-48FC-AB93-08F5D83827C5}" srcOrd="0" destOrd="0" presId="urn:microsoft.com/office/officeart/2018/2/layout/IconVerticalSolidList"/>
    <dgm:cxn modelId="{F513A716-2BFB-4146-91E0-11EA5E7D37D2}" type="presParOf" srcId="{74DDE2D1-C648-4AD0-BA0B-8D2856882C70}" destId="{D12980DB-792F-4086-AC73-261089C16527}" srcOrd="1" destOrd="0" presId="urn:microsoft.com/office/officeart/2018/2/layout/IconVerticalSolidList"/>
    <dgm:cxn modelId="{3C85F8F7-F66C-41AD-A4AB-88C56DA4FAC9}" type="presParOf" srcId="{74DDE2D1-C648-4AD0-BA0B-8D2856882C70}" destId="{E48CCA20-6778-46E8-A0DB-87E74E2BDA76}" srcOrd="2" destOrd="0" presId="urn:microsoft.com/office/officeart/2018/2/layout/IconVerticalSolidList"/>
    <dgm:cxn modelId="{2EAC2178-5DD9-441F-B103-4705ECFC041F}" type="presParOf" srcId="{74DDE2D1-C648-4AD0-BA0B-8D2856882C70}" destId="{0AC5221C-7601-496F-8CE7-DBFD07EF2FED}" srcOrd="3" destOrd="0" presId="urn:microsoft.com/office/officeart/2018/2/layout/IconVerticalSolidList"/>
    <dgm:cxn modelId="{AFE70040-184E-4739-9795-177033FF403E}" type="presParOf" srcId="{366FC6C2-84ED-4F59-A1BA-4D983239E868}" destId="{56CC6B18-037E-4679-8254-43BC3DC52918}" srcOrd="1" destOrd="0" presId="urn:microsoft.com/office/officeart/2018/2/layout/IconVerticalSolidList"/>
    <dgm:cxn modelId="{01511E57-2204-4FE4-97F0-C733DF6C9D19}" type="presParOf" srcId="{366FC6C2-84ED-4F59-A1BA-4D983239E868}" destId="{0BB61F2F-3369-4B9D-BBF0-43503845354E}" srcOrd="2" destOrd="0" presId="urn:microsoft.com/office/officeart/2018/2/layout/IconVerticalSolidList"/>
    <dgm:cxn modelId="{54D2335D-FEFD-4254-B222-83C384F83DFE}" type="presParOf" srcId="{0BB61F2F-3369-4B9D-BBF0-43503845354E}" destId="{ADC9B5EA-4321-4161-BC7E-93C1B4AB22E5}" srcOrd="0" destOrd="0" presId="urn:microsoft.com/office/officeart/2018/2/layout/IconVerticalSolidList"/>
    <dgm:cxn modelId="{73F8265B-CEAE-4808-93BE-E44D726A38E4}" type="presParOf" srcId="{0BB61F2F-3369-4B9D-BBF0-43503845354E}" destId="{576F87C9-E345-4C49-B5E2-EAAEEC8AD084}" srcOrd="1" destOrd="0" presId="urn:microsoft.com/office/officeart/2018/2/layout/IconVerticalSolidList"/>
    <dgm:cxn modelId="{2C57E03A-9746-4FD5-928A-A000DA24D65F}" type="presParOf" srcId="{0BB61F2F-3369-4B9D-BBF0-43503845354E}" destId="{D84304D2-048D-4984-9F5C-45B4C3761947}" srcOrd="2" destOrd="0" presId="urn:microsoft.com/office/officeart/2018/2/layout/IconVerticalSolidList"/>
    <dgm:cxn modelId="{205ADD79-F164-4C5D-ABF1-7DEFBA3BAAA9}" type="presParOf" srcId="{0BB61F2F-3369-4B9D-BBF0-43503845354E}" destId="{6BEFC5BD-6C62-447F-8420-C2C1CC1AE24C}" srcOrd="3" destOrd="0" presId="urn:microsoft.com/office/officeart/2018/2/layout/IconVerticalSolidList"/>
    <dgm:cxn modelId="{83C1CE89-61A3-4167-9D5D-FDCB35CB3D18}" type="presParOf" srcId="{366FC6C2-84ED-4F59-A1BA-4D983239E868}" destId="{41296908-4BC5-4D80-B350-C9F6ACEBB6AA}" srcOrd="3" destOrd="0" presId="urn:microsoft.com/office/officeart/2018/2/layout/IconVerticalSolidList"/>
    <dgm:cxn modelId="{628FBEB8-A138-448A-8B92-14C8BCC617CC}" type="presParOf" srcId="{366FC6C2-84ED-4F59-A1BA-4D983239E868}" destId="{38FC59EB-EE8C-4CD5-9B56-6A24E16E01D6}" srcOrd="4" destOrd="0" presId="urn:microsoft.com/office/officeart/2018/2/layout/IconVerticalSolidList"/>
    <dgm:cxn modelId="{6E8C1BE6-6FA3-4B73-8728-BE132FA12BD8}" type="presParOf" srcId="{38FC59EB-EE8C-4CD5-9B56-6A24E16E01D6}" destId="{35F218A0-6C11-4B49-92F7-D0C81D7B6AC3}" srcOrd="0" destOrd="0" presId="urn:microsoft.com/office/officeart/2018/2/layout/IconVerticalSolidList"/>
    <dgm:cxn modelId="{00D14FC4-1F0B-4A7D-AD1E-F6C72E3F2F60}" type="presParOf" srcId="{38FC59EB-EE8C-4CD5-9B56-6A24E16E01D6}" destId="{B5DF822D-BB0D-4019-912D-DC3A52BE8947}" srcOrd="1" destOrd="0" presId="urn:microsoft.com/office/officeart/2018/2/layout/IconVerticalSolidList"/>
    <dgm:cxn modelId="{FFC0B4D9-37D9-4A0C-AFFE-0656E57FD57A}" type="presParOf" srcId="{38FC59EB-EE8C-4CD5-9B56-6A24E16E01D6}" destId="{3A3E501F-057B-4C0D-8E98-70276C4CFCF5}" srcOrd="2" destOrd="0" presId="urn:microsoft.com/office/officeart/2018/2/layout/IconVerticalSolidList"/>
    <dgm:cxn modelId="{0C6857FD-1FDA-40B3-AADA-9B0BE867BDFC}" type="presParOf" srcId="{38FC59EB-EE8C-4CD5-9B56-6A24E16E01D6}" destId="{71DB9AFC-BEB4-4C47-8646-2C965FC8FC25}" srcOrd="3" destOrd="0" presId="urn:microsoft.com/office/officeart/2018/2/layout/IconVerticalSolidList"/>
    <dgm:cxn modelId="{444253B6-48A6-4DB5-ABC3-A1440A5AF988}" type="presParOf" srcId="{366FC6C2-84ED-4F59-A1BA-4D983239E868}" destId="{69F6B6E5-2FB8-4712-A8A8-5B4675960D96}" srcOrd="5" destOrd="0" presId="urn:microsoft.com/office/officeart/2018/2/layout/IconVerticalSolidList"/>
    <dgm:cxn modelId="{89AAC48B-1611-4181-8A81-4CAEA159C5F0}" type="presParOf" srcId="{366FC6C2-84ED-4F59-A1BA-4D983239E868}" destId="{E89BCB5C-23B8-4BC0-809E-7AC94669CEFD}" srcOrd="6" destOrd="0" presId="urn:microsoft.com/office/officeart/2018/2/layout/IconVerticalSolidList"/>
    <dgm:cxn modelId="{835E78F7-FE5F-4FFB-A087-8B63E489514F}" type="presParOf" srcId="{E89BCB5C-23B8-4BC0-809E-7AC94669CEFD}" destId="{A36AE7C4-E616-48B3-96C0-33A06C5C71DE}" srcOrd="0" destOrd="0" presId="urn:microsoft.com/office/officeart/2018/2/layout/IconVerticalSolidList"/>
    <dgm:cxn modelId="{4EB1DAAF-2704-495D-90B6-586A26EC60D1}" type="presParOf" srcId="{E89BCB5C-23B8-4BC0-809E-7AC94669CEFD}" destId="{5C4C1205-A15E-45CF-AD37-DBF5EEB194F5}" srcOrd="1" destOrd="0" presId="urn:microsoft.com/office/officeart/2018/2/layout/IconVerticalSolidList"/>
    <dgm:cxn modelId="{B781AEE7-C615-483E-A329-ED751CD0796D}" type="presParOf" srcId="{E89BCB5C-23B8-4BC0-809E-7AC94669CEFD}" destId="{1A0853D0-14E5-4856-8C4F-EF960640AB5F}" srcOrd="2" destOrd="0" presId="urn:microsoft.com/office/officeart/2018/2/layout/IconVerticalSolidList"/>
    <dgm:cxn modelId="{75D7E381-7737-4CE8-974A-22795C86EE54}" type="presParOf" srcId="{E89BCB5C-23B8-4BC0-809E-7AC94669CEFD}" destId="{D287470B-27FD-4AD8-A762-48E348C3E6E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11BF5FB-B512-45EA-8B04-045D34CC83EF}"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08BEBB3B-B41D-4B3D-BE61-4B0CB7687141}">
      <dgm:prSet/>
      <dgm:spPr/>
      <dgm:t>
        <a:bodyPr/>
        <a:lstStyle/>
        <a:p>
          <a:r>
            <a:rPr lang="cs-CZ"/>
            <a:t>Steps </a:t>
          </a:r>
          <a:endParaRPr lang="en-US"/>
        </a:p>
      </dgm:t>
    </dgm:pt>
    <dgm:pt modelId="{B0FC207F-D9B0-4D85-903C-40BD2A5E6961}" type="parTrans" cxnId="{223AF770-8B55-4367-8D39-AEDF1BF8AA22}">
      <dgm:prSet/>
      <dgm:spPr/>
      <dgm:t>
        <a:bodyPr/>
        <a:lstStyle/>
        <a:p>
          <a:endParaRPr lang="en-US"/>
        </a:p>
      </dgm:t>
    </dgm:pt>
    <dgm:pt modelId="{641C1B70-A233-4B15-B983-9AA093D609A5}" type="sibTrans" cxnId="{223AF770-8B55-4367-8D39-AEDF1BF8AA22}">
      <dgm:prSet/>
      <dgm:spPr/>
      <dgm:t>
        <a:bodyPr/>
        <a:lstStyle/>
        <a:p>
          <a:endParaRPr lang="en-US"/>
        </a:p>
      </dgm:t>
    </dgm:pt>
    <dgm:pt modelId="{44A75635-09BD-4C90-9198-5036B724FD87}">
      <dgm:prSet/>
      <dgm:spPr/>
      <dgm:t>
        <a:bodyPr/>
        <a:lstStyle/>
        <a:p>
          <a:r>
            <a:rPr lang="cs-CZ"/>
            <a:t>Bridges </a:t>
          </a:r>
          <a:endParaRPr lang="en-US"/>
        </a:p>
      </dgm:t>
    </dgm:pt>
    <dgm:pt modelId="{EF0BD5A8-DADE-431C-9766-195D537535E3}" type="parTrans" cxnId="{AA5A63F6-0608-46BD-B8C9-397F8D1554E4}">
      <dgm:prSet/>
      <dgm:spPr/>
      <dgm:t>
        <a:bodyPr/>
        <a:lstStyle/>
        <a:p>
          <a:endParaRPr lang="en-US"/>
        </a:p>
      </dgm:t>
    </dgm:pt>
    <dgm:pt modelId="{F4856D91-5E28-4F4C-BB6C-AF5BD71B521F}" type="sibTrans" cxnId="{AA5A63F6-0608-46BD-B8C9-397F8D1554E4}">
      <dgm:prSet/>
      <dgm:spPr/>
      <dgm:t>
        <a:bodyPr/>
        <a:lstStyle/>
        <a:p>
          <a:endParaRPr lang="en-US"/>
        </a:p>
      </dgm:t>
    </dgm:pt>
    <dgm:pt modelId="{E1FBAEBB-E3AE-4A07-A581-FCFB0AE16D46}">
      <dgm:prSet/>
      <dgm:spPr/>
      <dgm:t>
        <a:bodyPr/>
        <a:lstStyle/>
        <a:p>
          <a:r>
            <a:rPr lang="cs-CZ"/>
            <a:t>Viewpoints</a:t>
          </a:r>
          <a:endParaRPr lang="en-US"/>
        </a:p>
      </dgm:t>
    </dgm:pt>
    <dgm:pt modelId="{C3585D4D-6465-49AD-B62A-C95846315ABB}" type="parTrans" cxnId="{43CDDEC7-4224-4F7C-A8B4-CA789E5FF909}">
      <dgm:prSet/>
      <dgm:spPr/>
      <dgm:t>
        <a:bodyPr/>
        <a:lstStyle/>
        <a:p>
          <a:endParaRPr lang="en-US"/>
        </a:p>
      </dgm:t>
    </dgm:pt>
    <dgm:pt modelId="{CD180AAB-8078-4BDA-A1E4-01A6F8D403A9}" type="sibTrans" cxnId="{43CDDEC7-4224-4F7C-A8B4-CA789E5FF909}">
      <dgm:prSet/>
      <dgm:spPr/>
      <dgm:t>
        <a:bodyPr/>
        <a:lstStyle/>
        <a:p>
          <a:endParaRPr lang="en-US"/>
        </a:p>
      </dgm:t>
    </dgm:pt>
    <dgm:pt modelId="{4D07FBE5-F721-4C8F-97D1-A567DDE9DCD5}">
      <dgm:prSet/>
      <dgm:spPr/>
      <dgm:t>
        <a:bodyPr/>
        <a:lstStyle/>
        <a:p>
          <a:r>
            <a:rPr lang="cs-CZ" dirty="0" err="1"/>
            <a:t>Interpretive</a:t>
          </a:r>
          <a:r>
            <a:rPr lang="cs-CZ" dirty="0"/>
            <a:t> </a:t>
          </a:r>
          <a:r>
            <a:rPr lang="cs-CZ" dirty="0" err="1"/>
            <a:t>panels</a:t>
          </a:r>
          <a:r>
            <a:rPr lang="cs-CZ" dirty="0"/>
            <a:t> </a:t>
          </a:r>
          <a:r>
            <a:rPr lang="cs-CZ" dirty="0" err="1"/>
            <a:t>safety</a:t>
          </a:r>
          <a:r>
            <a:rPr lang="cs-CZ" dirty="0"/>
            <a:t> </a:t>
          </a:r>
          <a:r>
            <a:rPr lang="cs-CZ" dirty="0" err="1"/>
            <a:t>barriers</a:t>
          </a:r>
          <a:endParaRPr lang="en-US" dirty="0"/>
        </a:p>
      </dgm:t>
    </dgm:pt>
    <dgm:pt modelId="{66FC8B45-EA19-4796-BA93-27AABA5CD295}" type="parTrans" cxnId="{9CC4468D-B5FB-4A89-9DA8-B65BEB7BC815}">
      <dgm:prSet/>
      <dgm:spPr/>
      <dgm:t>
        <a:bodyPr/>
        <a:lstStyle/>
        <a:p>
          <a:endParaRPr lang="en-US"/>
        </a:p>
      </dgm:t>
    </dgm:pt>
    <dgm:pt modelId="{94C90C02-6236-4777-A4E5-353179A7E07A}" type="sibTrans" cxnId="{9CC4468D-B5FB-4A89-9DA8-B65BEB7BC815}">
      <dgm:prSet/>
      <dgm:spPr/>
      <dgm:t>
        <a:bodyPr/>
        <a:lstStyle/>
        <a:p>
          <a:endParaRPr lang="en-US"/>
        </a:p>
      </dgm:t>
    </dgm:pt>
    <dgm:pt modelId="{D40052E2-4D2A-42D4-9C1B-245AB3EC292C}" type="pres">
      <dgm:prSet presAssocID="{B11BF5FB-B512-45EA-8B04-045D34CC83EF}" presName="root" presStyleCnt="0">
        <dgm:presLayoutVars>
          <dgm:dir/>
          <dgm:resizeHandles val="exact"/>
        </dgm:presLayoutVars>
      </dgm:prSet>
      <dgm:spPr/>
    </dgm:pt>
    <dgm:pt modelId="{81DF97AF-31A7-4904-97D8-C8ABA6D2DE40}" type="pres">
      <dgm:prSet presAssocID="{08BEBB3B-B41D-4B3D-BE61-4B0CB7687141}" presName="compNode" presStyleCnt="0"/>
      <dgm:spPr/>
    </dgm:pt>
    <dgm:pt modelId="{64ACB0C5-2837-436D-BE3E-03319DC01AE2}" type="pres">
      <dgm:prSet presAssocID="{08BEBB3B-B41D-4B3D-BE61-4B0CB7687141}" presName="bgRect" presStyleLbl="bgShp" presStyleIdx="0" presStyleCnt="4"/>
      <dgm:spPr/>
    </dgm:pt>
    <dgm:pt modelId="{83CAA056-93D0-4A69-AC22-74E90C3E59EE}" type="pres">
      <dgm:prSet presAssocID="{08BEBB3B-B41D-4B3D-BE61-4B0CB768714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opy obuvi"/>
        </a:ext>
      </dgm:extLst>
    </dgm:pt>
    <dgm:pt modelId="{A55D3A79-89B9-488A-816F-F9494033BCEE}" type="pres">
      <dgm:prSet presAssocID="{08BEBB3B-B41D-4B3D-BE61-4B0CB7687141}" presName="spaceRect" presStyleCnt="0"/>
      <dgm:spPr/>
    </dgm:pt>
    <dgm:pt modelId="{B58690FE-3722-4CE4-A792-305C7840D654}" type="pres">
      <dgm:prSet presAssocID="{08BEBB3B-B41D-4B3D-BE61-4B0CB7687141}" presName="parTx" presStyleLbl="revTx" presStyleIdx="0" presStyleCnt="4">
        <dgm:presLayoutVars>
          <dgm:chMax val="0"/>
          <dgm:chPref val="0"/>
        </dgm:presLayoutVars>
      </dgm:prSet>
      <dgm:spPr/>
    </dgm:pt>
    <dgm:pt modelId="{4A6F2CEA-37EF-4A92-9052-9791DA811BB5}" type="pres">
      <dgm:prSet presAssocID="{641C1B70-A233-4B15-B983-9AA093D609A5}" presName="sibTrans" presStyleCnt="0"/>
      <dgm:spPr/>
    </dgm:pt>
    <dgm:pt modelId="{F882A694-73D0-4040-B230-87A19A209F2F}" type="pres">
      <dgm:prSet presAssocID="{44A75635-09BD-4C90-9198-5036B724FD87}" presName="compNode" presStyleCnt="0"/>
      <dgm:spPr/>
    </dgm:pt>
    <dgm:pt modelId="{F42DD400-5E33-4779-A5B9-A954FE79195E}" type="pres">
      <dgm:prSet presAssocID="{44A75635-09BD-4C90-9198-5036B724FD87}" presName="bgRect" presStyleLbl="bgShp" presStyleIdx="1" presStyleCnt="4"/>
      <dgm:spPr/>
    </dgm:pt>
    <dgm:pt modelId="{DC572D19-CE06-4376-8894-7205F7165255}" type="pres">
      <dgm:prSet presAssocID="{44A75635-09BD-4C90-9198-5036B724FD8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idge scene"/>
        </a:ext>
      </dgm:extLst>
    </dgm:pt>
    <dgm:pt modelId="{992EFFA2-E9EF-4C50-AAA4-D653A6B69248}" type="pres">
      <dgm:prSet presAssocID="{44A75635-09BD-4C90-9198-5036B724FD87}" presName="spaceRect" presStyleCnt="0"/>
      <dgm:spPr/>
    </dgm:pt>
    <dgm:pt modelId="{634E4F41-AC47-40B3-A884-0C18E669DA99}" type="pres">
      <dgm:prSet presAssocID="{44A75635-09BD-4C90-9198-5036B724FD87}" presName="parTx" presStyleLbl="revTx" presStyleIdx="1" presStyleCnt="4">
        <dgm:presLayoutVars>
          <dgm:chMax val="0"/>
          <dgm:chPref val="0"/>
        </dgm:presLayoutVars>
      </dgm:prSet>
      <dgm:spPr/>
    </dgm:pt>
    <dgm:pt modelId="{3F504FBB-36F6-4736-B4C1-C6F863AF4DC4}" type="pres">
      <dgm:prSet presAssocID="{F4856D91-5E28-4F4C-BB6C-AF5BD71B521F}" presName="sibTrans" presStyleCnt="0"/>
      <dgm:spPr/>
    </dgm:pt>
    <dgm:pt modelId="{AD565DE9-DFDB-428C-845F-877726CA78C8}" type="pres">
      <dgm:prSet presAssocID="{E1FBAEBB-E3AE-4A07-A581-FCFB0AE16D46}" presName="compNode" presStyleCnt="0"/>
      <dgm:spPr/>
    </dgm:pt>
    <dgm:pt modelId="{0279EAF9-0F4C-407D-969F-2CA803657002}" type="pres">
      <dgm:prSet presAssocID="{E1FBAEBB-E3AE-4A07-A581-FCFB0AE16D46}" presName="bgRect" presStyleLbl="bgShp" presStyleIdx="2" presStyleCnt="4"/>
      <dgm:spPr/>
    </dgm:pt>
    <dgm:pt modelId="{A71A259D-939D-45FD-B858-C1CCFC41FD57}" type="pres">
      <dgm:prSet presAssocID="{E1FBAEBB-E3AE-4A07-A581-FCFB0AE16D4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ko"/>
        </a:ext>
      </dgm:extLst>
    </dgm:pt>
    <dgm:pt modelId="{0DD85EA0-9A8F-4C7A-B7A1-2F1EDCC50689}" type="pres">
      <dgm:prSet presAssocID="{E1FBAEBB-E3AE-4A07-A581-FCFB0AE16D46}" presName="spaceRect" presStyleCnt="0"/>
      <dgm:spPr/>
    </dgm:pt>
    <dgm:pt modelId="{DB8F684A-45E8-44C4-B525-754E5A824C7E}" type="pres">
      <dgm:prSet presAssocID="{E1FBAEBB-E3AE-4A07-A581-FCFB0AE16D46}" presName="parTx" presStyleLbl="revTx" presStyleIdx="2" presStyleCnt="4">
        <dgm:presLayoutVars>
          <dgm:chMax val="0"/>
          <dgm:chPref val="0"/>
        </dgm:presLayoutVars>
      </dgm:prSet>
      <dgm:spPr/>
    </dgm:pt>
    <dgm:pt modelId="{CE532699-BB18-436A-9DEE-49409CEF58E9}" type="pres">
      <dgm:prSet presAssocID="{CD180AAB-8078-4BDA-A1E4-01A6F8D403A9}" presName="sibTrans" presStyleCnt="0"/>
      <dgm:spPr/>
    </dgm:pt>
    <dgm:pt modelId="{D64416CA-1A1A-4B1A-A4A8-B0D0744BE6A4}" type="pres">
      <dgm:prSet presAssocID="{4D07FBE5-F721-4C8F-97D1-A567DDE9DCD5}" presName="compNode" presStyleCnt="0"/>
      <dgm:spPr/>
    </dgm:pt>
    <dgm:pt modelId="{AD227A93-F4BE-4786-B121-1DB6787BCABE}" type="pres">
      <dgm:prSet presAssocID="{4D07FBE5-F721-4C8F-97D1-A567DDE9DCD5}" presName="bgRect" presStyleLbl="bgShp" presStyleIdx="3" presStyleCnt="4"/>
      <dgm:spPr/>
    </dgm:pt>
    <dgm:pt modelId="{C606BA0F-10F3-422F-B8D8-95ED7E39BE56}" type="pres">
      <dgm:prSet presAssocID="{4D07FBE5-F721-4C8F-97D1-A567DDE9DCD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Varování"/>
        </a:ext>
      </dgm:extLst>
    </dgm:pt>
    <dgm:pt modelId="{11565033-C7BB-48EB-B1B5-C2399771E099}" type="pres">
      <dgm:prSet presAssocID="{4D07FBE5-F721-4C8F-97D1-A567DDE9DCD5}" presName="spaceRect" presStyleCnt="0"/>
      <dgm:spPr/>
    </dgm:pt>
    <dgm:pt modelId="{A03E7BA8-B72A-41EF-821E-58615917E58D}" type="pres">
      <dgm:prSet presAssocID="{4D07FBE5-F721-4C8F-97D1-A567DDE9DCD5}" presName="parTx" presStyleLbl="revTx" presStyleIdx="3" presStyleCnt="4">
        <dgm:presLayoutVars>
          <dgm:chMax val="0"/>
          <dgm:chPref val="0"/>
        </dgm:presLayoutVars>
      </dgm:prSet>
      <dgm:spPr/>
    </dgm:pt>
  </dgm:ptLst>
  <dgm:cxnLst>
    <dgm:cxn modelId="{AAF6BA00-72F8-4BE5-9BFD-AFBB83E37E11}" type="presOf" srcId="{44A75635-09BD-4C90-9198-5036B724FD87}" destId="{634E4F41-AC47-40B3-A884-0C18E669DA99}" srcOrd="0" destOrd="0" presId="urn:microsoft.com/office/officeart/2018/2/layout/IconVerticalSolidList"/>
    <dgm:cxn modelId="{1C6E2337-3F6F-4092-B92E-BC05DE792917}" type="presOf" srcId="{4D07FBE5-F721-4C8F-97D1-A567DDE9DCD5}" destId="{A03E7BA8-B72A-41EF-821E-58615917E58D}" srcOrd="0" destOrd="0" presId="urn:microsoft.com/office/officeart/2018/2/layout/IconVerticalSolidList"/>
    <dgm:cxn modelId="{0AA5EF4A-E992-4D94-A1C7-62981DD2632B}" type="presOf" srcId="{E1FBAEBB-E3AE-4A07-A581-FCFB0AE16D46}" destId="{DB8F684A-45E8-44C4-B525-754E5A824C7E}" srcOrd="0" destOrd="0" presId="urn:microsoft.com/office/officeart/2018/2/layout/IconVerticalSolidList"/>
    <dgm:cxn modelId="{223AF770-8B55-4367-8D39-AEDF1BF8AA22}" srcId="{B11BF5FB-B512-45EA-8B04-045D34CC83EF}" destId="{08BEBB3B-B41D-4B3D-BE61-4B0CB7687141}" srcOrd="0" destOrd="0" parTransId="{B0FC207F-D9B0-4D85-903C-40BD2A5E6961}" sibTransId="{641C1B70-A233-4B15-B983-9AA093D609A5}"/>
    <dgm:cxn modelId="{C74A2173-3E79-493C-8EE1-A8A4F924345E}" type="presOf" srcId="{B11BF5FB-B512-45EA-8B04-045D34CC83EF}" destId="{D40052E2-4D2A-42D4-9C1B-245AB3EC292C}" srcOrd="0" destOrd="0" presId="urn:microsoft.com/office/officeart/2018/2/layout/IconVerticalSolidList"/>
    <dgm:cxn modelId="{9CC4468D-B5FB-4A89-9DA8-B65BEB7BC815}" srcId="{B11BF5FB-B512-45EA-8B04-045D34CC83EF}" destId="{4D07FBE5-F721-4C8F-97D1-A567DDE9DCD5}" srcOrd="3" destOrd="0" parTransId="{66FC8B45-EA19-4796-BA93-27AABA5CD295}" sibTransId="{94C90C02-6236-4777-A4E5-353179A7E07A}"/>
    <dgm:cxn modelId="{43CDDEC7-4224-4F7C-A8B4-CA789E5FF909}" srcId="{B11BF5FB-B512-45EA-8B04-045D34CC83EF}" destId="{E1FBAEBB-E3AE-4A07-A581-FCFB0AE16D46}" srcOrd="2" destOrd="0" parTransId="{C3585D4D-6465-49AD-B62A-C95846315ABB}" sibTransId="{CD180AAB-8078-4BDA-A1E4-01A6F8D403A9}"/>
    <dgm:cxn modelId="{AA5A63F6-0608-46BD-B8C9-397F8D1554E4}" srcId="{B11BF5FB-B512-45EA-8B04-045D34CC83EF}" destId="{44A75635-09BD-4C90-9198-5036B724FD87}" srcOrd="1" destOrd="0" parTransId="{EF0BD5A8-DADE-431C-9766-195D537535E3}" sibTransId="{F4856D91-5E28-4F4C-BB6C-AF5BD71B521F}"/>
    <dgm:cxn modelId="{0D952AFC-AA7C-498B-9A0B-CE6297DEE5B5}" type="presOf" srcId="{08BEBB3B-B41D-4B3D-BE61-4B0CB7687141}" destId="{B58690FE-3722-4CE4-A792-305C7840D654}" srcOrd="0" destOrd="0" presId="urn:microsoft.com/office/officeart/2018/2/layout/IconVerticalSolidList"/>
    <dgm:cxn modelId="{CE08840A-8BCE-4A7D-AC9C-63B85CCB4047}" type="presParOf" srcId="{D40052E2-4D2A-42D4-9C1B-245AB3EC292C}" destId="{81DF97AF-31A7-4904-97D8-C8ABA6D2DE40}" srcOrd="0" destOrd="0" presId="urn:microsoft.com/office/officeart/2018/2/layout/IconVerticalSolidList"/>
    <dgm:cxn modelId="{A220125C-0086-480F-9117-EB446E71201A}" type="presParOf" srcId="{81DF97AF-31A7-4904-97D8-C8ABA6D2DE40}" destId="{64ACB0C5-2837-436D-BE3E-03319DC01AE2}" srcOrd="0" destOrd="0" presId="urn:microsoft.com/office/officeart/2018/2/layout/IconVerticalSolidList"/>
    <dgm:cxn modelId="{423E8A6B-2CD9-4A70-927B-CC623F69ED13}" type="presParOf" srcId="{81DF97AF-31A7-4904-97D8-C8ABA6D2DE40}" destId="{83CAA056-93D0-4A69-AC22-74E90C3E59EE}" srcOrd="1" destOrd="0" presId="urn:microsoft.com/office/officeart/2018/2/layout/IconVerticalSolidList"/>
    <dgm:cxn modelId="{CAF7AF80-2B50-4502-93F0-26088BC04C27}" type="presParOf" srcId="{81DF97AF-31A7-4904-97D8-C8ABA6D2DE40}" destId="{A55D3A79-89B9-488A-816F-F9494033BCEE}" srcOrd="2" destOrd="0" presId="urn:microsoft.com/office/officeart/2018/2/layout/IconVerticalSolidList"/>
    <dgm:cxn modelId="{1C423EEF-6DDE-47F6-9541-80D78C75D57E}" type="presParOf" srcId="{81DF97AF-31A7-4904-97D8-C8ABA6D2DE40}" destId="{B58690FE-3722-4CE4-A792-305C7840D654}" srcOrd="3" destOrd="0" presId="urn:microsoft.com/office/officeart/2018/2/layout/IconVerticalSolidList"/>
    <dgm:cxn modelId="{0A05DF2E-785C-40AD-8213-6B5199BBC739}" type="presParOf" srcId="{D40052E2-4D2A-42D4-9C1B-245AB3EC292C}" destId="{4A6F2CEA-37EF-4A92-9052-9791DA811BB5}" srcOrd="1" destOrd="0" presId="urn:microsoft.com/office/officeart/2018/2/layout/IconVerticalSolidList"/>
    <dgm:cxn modelId="{823422EC-49AA-47B0-AD86-9318E79566F5}" type="presParOf" srcId="{D40052E2-4D2A-42D4-9C1B-245AB3EC292C}" destId="{F882A694-73D0-4040-B230-87A19A209F2F}" srcOrd="2" destOrd="0" presId="urn:microsoft.com/office/officeart/2018/2/layout/IconVerticalSolidList"/>
    <dgm:cxn modelId="{F2A8EE85-6C58-47F5-BEF5-AFA85A09797F}" type="presParOf" srcId="{F882A694-73D0-4040-B230-87A19A209F2F}" destId="{F42DD400-5E33-4779-A5B9-A954FE79195E}" srcOrd="0" destOrd="0" presId="urn:microsoft.com/office/officeart/2018/2/layout/IconVerticalSolidList"/>
    <dgm:cxn modelId="{82DF0222-7B58-4ABA-BF3A-BF8EC3FA5703}" type="presParOf" srcId="{F882A694-73D0-4040-B230-87A19A209F2F}" destId="{DC572D19-CE06-4376-8894-7205F7165255}" srcOrd="1" destOrd="0" presId="urn:microsoft.com/office/officeart/2018/2/layout/IconVerticalSolidList"/>
    <dgm:cxn modelId="{3A06327C-B967-49B3-8499-3375230DF5E0}" type="presParOf" srcId="{F882A694-73D0-4040-B230-87A19A209F2F}" destId="{992EFFA2-E9EF-4C50-AAA4-D653A6B69248}" srcOrd="2" destOrd="0" presId="urn:microsoft.com/office/officeart/2018/2/layout/IconVerticalSolidList"/>
    <dgm:cxn modelId="{6AFCB638-E537-4B65-BF9F-E45E3433043F}" type="presParOf" srcId="{F882A694-73D0-4040-B230-87A19A209F2F}" destId="{634E4F41-AC47-40B3-A884-0C18E669DA99}" srcOrd="3" destOrd="0" presId="urn:microsoft.com/office/officeart/2018/2/layout/IconVerticalSolidList"/>
    <dgm:cxn modelId="{487F739D-EE46-4598-8951-C88CE04A776E}" type="presParOf" srcId="{D40052E2-4D2A-42D4-9C1B-245AB3EC292C}" destId="{3F504FBB-36F6-4736-B4C1-C6F863AF4DC4}" srcOrd="3" destOrd="0" presId="urn:microsoft.com/office/officeart/2018/2/layout/IconVerticalSolidList"/>
    <dgm:cxn modelId="{FE220CBF-6DCE-4B63-B441-89B0A23776C5}" type="presParOf" srcId="{D40052E2-4D2A-42D4-9C1B-245AB3EC292C}" destId="{AD565DE9-DFDB-428C-845F-877726CA78C8}" srcOrd="4" destOrd="0" presId="urn:microsoft.com/office/officeart/2018/2/layout/IconVerticalSolidList"/>
    <dgm:cxn modelId="{33151CEE-4AAD-458B-9483-283B14ABADE5}" type="presParOf" srcId="{AD565DE9-DFDB-428C-845F-877726CA78C8}" destId="{0279EAF9-0F4C-407D-969F-2CA803657002}" srcOrd="0" destOrd="0" presId="urn:microsoft.com/office/officeart/2018/2/layout/IconVerticalSolidList"/>
    <dgm:cxn modelId="{E82D222F-0C8D-472F-B629-47684FF97BF8}" type="presParOf" srcId="{AD565DE9-DFDB-428C-845F-877726CA78C8}" destId="{A71A259D-939D-45FD-B858-C1CCFC41FD57}" srcOrd="1" destOrd="0" presId="urn:microsoft.com/office/officeart/2018/2/layout/IconVerticalSolidList"/>
    <dgm:cxn modelId="{26FEF8B3-D0F9-4255-9313-6E6FCBDB756F}" type="presParOf" srcId="{AD565DE9-DFDB-428C-845F-877726CA78C8}" destId="{0DD85EA0-9A8F-4C7A-B7A1-2F1EDCC50689}" srcOrd="2" destOrd="0" presId="urn:microsoft.com/office/officeart/2018/2/layout/IconVerticalSolidList"/>
    <dgm:cxn modelId="{F87A43CB-5017-48DC-A488-1A50F5F2AAFF}" type="presParOf" srcId="{AD565DE9-DFDB-428C-845F-877726CA78C8}" destId="{DB8F684A-45E8-44C4-B525-754E5A824C7E}" srcOrd="3" destOrd="0" presId="urn:microsoft.com/office/officeart/2018/2/layout/IconVerticalSolidList"/>
    <dgm:cxn modelId="{68F803FA-A1CF-4772-BE59-4636F9C299BD}" type="presParOf" srcId="{D40052E2-4D2A-42D4-9C1B-245AB3EC292C}" destId="{CE532699-BB18-436A-9DEE-49409CEF58E9}" srcOrd="5" destOrd="0" presId="urn:microsoft.com/office/officeart/2018/2/layout/IconVerticalSolidList"/>
    <dgm:cxn modelId="{8ADC0566-5C1F-4D60-8647-8C7618FDAF89}" type="presParOf" srcId="{D40052E2-4D2A-42D4-9C1B-245AB3EC292C}" destId="{D64416CA-1A1A-4B1A-A4A8-B0D0744BE6A4}" srcOrd="6" destOrd="0" presId="urn:microsoft.com/office/officeart/2018/2/layout/IconVerticalSolidList"/>
    <dgm:cxn modelId="{9E06A634-22C3-4579-8091-480F8C20DEB5}" type="presParOf" srcId="{D64416CA-1A1A-4B1A-A4A8-B0D0744BE6A4}" destId="{AD227A93-F4BE-4786-B121-1DB6787BCABE}" srcOrd="0" destOrd="0" presId="urn:microsoft.com/office/officeart/2018/2/layout/IconVerticalSolidList"/>
    <dgm:cxn modelId="{2E053071-C1E8-4C87-8C64-C8DFB938FAE2}" type="presParOf" srcId="{D64416CA-1A1A-4B1A-A4A8-B0D0744BE6A4}" destId="{C606BA0F-10F3-422F-B8D8-95ED7E39BE56}" srcOrd="1" destOrd="0" presId="urn:microsoft.com/office/officeart/2018/2/layout/IconVerticalSolidList"/>
    <dgm:cxn modelId="{3E8317FC-D25F-43D9-B103-BD2EED213FAB}" type="presParOf" srcId="{D64416CA-1A1A-4B1A-A4A8-B0D0744BE6A4}" destId="{11565033-C7BB-48EB-B1B5-C2399771E099}" srcOrd="2" destOrd="0" presId="urn:microsoft.com/office/officeart/2018/2/layout/IconVerticalSolidList"/>
    <dgm:cxn modelId="{EF383D2D-C3DF-4312-A98D-9605BEB8ED75}" type="presParOf" srcId="{D64416CA-1A1A-4B1A-A4A8-B0D0744BE6A4}" destId="{A03E7BA8-B72A-41EF-821E-58615917E58D}" srcOrd="3" destOrd="0" presId="urn:microsoft.com/office/officeart/2018/2/layout/IconVerticalSoli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ABD8D1F-D272-478E-BD14-83AD4A449D64}" type="doc">
      <dgm:prSet loTypeId="urn:microsoft.com/office/officeart/2005/8/layout/default" loCatId="list" qsTypeId="urn:microsoft.com/office/officeart/2005/8/quickstyle/simple1" qsCatId="simple" csTypeId="urn:microsoft.com/office/officeart/2005/8/colors/accent3_2" csCatId="accent3"/>
      <dgm:spPr/>
      <dgm:t>
        <a:bodyPr/>
        <a:lstStyle/>
        <a:p>
          <a:endParaRPr lang="en-US"/>
        </a:p>
      </dgm:t>
    </dgm:pt>
    <dgm:pt modelId="{0F1B0608-3BAF-42D1-985C-2A9AD53D3DA7}">
      <dgm:prSet/>
      <dgm:spPr/>
      <dgm:t>
        <a:bodyPr/>
        <a:lstStyle/>
        <a:p>
          <a:r>
            <a:rPr lang="en-US">
              <a:latin typeface="Calibri" panose="020F0502020204030204" pitchFamily="34" charset="0"/>
              <a:cs typeface="Calibri" panose="020F0502020204030204" pitchFamily="34" charset="0"/>
            </a:rPr>
            <a:t>Visitors' educational level</a:t>
          </a:r>
        </a:p>
      </dgm:t>
    </dgm:pt>
    <dgm:pt modelId="{62648340-D6CB-4598-8F83-E8506BA313D0}" type="parTrans" cxnId="{FE7A0DA2-F3FA-4094-8E5D-4ECBF04906CB}">
      <dgm:prSet/>
      <dgm:spPr/>
      <dgm:t>
        <a:bodyPr/>
        <a:lstStyle/>
        <a:p>
          <a:endParaRPr lang="en-US">
            <a:latin typeface="Calibri" panose="020F0502020204030204" pitchFamily="34" charset="0"/>
            <a:cs typeface="Calibri" panose="020F0502020204030204" pitchFamily="34" charset="0"/>
          </a:endParaRPr>
        </a:p>
      </dgm:t>
    </dgm:pt>
    <dgm:pt modelId="{C43CBAC5-A8B2-4934-8570-6CB96D49ECAB}" type="sibTrans" cxnId="{FE7A0DA2-F3FA-4094-8E5D-4ECBF04906CB}">
      <dgm:prSet/>
      <dgm:spPr/>
      <dgm:t>
        <a:bodyPr/>
        <a:lstStyle/>
        <a:p>
          <a:endParaRPr lang="en-US">
            <a:latin typeface="Calibri" panose="020F0502020204030204" pitchFamily="34" charset="0"/>
            <a:cs typeface="Calibri" panose="020F0502020204030204" pitchFamily="34" charset="0"/>
          </a:endParaRPr>
        </a:p>
      </dgm:t>
    </dgm:pt>
    <dgm:pt modelId="{5AA5EF4A-70AF-4E06-BA8C-8325CE39ECC1}">
      <dgm:prSet/>
      <dgm:spPr/>
      <dgm:t>
        <a:bodyPr/>
        <a:lstStyle/>
        <a:p>
          <a:r>
            <a:rPr lang="en-US">
              <a:latin typeface="Calibri" panose="020F0502020204030204" pitchFamily="34" charset="0"/>
              <a:cs typeface="Calibri" panose="020F0502020204030204" pitchFamily="34" charset="0"/>
            </a:rPr>
            <a:t>Communication with previous visitors</a:t>
          </a:r>
        </a:p>
      </dgm:t>
    </dgm:pt>
    <dgm:pt modelId="{67DFCAE5-6281-44C8-BB92-1FC21922E2F4}" type="parTrans" cxnId="{1A477681-337B-412D-86F1-D9BC2E962A6B}">
      <dgm:prSet/>
      <dgm:spPr/>
      <dgm:t>
        <a:bodyPr/>
        <a:lstStyle/>
        <a:p>
          <a:endParaRPr lang="en-US">
            <a:latin typeface="Calibri" panose="020F0502020204030204" pitchFamily="34" charset="0"/>
            <a:cs typeface="Calibri" panose="020F0502020204030204" pitchFamily="34" charset="0"/>
          </a:endParaRPr>
        </a:p>
      </dgm:t>
    </dgm:pt>
    <dgm:pt modelId="{34ABF2D2-916B-4AE6-9E97-4242572791B6}" type="sibTrans" cxnId="{1A477681-337B-412D-86F1-D9BC2E962A6B}">
      <dgm:prSet/>
      <dgm:spPr/>
      <dgm:t>
        <a:bodyPr/>
        <a:lstStyle/>
        <a:p>
          <a:endParaRPr lang="en-US">
            <a:latin typeface="Calibri" panose="020F0502020204030204" pitchFamily="34" charset="0"/>
            <a:cs typeface="Calibri" panose="020F0502020204030204" pitchFamily="34" charset="0"/>
          </a:endParaRPr>
        </a:p>
      </dgm:t>
    </dgm:pt>
    <dgm:pt modelId="{F91C8535-555E-4E0D-89FB-B7FBF46B8D85}">
      <dgm:prSet/>
      <dgm:spPr/>
      <dgm:t>
        <a:bodyPr/>
        <a:lstStyle/>
        <a:p>
          <a:r>
            <a:rPr lang="en-US">
              <a:latin typeface="Calibri" panose="020F0502020204030204" pitchFamily="34" charset="0"/>
              <a:cs typeface="Calibri" panose="020F0502020204030204" pitchFamily="34" charset="0"/>
            </a:rPr>
            <a:t>Visitors' preparation on topics</a:t>
          </a:r>
        </a:p>
      </dgm:t>
    </dgm:pt>
    <dgm:pt modelId="{BC7132FF-2A27-44E6-A979-FB60455F5D41}" type="parTrans" cxnId="{C9AB0B0C-53F1-4B87-ADA9-6F96AD847F56}">
      <dgm:prSet/>
      <dgm:spPr/>
      <dgm:t>
        <a:bodyPr/>
        <a:lstStyle/>
        <a:p>
          <a:endParaRPr lang="en-US">
            <a:latin typeface="Calibri" panose="020F0502020204030204" pitchFamily="34" charset="0"/>
            <a:cs typeface="Calibri" panose="020F0502020204030204" pitchFamily="34" charset="0"/>
          </a:endParaRPr>
        </a:p>
      </dgm:t>
    </dgm:pt>
    <dgm:pt modelId="{40AEDC89-D28A-4D82-85A0-C16E96FBE85D}" type="sibTrans" cxnId="{C9AB0B0C-53F1-4B87-ADA9-6F96AD847F56}">
      <dgm:prSet/>
      <dgm:spPr/>
      <dgm:t>
        <a:bodyPr/>
        <a:lstStyle/>
        <a:p>
          <a:endParaRPr lang="en-US">
            <a:latin typeface="Calibri" panose="020F0502020204030204" pitchFamily="34" charset="0"/>
            <a:cs typeface="Calibri" panose="020F0502020204030204" pitchFamily="34" charset="0"/>
          </a:endParaRPr>
        </a:p>
      </dgm:t>
    </dgm:pt>
    <dgm:pt modelId="{6F302C9F-AB08-49E9-A29B-E209B566BAD0}">
      <dgm:prSet/>
      <dgm:spPr/>
      <dgm:t>
        <a:bodyPr/>
        <a:lstStyle/>
        <a:p>
          <a:r>
            <a:rPr lang="en-US">
              <a:latin typeface="Calibri" panose="020F0502020204030204" pitchFamily="34" charset="0"/>
              <a:cs typeface="Calibri" panose="020F0502020204030204" pitchFamily="34" charset="0"/>
            </a:rPr>
            <a:t>Guide's competence</a:t>
          </a:r>
        </a:p>
      </dgm:t>
    </dgm:pt>
    <dgm:pt modelId="{4836AE89-A29C-4D32-955B-29F682515C1E}" type="parTrans" cxnId="{BF6EAA68-7784-414E-B179-B295BBA7ED52}">
      <dgm:prSet/>
      <dgm:spPr/>
      <dgm:t>
        <a:bodyPr/>
        <a:lstStyle/>
        <a:p>
          <a:endParaRPr lang="en-US">
            <a:latin typeface="Calibri" panose="020F0502020204030204" pitchFamily="34" charset="0"/>
            <a:cs typeface="Calibri" panose="020F0502020204030204" pitchFamily="34" charset="0"/>
          </a:endParaRPr>
        </a:p>
      </dgm:t>
    </dgm:pt>
    <dgm:pt modelId="{2406E25D-7EB9-4EDD-81CE-4736D8D520C6}" type="sibTrans" cxnId="{BF6EAA68-7784-414E-B179-B295BBA7ED52}">
      <dgm:prSet/>
      <dgm:spPr/>
      <dgm:t>
        <a:bodyPr/>
        <a:lstStyle/>
        <a:p>
          <a:endParaRPr lang="en-US">
            <a:latin typeface="Calibri" panose="020F0502020204030204" pitchFamily="34" charset="0"/>
            <a:cs typeface="Calibri" panose="020F0502020204030204" pitchFamily="34" charset="0"/>
          </a:endParaRPr>
        </a:p>
      </dgm:t>
    </dgm:pt>
    <dgm:pt modelId="{E839732D-5F6A-4FA4-8CC4-8EFC905386F3}">
      <dgm:prSet/>
      <dgm:spPr/>
      <dgm:t>
        <a:bodyPr/>
        <a:lstStyle/>
        <a:p>
          <a:r>
            <a:rPr lang="en-US">
              <a:latin typeface="Calibri" panose="020F0502020204030204" pitchFamily="34" charset="0"/>
              <a:cs typeface="Calibri" panose="020F0502020204030204" pitchFamily="34" charset="0"/>
            </a:rPr>
            <a:t>Guide's communication skills and personality</a:t>
          </a:r>
        </a:p>
      </dgm:t>
    </dgm:pt>
    <dgm:pt modelId="{2F33A738-5305-4D68-B9DD-4749B417A19C}" type="parTrans" cxnId="{189F2D95-A00B-4924-9ECC-D7444E3499B2}">
      <dgm:prSet/>
      <dgm:spPr/>
      <dgm:t>
        <a:bodyPr/>
        <a:lstStyle/>
        <a:p>
          <a:endParaRPr lang="en-US">
            <a:latin typeface="Calibri" panose="020F0502020204030204" pitchFamily="34" charset="0"/>
            <a:cs typeface="Calibri" panose="020F0502020204030204" pitchFamily="34" charset="0"/>
          </a:endParaRPr>
        </a:p>
      </dgm:t>
    </dgm:pt>
    <dgm:pt modelId="{FAC32861-F04B-4153-BE2C-48939C49CF11}" type="sibTrans" cxnId="{189F2D95-A00B-4924-9ECC-D7444E3499B2}">
      <dgm:prSet/>
      <dgm:spPr/>
      <dgm:t>
        <a:bodyPr/>
        <a:lstStyle/>
        <a:p>
          <a:endParaRPr lang="en-US">
            <a:latin typeface="Calibri" panose="020F0502020204030204" pitchFamily="34" charset="0"/>
            <a:cs typeface="Calibri" panose="020F0502020204030204" pitchFamily="34" charset="0"/>
          </a:endParaRPr>
        </a:p>
      </dgm:t>
    </dgm:pt>
    <dgm:pt modelId="{5252A892-8CFA-41A8-B741-0DB41C00001E}">
      <dgm:prSet/>
      <dgm:spPr/>
      <dgm:t>
        <a:bodyPr/>
        <a:lstStyle/>
        <a:p>
          <a:r>
            <a:rPr lang="en-US">
              <a:latin typeface="Calibri" panose="020F0502020204030204" pitchFamily="34" charset="0"/>
              <a:cs typeface="Calibri" panose="020F0502020204030204" pitchFamily="34" charset="0"/>
            </a:rPr>
            <a:t>Visitor interaction with the guide</a:t>
          </a:r>
        </a:p>
      </dgm:t>
    </dgm:pt>
    <dgm:pt modelId="{BE56CAC3-7E82-42FB-9484-D0055CBA4DBA}" type="parTrans" cxnId="{975EF2B3-BF7D-44B0-BDA8-2E9CAACE3B2C}">
      <dgm:prSet/>
      <dgm:spPr/>
      <dgm:t>
        <a:bodyPr/>
        <a:lstStyle/>
        <a:p>
          <a:endParaRPr lang="en-US">
            <a:latin typeface="Calibri" panose="020F0502020204030204" pitchFamily="34" charset="0"/>
            <a:cs typeface="Calibri" panose="020F0502020204030204" pitchFamily="34" charset="0"/>
          </a:endParaRPr>
        </a:p>
      </dgm:t>
    </dgm:pt>
    <dgm:pt modelId="{378EE73F-E823-4856-9E72-038F94F8347E}" type="sibTrans" cxnId="{975EF2B3-BF7D-44B0-BDA8-2E9CAACE3B2C}">
      <dgm:prSet/>
      <dgm:spPr/>
      <dgm:t>
        <a:bodyPr/>
        <a:lstStyle/>
        <a:p>
          <a:endParaRPr lang="en-US">
            <a:latin typeface="Calibri" panose="020F0502020204030204" pitchFamily="34" charset="0"/>
            <a:cs typeface="Calibri" panose="020F0502020204030204" pitchFamily="34" charset="0"/>
          </a:endParaRPr>
        </a:p>
      </dgm:t>
    </dgm:pt>
    <dgm:pt modelId="{455A1B0D-E1F1-4372-A683-DB61FE8F3798}">
      <dgm:prSet/>
      <dgm:spPr/>
      <dgm:t>
        <a:bodyPr/>
        <a:lstStyle/>
        <a:p>
          <a:r>
            <a:rPr lang="en-US">
              <a:latin typeface="Calibri" panose="020F0502020204030204" pitchFamily="34" charset="0"/>
              <a:cs typeface="Calibri" panose="020F0502020204030204" pitchFamily="34" charset="0"/>
            </a:rPr>
            <a:t>Motivation levels of guide and visitor</a:t>
          </a:r>
        </a:p>
      </dgm:t>
    </dgm:pt>
    <dgm:pt modelId="{A129B8DF-0861-4A2C-B2BF-5FD3A9CEB120}" type="parTrans" cxnId="{254482EF-B723-40AD-BBC5-6B9A9E6BB435}">
      <dgm:prSet/>
      <dgm:spPr/>
      <dgm:t>
        <a:bodyPr/>
        <a:lstStyle/>
        <a:p>
          <a:endParaRPr lang="en-US">
            <a:latin typeface="Calibri" panose="020F0502020204030204" pitchFamily="34" charset="0"/>
            <a:cs typeface="Calibri" panose="020F0502020204030204" pitchFamily="34" charset="0"/>
          </a:endParaRPr>
        </a:p>
      </dgm:t>
    </dgm:pt>
    <dgm:pt modelId="{CA617E07-1CD5-4422-AD7B-467EE5E4D71C}" type="sibTrans" cxnId="{254482EF-B723-40AD-BBC5-6B9A9E6BB435}">
      <dgm:prSet/>
      <dgm:spPr/>
      <dgm:t>
        <a:bodyPr/>
        <a:lstStyle/>
        <a:p>
          <a:endParaRPr lang="en-US">
            <a:latin typeface="Calibri" panose="020F0502020204030204" pitchFamily="34" charset="0"/>
            <a:cs typeface="Calibri" panose="020F0502020204030204" pitchFamily="34" charset="0"/>
          </a:endParaRPr>
        </a:p>
      </dgm:t>
    </dgm:pt>
    <dgm:pt modelId="{C3CF712C-D47E-4309-A0EF-8A13DF674B23}">
      <dgm:prSet/>
      <dgm:spPr/>
      <dgm:t>
        <a:bodyPr/>
        <a:lstStyle/>
        <a:p>
          <a:r>
            <a:rPr lang="en-US">
              <a:latin typeface="Calibri" panose="020F0502020204030204" pitchFamily="34" charset="0"/>
              <a:cs typeface="Calibri" panose="020F0502020204030204" pitchFamily="34" charset="0"/>
            </a:rPr>
            <a:t>On-site interpretation aids</a:t>
          </a:r>
        </a:p>
      </dgm:t>
    </dgm:pt>
    <dgm:pt modelId="{E865BBBA-8632-4161-8937-0B62E5269A01}" type="parTrans" cxnId="{D1B7478C-B6FA-411F-9EB0-894E9E972EDC}">
      <dgm:prSet/>
      <dgm:spPr/>
      <dgm:t>
        <a:bodyPr/>
        <a:lstStyle/>
        <a:p>
          <a:endParaRPr lang="en-US">
            <a:latin typeface="Calibri" panose="020F0502020204030204" pitchFamily="34" charset="0"/>
            <a:cs typeface="Calibri" panose="020F0502020204030204" pitchFamily="34" charset="0"/>
          </a:endParaRPr>
        </a:p>
      </dgm:t>
    </dgm:pt>
    <dgm:pt modelId="{F33C7825-4073-45E4-8A34-48F2AE17CDD9}" type="sibTrans" cxnId="{D1B7478C-B6FA-411F-9EB0-894E9E972EDC}">
      <dgm:prSet/>
      <dgm:spPr/>
      <dgm:t>
        <a:bodyPr/>
        <a:lstStyle/>
        <a:p>
          <a:endParaRPr lang="en-US">
            <a:latin typeface="Calibri" panose="020F0502020204030204" pitchFamily="34" charset="0"/>
            <a:cs typeface="Calibri" panose="020F0502020204030204" pitchFamily="34" charset="0"/>
          </a:endParaRPr>
        </a:p>
      </dgm:t>
    </dgm:pt>
    <dgm:pt modelId="{5532B2BB-1363-4E93-A2B3-086CCF585E25}" type="pres">
      <dgm:prSet presAssocID="{BABD8D1F-D272-478E-BD14-83AD4A449D64}" presName="diagram" presStyleCnt="0">
        <dgm:presLayoutVars>
          <dgm:dir/>
          <dgm:resizeHandles val="exact"/>
        </dgm:presLayoutVars>
      </dgm:prSet>
      <dgm:spPr/>
    </dgm:pt>
    <dgm:pt modelId="{F6D659F9-DB48-47B0-B72D-C01E4A01D099}" type="pres">
      <dgm:prSet presAssocID="{0F1B0608-3BAF-42D1-985C-2A9AD53D3DA7}" presName="node" presStyleLbl="node1" presStyleIdx="0" presStyleCnt="8">
        <dgm:presLayoutVars>
          <dgm:bulletEnabled val="1"/>
        </dgm:presLayoutVars>
      </dgm:prSet>
      <dgm:spPr/>
    </dgm:pt>
    <dgm:pt modelId="{62246C16-053D-49DE-A547-6326176F3845}" type="pres">
      <dgm:prSet presAssocID="{C43CBAC5-A8B2-4934-8570-6CB96D49ECAB}" presName="sibTrans" presStyleCnt="0"/>
      <dgm:spPr/>
    </dgm:pt>
    <dgm:pt modelId="{51D2DEC6-C319-4FDE-8A63-C71DA133326C}" type="pres">
      <dgm:prSet presAssocID="{5AA5EF4A-70AF-4E06-BA8C-8325CE39ECC1}" presName="node" presStyleLbl="node1" presStyleIdx="1" presStyleCnt="8">
        <dgm:presLayoutVars>
          <dgm:bulletEnabled val="1"/>
        </dgm:presLayoutVars>
      </dgm:prSet>
      <dgm:spPr/>
    </dgm:pt>
    <dgm:pt modelId="{13052E94-D94F-434D-9A14-42D1A4FFB288}" type="pres">
      <dgm:prSet presAssocID="{34ABF2D2-916B-4AE6-9E97-4242572791B6}" presName="sibTrans" presStyleCnt="0"/>
      <dgm:spPr/>
    </dgm:pt>
    <dgm:pt modelId="{68C22081-566D-49F5-937E-E196064D2660}" type="pres">
      <dgm:prSet presAssocID="{F91C8535-555E-4E0D-89FB-B7FBF46B8D85}" presName="node" presStyleLbl="node1" presStyleIdx="2" presStyleCnt="8">
        <dgm:presLayoutVars>
          <dgm:bulletEnabled val="1"/>
        </dgm:presLayoutVars>
      </dgm:prSet>
      <dgm:spPr/>
    </dgm:pt>
    <dgm:pt modelId="{633A7474-5C9B-4EAF-8E76-5DDE600E3916}" type="pres">
      <dgm:prSet presAssocID="{40AEDC89-D28A-4D82-85A0-C16E96FBE85D}" presName="sibTrans" presStyleCnt="0"/>
      <dgm:spPr/>
    </dgm:pt>
    <dgm:pt modelId="{3FF2AD7E-14FD-4D81-BF8F-9395D3B5DBD7}" type="pres">
      <dgm:prSet presAssocID="{6F302C9F-AB08-49E9-A29B-E209B566BAD0}" presName="node" presStyleLbl="node1" presStyleIdx="3" presStyleCnt="8">
        <dgm:presLayoutVars>
          <dgm:bulletEnabled val="1"/>
        </dgm:presLayoutVars>
      </dgm:prSet>
      <dgm:spPr/>
    </dgm:pt>
    <dgm:pt modelId="{7C0E49AB-FA71-45FE-B989-F828A2B41276}" type="pres">
      <dgm:prSet presAssocID="{2406E25D-7EB9-4EDD-81CE-4736D8D520C6}" presName="sibTrans" presStyleCnt="0"/>
      <dgm:spPr/>
    </dgm:pt>
    <dgm:pt modelId="{1BCAEA30-56D9-4110-9958-ADCFF770D7FD}" type="pres">
      <dgm:prSet presAssocID="{E839732D-5F6A-4FA4-8CC4-8EFC905386F3}" presName="node" presStyleLbl="node1" presStyleIdx="4" presStyleCnt="8">
        <dgm:presLayoutVars>
          <dgm:bulletEnabled val="1"/>
        </dgm:presLayoutVars>
      </dgm:prSet>
      <dgm:spPr/>
    </dgm:pt>
    <dgm:pt modelId="{B62C955C-2C5D-45D5-936A-52A776F2A484}" type="pres">
      <dgm:prSet presAssocID="{FAC32861-F04B-4153-BE2C-48939C49CF11}" presName="sibTrans" presStyleCnt="0"/>
      <dgm:spPr/>
    </dgm:pt>
    <dgm:pt modelId="{7606AE9F-EB6A-44B3-95F1-568EF99289DB}" type="pres">
      <dgm:prSet presAssocID="{5252A892-8CFA-41A8-B741-0DB41C00001E}" presName="node" presStyleLbl="node1" presStyleIdx="5" presStyleCnt="8">
        <dgm:presLayoutVars>
          <dgm:bulletEnabled val="1"/>
        </dgm:presLayoutVars>
      </dgm:prSet>
      <dgm:spPr/>
    </dgm:pt>
    <dgm:pt modelId="{51E4E9F3-366A-4B7D-B98B-759BC65E4681}" type="pres">
      <dgm:prSet presAssocID="{378EE73F-E823-4856-9E72-038F94F8347E}" presName="sibTrans" presStyleCnt="0"/>
      <dgm:spPr/>
    </dgm:pt>
    <dgm:pt modelId="{03D5B6EF-E6ED-4782-B38A-9D9ECA18241E}" type="pres">
      <dgm:prSet presAssocID="{455A1B0D-E1F1-4372-A683-DB61FE8F3798}" presName="node" presStyleLbl="node1" presStyleIdx="6" presStyleCnt="8">
        <dgm:presLayoutVars>
          <dgm:bulletEnabled val="1"/>
        </dgm:presLayoutVars>
      </dgm:prSet>
      <dgm:spPr/>
    </dgm:pt>
    <dgm:pt modelId="{82C28BC1-8430-407E-8279-A55B31482FA2}" type="pres">
      <dgm:prSet presAssocID="{CA617E07-1CD5-4422-AD7B-467EE5E4D71C}" presName="sibTrans" presStyleCnt="0"/>
      <dgm:spPr/>
    </dgm:pt>
    <dgm:pt modelId="{FA80AA86-9FC3-46F6-9056-A1B77102A4B8}" type="pres">
      <dgm:prSet presAssocID="{C3CF712C-D47E-4309-A0EF-8A13DF674B23}" presName="node" presStyleLbl="node1" presStyleIdx="7" presStyleCnt="8">
        <dgm:presLayoutVars>
          <dgm:bulletEnabled val="1"/>
        </dgm:presLayoutVars>
      </dgm:prSet>
      <dgm:spPr/>
    </dgm:pt>
  </dgm:ptLst>
  <dgm:cxnLst>
    <dgm:cxn modelId="{87463C06-9CEA-4B1A-9A9A-02E1E3AE2EFC}" type="presOf" srcId="{C3CF712C-D47E-4309-A0EF-8A13DF674B23}" destId="{FA80AA86-9FC3-46F6-9056-A1B77102A4B8}" srcOrd="0" destOrd="0" presId="urn:microsoft.com/office/officeart/2005/8/layout/default"/>
    <dgm:cxn modelId="{C9AB0B0C-53F1-4B87-ADA9-6F96AD847F56}" srcId="{BABD8D1F-D272-478E-BD14-83AD4A449D64}" destId="{F91C8535-555E-4E0D-89FB-B7FBF46B8D85}" srcOrd="2" destOrd="0" parTransId="{BC7132FF-2A27-44E6-A979-FB60455F5D41}" sibTransId="{40AEDC89-D28A-4D82-85A0-C16E96FBE85D}"/>
    <dgm:cxn modelId="{3B505216-39B1-4E70-8EA6-3D56CCA4E98C}" type="presOf" srcId="{F91C8535-555E-4E0D-89FB-B7FBF46B8D85}" destId="{68C22081-566D-49F5-937E-E196064D2660}" srcOrd="0" destOrd="0" presId="urn:microsoft.com/office/officeart/2005/8/layout/default"/>
    <dgm:cxn modelId="{01C7C41A-6A53-49D2-8543-94F33033F881}" type="presOf" srcId="{0F1B0608-3BAF-42D1-985C-2A9AD53D3DA7}" destId="{F6D659F9-DB48-47B0-B72D-C01E4A01D099}" srcOrd="0" destOrd="0" presId="urn:microsoft.com/office/officeart/2005/8/layout/default"/>
    <dgm:cxn modelId="{238DC62F-689C-432E-AE5E-B38609106D6D}" type="presOf" srcId="{E839732D-5F6A-4FA4-8CC4-8EFC905386F3}" destId="{1BCAEA30-56D9-4110-9958-ADCFF770D7FD}" srcOrd="0" destOrd="0" presId="urn:microsoft.com/office/officeart/2005/8/layout/default"/>
    <dgm:cxn modelId="{83335C62-1EB0-40C3-82A8-D51FDE598394}" type="presOf" srcId="{BABD8D1F-D272-478E-BD14-83AD4A449D64}" destId="{5532B2BB-1363-4E93-A2B3-086CCF585E25}" srcOrd="0" destOrd="0" presId="urn:microsoft.com/office/officeart/2005/8/layout/default"/>
    <dgm:cxn modelId="{BF6EAA68-7784-414E-B179-B295BBA7ED52}" srcId="{BABD8D1F-D272-478E-BD14-83AD4A449D64}" destId="{6F302C9F-AB08-49E9-A29B-E209B566BAD0}" srcOrd="3" destOrd="0" parTransId="{4836AE89-A29C-4D32-955B-29F682515C1E}" sibTransId="{2406E25D-7EB9-4EDD-81CE-4736D8D520C6}"/>
    <dgm:cxn modelId="{1A477681-337B-412D-86F1-D9BC2E962A6B}" srcId="{BABD8D1F-D272-478E-BD14-83AD4A449D64}" destId="{5AA5EF4A-70AF-4E06-BA8C-8325CE39ECC1}" srcOrd="1" destOrd="0" parTransId="{67DFCAE5-6281-44C8-BB92-1FC21922E2F4}" sibTransId="{34ABF2D2-916B-4AE6-9E97-4242572791B6}"/>
    <dgm:cxn modelId="{D1B7478C-B6FA-411F-9EB0-894E9E972EDC}" srcId="{BABD8D1F-D272-478E-BD14-83AD4A449D64}" destId="{C3CF712C-D47E-4309-A0EF-8A13DF674B23}" srcOrd="7" destOrd="0" parTransId="{E865BBBA-8632-4161-8937-0B62E5269A01}" sibTransId="{F33C7825-4073-45E4-8A34-48F2AE17CDD9}"/>
    <dgm:cxn modelId="{596EDB8D-92C3-48E8-89DD-2054F02D2034}" type="presOf" srcId="{5AA5EF4A-70AF-4E06-BA8C-8325CE39ECC1}" destId="{51D2DEC6-C319-4FDE-8A63-C71DA133326C}" srcOrd="0" destOrd="0" presId="urn:microsoft.com/office/officeart/2005/8/layout/default"/>
    <dgm:cxn modelId="{FC0FD191-98F2-44AF-89B5-73DBA7DD4092}" type="presOf" srcId="{5252A892-8CFA-41A8-B741-0DB41C00001E}" destId="{7606AE9F-EB6A-44B3-95F1-568EF99289DB}" srcOrd="0" destOrd="0" presId="urn:microsoft.com/office/officeart/2005/8/layout/default"/>
    <dgm:cxn modelId="{189F2D95-A00B-4924-9ECC-D7444E3499B2}" srcId="{BABD8D1F-D272-478E-BD14-83AD4A449D64}" destId="{E839732D-5F6A-4FA4-8CC4-8EFC905386F3}" srcOrd="4" destOrd="0" parTransId="{2F33A738-5305-4D68-B9DD-4749B417A19C}" sibTransId="{FAC32861-F04B-4153-BE2C-48939C49CF11}"/>
    <dgm:cxn modelId="{FE7A0DA2-F3FA-4094-8E5D-4ECBF04906CB}" srcId="{BABD8D1F-D272-478E-BD14-83AD4A449D64}" destId="{0F1B0608-3BAF-42D1-985C-2A9AD53D3DA7}" srcOrd="0" destOrd="0" parTransId="{62648340-D6CB-4598-8F83-E8506BA313D0}" sibTransId="{C43CBAC5-A8B2-4934-8570-6CB96D49ECAB}"/>
    <dgm:cxn modelId="{975EF2B3-BF7D-44B0-BDA8-2E9CAACE3B2C}" srcId="{BABD8D1F-D272-478E-BD14-83AD4A449D64}" destId="{5252A892-8CFA-41A8-B741-0DB41C00001E}" srcOrd="5" destOrd="0" parTransId="{BE56CAC3-7E82-42FB-9484-D0055CBA4DBA}" sibTransId="{378EE73F-E823-4856-9E72-038F94F8347E}"/>
    <dgm:cxn modelId="{B73D35C5-2F79-4F98-AF1B-E0A32BBAA1AF}" type="presOf" srcId="{6F302C9F-AB08-49E9-A29B-E209B566BAD0}" destId="{3FF2AD7E-14FD-4D81-BF8F-9395D3B5DBD7}" srcOrd="0" destOrd="0" presId="urn:microsoft.com/office/officeart/2005/8/layout/default"/>
    <dgm:cxn modelId="{A995E8DC-2C1C-4803-B22A-146B7A13E35D}" type="presOf" srcId="{455A1B0D-E1F1-4372-A683-DB61FE8F3798}" destId="{03D5B6EF-E6ED-4782-B38A-9D9ECA18241E}" srcOrd="0" destOrd="0" presId="urn:microsoft.com/office/officeart/2005/8/layout/default"/>
    <dgm:cxn modelId="{254482EF-B723-40AD-BBC5-6B9A9E6BB435}" srcId="{BABD8D1F-D272-478E-BD14-83AD4A449D64}" destId="{455A1B0D-E1F1-4372-A683-DB61FE8F3798}" srcOrd="6" destOrd="0" parTransId="{A129B8DF-0861-4A2C-B2BF-5FD3A9CEB120}" sibTransId="{CA617E07-1CD5-4422-AD7B-467EE5E4D71C}"/>
    <dgm:cxn modelId="{11F844B2-B18E-4EB9-8EE0-63E9654B89EF}" type="presParOf" srcId="{5532B2BB-1363-4E93-A2B3-086CCF585E25}" destId="{F6D659F9-DB48-47B0-B72D-C01E4A01D099}" srcOrd="0" destOrd="0" presId="urn:microsoft.com/office/officeart/2005/8/layout/default"/>
    <dgm:cxn modelId="{29AAE97E-1965-4219-8ECE-DB03C9949668}" type="presParOf" srcId="{5532B2BB-1363-4E93-A2B3-086CCF585E25}" destId="{62246C16-053D-49DE-A547-6326176F3845}" srcOrd="1" destOrd="0" presId="urn:microsoft.com/office/officeart/2005/8/layout/default"/>
    <dgm:cxn modelId="{134BFE57-EBEF-4491-8597-F2499911D3FF}" type="presParOf" srcId="{5532B2BB-1363-4E93-A2B3-086CCF585E25}" destId="{51D2DEC6-C319-4FDE-8A63-C71DA133326C}" srcOrd="2" destOrd="0" presId="urn:microsoft.com/office/officeart/2005/8/layout/default"/>
    <dgm:cxn modelId="{8EFFD47B-9A86-4FFA-9496-30CE7CF767AF}" type="presParOf" srcId="{5532B2BB-1363-4E93-A2B3-086CCF585E25}" destId="{13052E94-D94F-434D-9A14-42D1A4FFB288}" srcOrd="3" destOrd="0" presId="urn:microsoft.com/office/officeart/2005/8/layout/default"/>
    <dgm:cxn modelId="{AD4A0131-DC06-412F-96B3-2245DD530F5A}" type="presParOf" srcId="{5532B2BB-1363-4E93-A2B3-086CCF585E25}" destId="{68C22081-566D-49F5-937E-E196064D2660}" srcOrd="4" destOrd="0" presId="urn:microsoft.com/office/officeart/2005/8/layout/default"/>
    <dgm:cxn modelId="{D934C294-4663-4F5C-8B90-568FCD769BC2}" type="presParOf" srcId="{5532B2BB-1363-4E93-A2B3-086CCF585E25}" destId="{633A7474-5C9B-4EAF-8E76-5DDE600E3916}" srcOrd="5" destOrd="0" presId="urn:microsoft.com/office/officeart/2005/8/layout/default"/>
    <dgm:cxn modelId="{F3BB4BEB-85A2-4FB5-AE80-E727E9417A6D}" type="presParOf" srcId="{5532B2BB-1363-4E93-A2B3-086CCF585E25}" destId="{3FF2AD7E-14FD-4D81-BF8F-9395D3B5DBD7}" srcOrd="6" destOrd="0" presId="urn:microsoft.com/office/officeart/2005/8/layout/default"/>
    <dgm:cxn modelId="{AB1E90F9-077E-4BFD-8C4D-5B293F06269A}" type="presParOf" srcId="{5532B2BB-1363-4E93-A2B3-086CCF585E25}" destId="{7C0E49AB-FA71-45FE-B989-F828A2B41276}" srcOrd="7" destOrd="0" presId="urn:microsoft.com/office/officeart/2005/8/layout/default"/>
    <dgm:cxn modelId="{44AA0A54-6BA0-4F7F-A796-BFDC22373C82}" type="presParOf" srcId="{5532B2BB-1363-4E93-A2B3-086CCF585E25}" destId="{1BCAEA30-56D9-4110-9958-ADCFF770D7FD}" srcOrd="8" destOrd="0" presId="urn:microsoft.com/office/officeart/2005/8/layout/default"/>
    <dgm:cxn modelId="{F03D19EB-718C-4705-AB5C-C33AA04F974A}" type="presParOf" srcId="{5532B2BB-1363-4E93-A2B3-086CCF585E25}" destId="{B62C955C-2C5D-45D5-936A-52A776F2A484}" srcOrd="9" destOrd="0" presId="urn:microsoft.com/office/officeart/2005/8/layout/default"/>
    <dgm:cxn modelId="{AA2CCE96-4AC4-409C-BCDD-AE0A05777030}" type="presParOf" srcId="{5532B2BB-1363-4E93-A2B3-086CCF585E25}" destId="{7606AE9F-EB6A-44B3-95F1-568EF99289DB}" srcOrd="10" destOrd="0" presId="urn:microsoft.com/office/officeart/2005/8/layout/default"/>
    <dgm:cxn modelId="{E5C6AD77-A30A-4498-BBBB-C242E7592EDE}" type="presParOf" srcId="{5532B2BB-1363-4E93-A2B3-086CCF585E25}" destId="{51E4E9F3-366A-4B7D-B98B-759BC65E4681}" srcOrd="11" destOrd="0" presId="urn:microsoft.com/office/officeart/2005/8/layout/default"/>
    <dgm:cxn modelId="{2D427842-A76A-4512-99CC-76ECA6B8E5BC}" type="presParOf" srcId="{5532B2BB-1363-4E93-A2B3-086CCF585E25}" destId="{03D5B6EF-E6ED-4782-B38A-9D9ECA18241E}" srcOrd="12" destOrd="0" presId="urn:microsoft.com/office/officeart/2005/8/layout/default"/>
    <dgm:cxn modelId="{B3D4FB2D-5E41-47B0-8367-C7CA817FEE04}" type="presParOf" srcId="{5532B2BB-1363-4E93-A2B3-086CCF585E25}" destId="{82C28BC1-8430-407E-8279-A55B31482FA2}" srcOrd="13" destOrd="0" presId="urn:microsoft.com/office/officeart/2005/8/layout/default"/>
    <dgm:cxn modelId="{CBE07322-D575-4B64-81BF-3D8549B007B8}" type="presParOf" srcId="{5532B2BB-1363-4E93-A2B3-086CCF585E25}" destId="{FA80AA86-9FC3-46F6-9056-A1B77102A4B8}"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A604C3C-8CE7-46E9-A1CF-6E2F25749F7B}" type="doc">
      <dgm:prSet loTypeId="urn:microsoft.com/office/officeart/2005/8/layout/process1" loCatId="process" qsTypeId="urn:microsoft.com/office/officeart/2005/8/quickstyle/simple1" qsCatId="simple" csTypeId="urn:microsoft.com/office/officeart/2005/8/colors/accent2_2" csCatId="accent2" phldr="1"/>
      <dgm:spPr/>
      <dgm:t>
        <a:bodyPr/>
        <a:lstStyle/>
        <a:p>
          <a:endParaRPr lang="cs-CZ"/>
        </a:p>
      </dgm:t>
    </dgm:pt>
    <dgm:pt modelId="{FDCDE10D-F339-4357-8A39-C7EB9ECEFE40}">
      <dgm:prSet/>
      <dgm:spPr/>
      <dgm:t>
        <a:bodyPr/>
        <a:lstStyle/>
        <a:p>
          <a:r>
            <a:rPr lang="en-US"/>
            <a:t>creating a perceived need for information</a:t>
          </a:r>
          <a:r>
            <a:rPr lang="cs-CZ"/>
            <a:t>,</a:t>
          </a:r>
        </a:p>
      </dgm:t>
    </dgm:pt>
    <dgm:pt modelId="{8B5571E6-58CA-45D7-8B96-4F7DCA0231CF}" type="parTrans" cxnId="{CE2BA084-B48F-4A6E-B9EB-1BD29949283E}">
      <dgm:prSet/>
      <dgm:spPr/>
      <dgm:t>
        <a:bodyPr/>
        <a:lstStyle/>
        <a:p>
          <a:endParaRPr lang="cs-CZ"/>
        </a:p>
      </dgm:t>
    </dgm:pt>
    <dgm:pt modelId="{BAEBB5FE-1A72-4D0B-8185-FB71F7B75EFD}" type="sibTrans" cxnId="{CE2BA084-B48F-4A6E-B9EB-1BD29949283E}">
      <dgm:prSet/>
      <dgm:spPr/>
      <dgm:t>
        <a:bodyPr/>
        <a:lstStyle/>
        <a:p>
          <a:endParaRPr lang="cs-CZ"/>
        </a:p>
      </dgm:t>
    </dgm:pt>
    <dgm:pt modelId="{14E463AD-75CB-45FC-B293-E6016F7A67E0}">
      <dgm:prSet/>
      <dgm:spPr/>
      <dgm:t>
        <a:bodyPr/>
        <a:lstStyle/>
        <a:p>
          <a:r>
            <a:rPr lang="en-US"/>
            <a:t>providing required information in an informal and interesting manner, </a:t>
          </a:r>
          <a:endParaRPr lang="cs-CZ"/>
        </a:p>
      </dgm:t>
    </dgm:pt>
    <dgm:pt modelId="{6690023A-F904-4DEE-A70A-75B696224262}" type="parTrans" cxnId="{1218BB52-4AD9-45BD-9185-0CCE54BBA89D}">
      <dgm:prSet/>
      <dgm:spPr/>
      <dgm:t>
        <a:bodyPr/>
        <a:lstStyle/>
        <a:p>
          <a:endParaRPr lang="cs-CZ"/>
        </a:p>
      </dgm:t>
    </dgm:pt>
    <dgm:pt modelId="{EBFFB437-5A08-4F37-AFA4-995A0DD8795C}" type="sibTrans" cxnId="{1218BB52-4AD9-45BD-9185-0CCE54BBA89D}">
      <dgm:prSet/>
      <dgm:spPr/>
      <dgm:t>
        <a:bodyPr/>
        <a:lstStyle/>
        <a:p>
          <a:endParaRPr lang="cs-CZ"/>
        </a:p>
      </dgm:t>
    </dgm:pt>
    <dgm:pt modelId="{E72A75E7-0022-465A-989B-38D09125D19E}">
      <dgm:prSet/>
      <dgm:spPr/>
      <dgm:t>
        <a:bodyPr/>
        <a:lstStyle/>
        <a:p>
          <a:r>
            <a:rPr lang="cs-CZ" dirty="0"/>
            <a:t>p</a:t>
          </a:r>
          <a:r>
            <a:rPr lang="en-US" dirty="0" err="1"/>
            <a:t>articipation</a:t>
          </a:r>
          <a:r>
            <a:rPr lang="en-US" dirty="0"/>
            <a:t> in follow-up activities</a:t>
          </a:r>
          <a:endParaRPr lang="cs-CZ" dirty="0"/>
        </a:p>
      </dgm:t>
    </dgm:pt>
    <dgm:pt modelId="{6C170B80-16F9-45A4-B963-E2ACF5D47345}" type="parTrans" cxnId="{AA14EDFE-9D86-49D3-9BD2-B4F3D7A99638}">
      <dgm:prSet/>
      <dgm:spPr/>
      <dgm:t>
        <a:bodyPr/>
        <a:lstStyle/>
        <a:p>
          <a:endParaRPr lang="cs-CZ"/>
        </a:p>
      </dgm:t>
    </dgm:pt>
    <dgm:pt modelId="{FF53E261-4117-42B7-AB94-83887ECFD5A7}" type="sibTrans" cxnId="{AA14EDFE-9D86-49D3-9BD2-B4F3D7A99638}">
      <dgm:prSet/>
      <dgm:spPr/>
      <dgm:t>
        <a:bodyPr/>
        <a:lstStyle/>
        <a:p>
          <a:endParaRPr lang="cs-CZ"/>
        </a:p>
      </dgm:t>
    </dgm:pt>
    <dgm:pt modelId="{36F3B8C7-AC81-4A34-84E9-F380BEC9281A}" type="pres">
      <dgm:prSet presAssocID="{FA604C3C-8CE7-46E9-A1CF-6E2F25749F7B}" presName="Name0" presStyleCnt="0">
        <dgm:presLayoutVars>
          <dgm:dir/>
          <dgm:resizeHandles val="exact"/>
        </dgm:presLayoutVars>
      </dgm:prSet>
      <dgm:spPr/>
    </dgm:pt>
    <dgm:pt modelId="{7EC7FF4F-4CA5-4A06-99B5-BC3F58EFB21E}" type="pres">
      <dgm:prSet presAssocID="{FDCDE10D-F339-4357-8A39-C7EB9ECEFE40}" presName="node" presStyleLbl="node1" presStyleIdx="0" presStyleCnt="3">
        <dgm:presLayoutVars>
          <dgm:bulletEnabled val="1"/>
        </dgm:presLayoutVars>
      </dgm:prSet>
      <dgm:spPr/>
    </dgm:pt>
    <dgm:pt modelId="{F778F2E7-27EF-4A17-B374-8FB5D747702E}" type="pres">
      <dgm:prSet presAssocID="{BAEBB5FE-1A72-4D0B-8185-FB71F7B75EFD}" presName="sibTrans" presStyleLbl="sibTrans2D1" presStyleIdx="0" presStyleCnt="2"/>
      <dgm:spPr/>
    </dgm:pt>
    <dgm:pt modelId="{F92ADD1D-DEF2-4695-9E65-E4949C63DC90}" type="pres">
      <dgm:prSet presAssocID="{BAEBB5FE-1A72-4D0B-8185-FB71F7B75EFD}" presName="connectorText" presStyleLbl="sibTrans2D1" presStyleIdx="0" presStyleCnt="2"/>
      <dgm:spPr/>
    </dgm:pt>
    <dgm:pt modelId="{37B1ADE6-9708-4BB0-8294-99F9FC876379}" type="pres">
      <dgm:prSet presAssocID="{14E463AD-75CB-45FC-B293-E6016F7A67E0}" presName="node" presStyleLbl="node1" presStyleIdx="1" presStyleCnt="3">
        <dgm:presLayoutVars>
          <dgm:bulletEnabled val="1"/>
        </dgm:presLayoutVars>
      </dgm:prSet>
      <dgm:spPr/>
    </dgm:pt>
    <dgm:pt modelId="{B3D33FF5-4E06-4FD7-B6F6-F816DD01038C}" type="pres">
      <dgm:prSet presAssocID="{EBFFB437-5A08-4F37-AFA4-995A0DD8795C}" presName="sibTrans" presStyleLbl="sibTrans2D1" presStyleIdx="1" presStyleCnt="2"/>
      <dgm:spPr/>
    </dgm:pt>
    <dgm:pt modelId="{8E4A3432-F78A-46C1-90CC-1C4A01F8AC81}" type="pres">
      <dgm:prSet presAssocID="{EBFFB437-5A08-4F37-AFA4-995A0DD8795C}" presName="connectorText" presStyleLbl="sibTrans2D1" presStyleIdx="1" presStyleCnt="2"/>
      <dgm:spPr/>
    </dgm:pt>
    <dgm:pt modelId="{391134D4-83F3-404A-9939-8DBD4D9C79C9}" type="pres">
      <dgm:prSet presAssocID="{E72A75E7-0022-465A-989B-38D09125D19E}" presName="node" presStyleLbl="node1" presStyleIdx="2" presStyleCnt="3">
        <dgm:presLayoutVars>
          <dgm:bulletEnabled val="1"/>
        </dgm:presLayoutVars>
      </dgm:prSet>
      <dgm:spPr/>
    </dgm:pt>
  </dgm:ptLst>
  <dgm:cxnLst>
    <dgm:cxn modelId="{5E4E5018-7034-4E2E-AD7A-A3C3BC759957}" type="presOf" srcId="{14E463AD-75CB-45FC-B293-E6016F7A67E0}" destId="{37B1ADE6-9708-4BB0-8294-99F9FC876379}" srcOrd="0" destOrd="0" presId="urn:microsoft.com/office/officeart/2005/8/layout/process1"/>
    <dgm:cxn modelId="{9209561A-2460-45F1-BA79-4BE507C4D6FB}" type="presOf" srcId="{E72A75E7-0022-465A-989B-38D09125D19E}" destId="{391134D4-83F3-404A-9939-8DBD4D9C79C9}" srcOrd="0" destOrd="0" presId="urn:microsoft.com/office/officeart/2005/8/layout/process1"/>
    <dgm:cxn modelId="{0DC8B821-149C-45E5-A522-D7216771EDE4}" type="presOf" srcId="{EBFFB437-5A08-4F37-AFA4-995A0DD8795C}" destId="{B3D33FF5-4E06-4FD7-B6F6-F816DD01038C}" srcOrd="0" destOrd="0" presId="urn:microsoft.com/office/officeart/2005/8/layout/process1"/>
    <dgm:cxn modelId="{65D05A67-6C96-483F-A7E5-11F7A53A8316}" type="presOf" srcId="{EBFFB437-5A08-4F37-AFA4-995A0DD8795C}" destId="{8E4A3432-F78A-46C1-90CC-1C4A01F8AC81}" srcOrd="1" destOrd="0" presId="urn:microsoft.com/office/officeart/2005/8/layout/process1"/>
    <dgm:cxn modelId="{1218BB52-4AD9-45BD-9185-0CCE54BBA89D}" srcId="{FA604C3C-8CE7-46E9-A1CF-6E2F25749F7B}" destId="{14E463AD-75CB-45FC-B293-E6016F7A67E0}" srcOrd="1" destOrd="0" parTransId="{6690023A-F904-4DEE-A70A-75B696224262}" sibTransId="{EBFFB437-5A08-4F37-AFA4-995A0DD8795C}"/>
    <dgm:cxn modelId="{2DACE97D-CA8B-47D7-B546-C7DA473020E0}" type="presOf" srcId="{BAEBB5FE-1A72-4D0B-8185-FB71F7B75EFD}" destId="{F92ADD1D-DEF2-4695-9E65-E4949C63DC90}" srcOrd="1" destOrd="0" presId="urn:microsoft.com/office/officeart/2005/8/layout/process1"/>
    <dgm:cxn modelId="{CE2BA084-B48F-4A6E-B9EB-1BD29949283E}" srcId="{FA604C3C-8CE7-46E9-A1CF-6E2F25749F7B}" destId="{FDCDE10D-F339-4357-8A39-C7EB9ECEFE40}" srcOrd="0" destOrd="0" parTransId="{8B5571E6-58CA-45D7-8B96-4F7DCA0231CF}" sibTransId="{BAEBB5FE-1A72-4D0B-8185-FB71F7B75EFD}"/>
    <dgm:cxn modelId="{95AC578D-600E-4B5D-BAC0-BAC2542B4989}" type="presOf" srcId="{FDCDE10D-F339-4357-8A39-C7EB9ECEFE40}" destId="{7EC7FF4F-4CA5-4A06-99B5-BC3F58EFB21E}" srcOrd="0" destOrd="0" presId="urn:microsoft.com/office/officeart/2005/8/layout/process1"/>
    <dgm:cxn modelId="{805E80B2-F415-4769-B4CD-F111CDA083E9}" type="presOf" srcId="{FA604C3C-8CE7-46E9-A1CF-6E2F25749F7B}" destId="{36F3B8C7-AC81-4A34-84E9-F380BEC9281A}" srcOrd="0" destOrd="0" presId="urn:microsoft.com/office/officeart/2005/8/layout/process1"/>
    <dgm:cxn modelId="{4E4EEEB7-21F9-470B-A461-27F109AE3BA5}" type="presOf" srcId="{BAEBB5FE-1A72-4D0B-8185-FB71F7B75EFD}" destId="{F778F2E7-27EF-4A17-B374-8FB5D747702E}" srcOrd="0" destOrd="0" presId="urn:microsoft.com/office/officeart/2005/8/layout/process1"/>
    <dgm:cxn modelId="{AA14EDFE-9D86-49D3-9BD2-B4F3D7A99638}" srcId="{FA604C3C-8CE7-46E9-A1CF-6E2F25749F7B}" destId="{E72A75E7-0022-465A-989B-38D09125D19E}" srcOrd="2" destOrd="0" parTransId="{6C170B80-16F9-45A4-B963-E2ACF5D47345}" sibTransId="{FF53E261-4117-42B7-AB94-83887ECFD5A7}"/>
    <dgm:cxn modelId="{A8D908F4-C42D-4224-B44A-0E93BAA09171}" type="presParOf" srcId="{36F3B8C7-AC81-4A34-84E9-F380BEC9281A}" destId="{7EC7FF4F-4CA5-4A06-99B5-BC3F58EFB21E}" srcOrd="0" destOrd="0" presId="urn:microsoft.com/office/officeart/2005/8/layout/process1"/>
    <dgm:cxn modelId="{93A66511-707F-4A1C-BEC4-888349D36766}" type="presParOf" srcId="{36F3B8C7-AC81-4A34-84E9-F380BEC9281A}" destId="{F778F2E7-27EF-4A17-B374-8FB5D747702E}" srcOrd="1" destOrd="0" presId="urn:microsoft.com/office/officeart/2005/8/layout/process1"/>
    <dgm:cxn modelId="{1FC355BA-AD8F-42B1-91C5-740CF12AA8F5}" type="presParOf" srcId="{F778F2E7-27EF-4A17-B374-8FB5D747702E}" destId="{F92ADD1D-DEF2-4695-9E65-E4949C63DC90}" srcOrd="0" destOrd="0" presId="urn:microsoft.com/office/officeart/2005/8/layout/process1"/>
    <dgm:cxn modelId="{6328FE6C-FB1F-4735-B77F-93B338347C3A}" type="presParOf" srcId="{36F3B8C7-AC81-4A34-84E9-F380BEC9281A}" destId="{37B1ADE6-9708-4BB0-8294-99F9FC876379}" srcOrd="2" destOrd="0" presId="urn:microsoft.com/office/officeart/2005/8/layout/process1"/>
    <dgm:cxn modelId="{393AD76B-CE7A-40A9-AFAE-717181718BDA}" type="presParOf" srcId="{36F3B8C7-AC81-4A34-84E9-F380BEC9281A}" destId="{B3D33FF5-4E06-4FD7-B6F6-F816DD01038C}" srcOrd="3" destOrd="0" presId="urn:microsoft.com/office/officeart/2005/8/layout/process1"/>
    <dgm:cxn modelId="{2D2CF429-9C80-4BCD-A717-B8996B0247D8}" type="presParOf" srcId="{B3D33FF5-4E06-4FD7-B6F6-F816DD01038C}" destId="{8E4A3432-F78A-46C1-90CC-1C4A01F8AC81}" srcOrd="0" destOrd="0" presId="urn:microsoft.com/office/officeart/2005/8/layout/process1"/>
    <dgm:cxn modelId="{0C808121-F7EB-4932-A1A1-0FCA50F1CAA5}" type="presParOf" srcId="{36F3B8C7-AC81-4A34-84E9-F380BEC9281A}" destId="{391134D4-83F3-404A-9939-8DBD4D9C79C9}"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E3A8B95-AAF1-4434-9332-911855B7A21F}" type="doc">
      <dgm:prSet loTypeId="urn:microsoft.com/office/officeart/2018/2/layout/IconVerticalSolidList" loCatId="icon" qsTypeId="urn:microsoft.com/office/officeart/2005/8/quickstyle/simple1" qsCatId="simple" csTypeId="urn:microsoft.com/office/officeart/2018/5/colors/Iconchunking_neutralbg_accent3_2" csCatId="accent3" phldr="1"/>
      <dgm:spPr/>
      <dgm:t>
        <a:bodyPr/>
        <a:lstStyle/>
        <a:p>
          <a:endParaRPr lang="en-US"/>
        </a:p>
      </dgm:t>
    </dgm:pt>
    <dgm:pt modelId="{4A6F4673-BF54-4EA6-A271-F4F10033B860}">
      <dgm:prSet/>
      <dgm:spPr/>
      <dgm:t>
        <a:bodyPr/>
        <a:lstStyle/>
        <a:p>
          <a:r>
            <a:rPr lang="en-US" b="1">
              <a:latin typeface="Calibri" panose="020F0502020204030204" pitchFamily="34" charset="0"/>
              <a:cs typeface="Calibri" panose="020F0502020204030204" pitchFamily="34" charset="0"/>
            </a:rPr>
            <a:t>Group management: </a:t>
          </a:r>
          <a:r>
            <a:rPr lang="en-US">
              <a:latin typeface="Calibri" panose="020F0502020204030204" pitchFamily="34" charset="0"/>
              <a:cs typeface="Calibri" panose="020F0502020204030204" pitchFamily="34" charset="0"/>
            </a:rPr>
            <a:t>Organizing and managing the group</a:t>
          </a:r>
        </a:p>
      </dgm:t>
    </dgm:pt>
    <dgm:pt modelId="{B4062151-1626-4FB2-ABD7-CBF1AB9E6A94}" type="parTrans" cxnId="{08727893-D064-4324-9231-50A1D85E6361}">
      <dgm:prSet/>
      <dgm:spPr/>
      <dgm:t>
        <a:bodyPr/>
        <a:lstStyle/>
        <a:p>
          <a:endParaRPr lang="en-US">
            <a:latin typeface="Calibri" panose="020F0502020204030204" pitchFamily="34" charset="0"/>
            <a:cs typeface="Calibri" panose="020F0502020204030204" pitchFamily="34" charset="0"/>
          </a:endParaRPr>
        </a:p>
      </dgm:t>
    </dgm:pt>
    <dgm:pt modelId="{9B825C97-8262-45DB-81E2-68C729B14FD2}" type="sibTrans" cxnId="{08727893-D064-4324-9231-50A1D85E6361}">
      <dgm:prSet/>
      <dgm:spPr/>
      <dgm:t>
        <a:bodyPr/>
        <a:lstStyle/>
        <a:p>
          <a:endParaRPr lang="en-US">
            <a:latin typeface="Calibri" panose="020F0502020204030204" pitchFamily="34" charset="0"/>
            <a:cs typeface="Calibri" panose="020F0502020204030204" pitchFamily="34" charset="0"/>
          </a:endParaRPr>
        </a:p>
      </dgm:t>
    </dgm:pt>
    <dgm:pt modelId="{BAAE9556-06F5-46EF-A1D6-04DEA859E615}">
      <dgm:prSet/>
      <dgm:spPr/>
      <dgm:t>
        <a:bodyPr/>
        <a:lstStyle/>
        <a:p>
          <a:r>
            <a:rPr lang="en-US" b="1">
              <a:latin typeface="Calibri" panose="020F0502020204030204" pitchFamily="34" charset="0"/>
              <a:cs typeface="Calibri" panose="020F0502020204030204" pitchFamily="34" charset="0"/>
            </a:rPr>
            <a:t>Experience management: </a:t>
          </a:r>
          <a:r>
            <a:rPr lang="en-US">
              <a:latin typeface="Calibri" panose="020F0502020204030204" pitchFamily="34" charset="0"/>
              <a:cs typeface="Calibri" panose="020F0502020204030204" pitchFamily="34" charset="0"/>
            </a:rPr>
            <a:t>Facilitating individual engagement and learning</a:t>
          </a:r>
        </a:p>
      </dgm:t>
    </dgm:pt>
    <dgm:pt modelId="{0B97CE3A-3D8E-4532-BA7A-B7DE5B76D792}" type="parTrans" cxnId="{5B4B9403-299B-414B-A8F3-1D54385A08C2}">
      <dgm:prSet/>
      <dgm:spPr/>
      <dgm:t>
        <a:bodyPr/>
        <a:lstStyle/>
        <a:p>
          <a:endParaRPr lang="en-US">
            <a:latin typeface="Calibri" panose="020F0502020204030204" pitchFamily="34" charset="0"/>
            <a:cs typeface="Calibri" panose="020F0502020204030204" pitchFamily="34" charset="0"/>
          </a:endParaRPr>
        </a:p>
      </dgm:t>
    </dgm:pt>
    <dgm:pt modelId="{ADEC5D2A-A197-4F54-A6E0-7AE1FB080DAC}" type="sibTrans" cxnId="{5B4B9403-299B-414B-A8F3-1D54385A08C2}">
      <dgm:prSet/>
      <dgm:spPr/>
      <dgm:t>
        <a:bodyPr/>
        <a:lstStyle/>
        <a:p>
          <a:endParaRPr lang="en-US">
            <a:latin typeface="Calibri" panose="020F0502020204030204" pitchFamily="34" charset="0"/>
            <a:cs typeface="Calibri" panose="020F0502020204030204" pitchFamily="34" charset="0"/>
          </a:endParaRPr>
        </a:p>
      </dgm:t>
    </dgm:pt>
    <dgm:pt modelId="{4DA2731C-5582-4EF0-A404-64CC55288E66}">
      <dgm:prSet/>
      <dgm:spPr/>
      <dgm:t>
        <a:bodyPr/>
        <a:lstStyle/>
        <a:p>
          <a:r>
            <a:rPr lang="en-US" b="1">
              <a:latin typeface="Calibri" panose="020F0502020204030204" pitchFamily="34" charset="0"/>
              <a:cs typeface="Calibri" panose="020F0502020204030204" pitchFamily="34" charset="0"/>
            </a:rPr>
            <a:t>Resource/site management: </a:t>
          </a:r>
          <a:r>
            <a:rPr lang="en-US">
              <a:latin typeface="Calibri" panose="020F0502020204030204" pitchFamily="34" charset="0"/>
              <a:cs typeface="Calibri" panose="020F0502020204030204" pitchFamily="34" charset="0"/>
            </a:rPr>
            <a:t>Focusing on sustainability of environments, communities, and destinations</a:t>
          </a:r>
          <a:r>
            <a:rPr lang="cs-CZ">
              <a:latin typeface="Calibri" panose="020F0502020204030204" pitchFamily="34" charset="0"/>
              <a:cs typeface="Calibri" panose="020F0502020204030204" pitchFamily="34" charset="0"/>
            </a:rPr>
            <a:t> (Borges de Lima, 2017, p. 124).</a:t>
          </a:r>
          <a:endParaRPr lang="en-US">
            <a:latin typeface="Calibri" panose="020F0502020204030204" pitchFamily="34" charset="0"/>
            <a:cs typeface="Calibri" panose="020F0502020204030204" pitchFamily="34" charset="0"/>
          </a:endParaRPr>
        </a:p>
      </dgm:t>
    </dgm:pt>
    <dgm:pt modelId="{A40D0572-FBF7-414E-8685-E61CA058EA1E}" type="parTrans" cxnId="{D91B1B46-EFE4-4216-AD89-5E78814E8F2C}">
      <dgm:prSet/>
      <dgm:spPr/>
      <dgm:t>
        <a:bodyPr/>
        <a:lstStyle/>
        <a:p>
          <a:endParaRPr lang="en-US">
            <a:latin typeface="Calibri" panose="020F0502020204030204" pitchFamily="34" charset="0"/>
            <a:cs typeface="Calibri" panose="020F0502020204030204" pitchFamily="34" charset="0"/>
          </a:endParaRPr>
        </a:p>
      </dgm:t>
    </dgm:pt>
    <dgm:pt modelId="{3BF96568-033B-47CE-8429-503498E39E49}" type="sibTrans" cxnId="{D91B1B46-EFE4-4216-AD89-5E78814E8F2C}">
      <dgm:prSet/>
      <dgm:spPr/>
      <dgm:t>
        <a:bodyPr/>
        <a:lstStyle/>
        <a:p>
          <a:endParaRPr lang="en-US">
            <a:latin typeface="Calibri" panose="020F0502020204030204" pitchFamily="34" charset="0"/>
            <a:cs typeface="Calibri" panose="020F0502020204030204" pitchFamily="34" charset="0"/>
          </a:endParaRPr>
        </a:p>
      </dgm:t>
    </dgm:pt>
    <dgm:pt modelId="{4327A9F5-4F36-435C-86FB-66BEB9E06692}" type="pres">
      <dgm:prSet presAssocID="{4E3A8B95-AAF1-4434-9332-911855B7A21F}" presName="root" presStyleCnt="0">
        <dgm:presLayoutVars>
          <dgm:dir/>
          <dgm:resizeHandles val="exact"/>
        </dgm:presLayoutVars>
      </dgm:prSet>
      <dgm:spPr/>
    </dgm:pt>
    <dgm:pt modelId="{89737930-AAE3-422E-B811-81A1BFADD4BC}" type="pres">
      <dgm:prSet presAssocID="{4A6F4673-BF54-4EA6-A271-F4F10033B860}" presName="compNode" presStyleCnt="0"/>
      <dgm:spPr/>
    </dgm:pt>
    <dgm:pt modelId="{E6ECAFCA-2D85-4621-89FE-9CB253DAAC76}" type="pres">
      <dgm:prSet presAssocID="{4A6F4673-BF54-4EA6-A271-F4F10033B860}" presName="bgRect" presStyleLbl="bgShp" presStyleIdx="0" presStyleCnt="3"/>
      <dgm:spPr/>
    </dgm:pt>
    <dgm:pt modelId="{E4902834-68DF-4C10-9CF3-409609710BE2}" type="pres">
      <dgm:prSet presAssocID="{4A6F4673-BF54-4EA6-A271-F4F10033B86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ierarchie"/>
        </a:ext>
      </dgm:extLst>
    </dgm:pt>
    <dgm:pt modelId="{8FF52707-2F80-46B7-9E46-31C9917B8931}" type="pres">
      <dgm:prSet presAssocID="{4A6F4673-BF54-4EA6-A271-F4F10033B860}" presName="spaceRect" presStyleCnt="0"/>
      <dgm:spPr/>
    </dgm:pt>
    <dgm:pt modelId="{AE4D1FE0-DFED-4F90-ABC9-02FE93F41337}" type="pres">
      <dgm:prSet presAssocID="{4A6F4673-BF54-4EA6-A271-F4F10033B860}" presName="parTx" presStyleLbl="revTx" presStyleIdx="0" presStyleCnt="3">
        <dgm:presLayoutVars>
          <dgm:chMax val="0"/>
          <dgm:chPref val="0"/>
        </dgm:presLayoutVars>
      </dgm:prSet>
      <dgm:spPr/>
    </dgm:pt>
    <dgm:pt modelId="{E5641998-1D9D-46B1-9E69-C697079E57DB}" type="pres">
      <dgm:prSet presAssocID="{9B825C97-8262-45DB-81E2-68C729B14FD2}" presName="sibTrans" presStyleCnt="0"/>
      <dgm:spPr/>
    </dgm:pt>
    <dgm:pt modelId="{A3D99772-D1D9-4A7C-AAED-195DEFF17D50}" type="pres">
      <dgm:prSet presAssocID="{BAAE9556-06F5-46EF-A1D6-04DEA859E615}" presName="compNode" presStyleCnt="0"/>
      <dgm:spPr/>
    </dgm:pt>
    <dgm:pt modelId="{813F6AC9-4657-4C3C-9C88-4B21E702EA2E}" type="pres">
      <dgm:prSet presAssocID="{BAAE9556-06F5-46EF-A1D6-04DEA859E615}" presName="bgRect" presStyleLbl="bgShp" presStyleIdx="1" presStyleCnt="3"/>
      <dgm:spPr/>
    </dgm:pt>
    <dgm:pt modelId="{C89CFFBD-5061-49FB-8B51-FBEA068FAF02}" type="pres">
      <dgm:prSet presAssocID="{BAAE9556-06F5-46EF-A1D6-04DEA859E61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E032C7FA-F079-47EB-8608-3B68B1A19425}" type="pres">
      <dgm:prSet presAssocID="{BAAE9556-06F5-46EF-A1D6-04DEA859E615}" presName="spaceRect" presStyleCnt="0"/>
      <dgm:spPr/>
    </dgm:pt>
    <dgm:pt modelId="{A2A67BA5-305B-40DF-9670-CAE90A3124AE}" type="pres">
      <dgm:prSet presAssocID="{BAAE9556-06F5-46EF-A1D6-04DEA859E615}" presName="parTx" presStyleLbl="revTx" presStyleIdx="1" presStyleCnt="3">
        <dgm:presLayoutVars>
          <dgm:chMax val="0"/>
          <dgm:chPref val="0"/>
        </dgm:presLayoutVars>
      </dgm:prSet>
      <dgm:spPr/>
    </dgm:pt>
    <dgm:pt modelId="{93E11B3D-6180-4D4D-BF25-9D7A56A6AF0A}" type="pres">
      <dgm:prSet presAssocID="{ADEC5D2A-A197-4F54-A6E0-7AE1FB080DAC}" presName="sibTrans" presStyleCnt="0"/>
      <dgm:spPr/>
    </dgm:pt>
    <dgm:pt modelId="{774C5043-F901-4EC8-AD82-8C86E38E83FA}" type="pres">
      <dgm:prSet presAssocID="{4DA2731C-5582-4EF0-A404-64CC55288E66}" presName="compNode" presStyleCnt="0"/>
      <dgm:spPr/>
    </dgm:pt>
    <dgm:pt modelId="{994F8BE6-5285-4298-9B4D-447130CFB7B7}" type="pres">
      <dgm:prSet presAssocID="{4DA2731C-5582-4EF0-A404-64CC55288E66}" presName="bgRect" presStyleLbl="bgShp" presStyleIdx="2" presStyleCnt="3"/>
      <dgm:spPr/>
    </dgm:pt>
    <dgm:pt modelId="{01E53B2E-905C-4184-940D-9EFF62711208}" type="pres">
      <dgm:prSet presAssocID="{4DA2731C-5582-4EF0-A404-64CC55288E6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ocesor"/>
        </a:ext>
      </dgm:extLst>
    </dgm:pt>
    <dgm:pt modelId="{43001C4A-5A69-439C-AADA-3B32B82E4521}" type="pres">
      <dgm:prSet presAssocID="{4DA2731C-5582-4EF0-A404-64CC55288E66}" presName="spaceRect" presStyleCnt="0"/>
      <dgm:spPr/>
    </dgm:pt>
    <dgm:pt modelId="{8DA2B30C-5EA8-483E-8AEC-3EF29124E15B}" type="pres">
      <dgm:prSet presAssocID="{4DA2731C-5582-4EF0-A404-64CC55288E66}" presName="parTx" presStyleLbl="revTx" presStyleIdx="2" presStyleCnt="3">
        <dgm:presLayoutVars>
          <dgm:chMax val="0"/>
          <dgm:chPref val="0"/>
        </dgm:presLayoutVars>
      </dgm:prSet>
      <dgm:spPr/>
    </dgm:pt>
  </dgm:ptLst>
  <dgm:cxnLst>
    <dgm:cxn modelId="{5B4B9403-299B-414B-A8F3-1D54385A08C2}" srcId="{4E3A8B95-AAF1-4434-9332-911855B7A21F}" destId="{BAAE9556-06F5-46EF-A1D6-04DEA859E615}" srcOrd="1" destOrd="0" parTransId="{0B97CE3A-3D8E-4532-BA7A-B7DE5B76D792}" sibTransId="{ADEC5D2A-A197-4F54-A6E0-7AE1FB080DAC}"/>
    <dgm:cxn modelId="{70FD2C28-961F-4F66-A0E0-51EEB6A58A52}" type="presOf" srcId="{4DA2731C-5582-4EF0-A404-64CC55288E66}" destId="{8DA2B30C-5EA8-483E-8AEC-3EF29124E15B}" srcOrd="0" destOrd="0" presId="urn:microsoft.com/office/officeart/2018/2/layout/IconVerticalSolidList"/>
    <dgm:cxn modelId="{821DC244-EF8A-4387-B42D-A1F6D0301DEC}" type="presOf" srcId="{4A6F4673-BF54-4EA6-A271-F4F10033B860}" destId="{AE4D1FE0-DFED-4F90-ABC9-02FE93F41337}" srcOrd="0" destOrd="0" presId="urn:microsoft.com/office/officeart/2018/2/layout/IconVerticalSolidList"/>
    <dgm:cxn modelId="{D91B1B46-EFE4-4216-AD89-5E78814E8F2C}" srcId="{4E3A8B95-AAF1-4434-9332-911855B7A21F}" destId="{4DA2731C-5582-4EF0-A404-64CC55288E66}" srcOrd="2" destOrd="0" parTransId="{A40D0572-FBF7-414E-8685-E61CA058EA1E}" sibTransId="{3BF96568-033B-47CE-8429-503498E39E49}"/>
    <dgm:cxn modelId="{08727893-D064-4324-9231-50A1D85E6361}" srcId="{4E3A8B95-AAF1-4434-9332-911855B7A21F}" destId="{4A6F4673-BF54-4EA6-A271-F4F10033B860}" srcOrd="0" destOrd="0" parTransId="{B4062151-1626-4FB2-ABD7-CBF1AB9E6A94}" sibTransId="{9B825C97-8262-45DB-81E2-68C729B14FD2}"/>
    <dgm:cxn modelId="{7EB5B0A9-B894-4051-9830-688635DE014C}" type="presOf" srcId="{4E3A8B95-AAF1-4434-9332-911855B7A21F}" destId="{4327A9F5-4F36-435C-86FB-66BEB9E06692}" srcOrd="0" destOrd="0" presId="urn:microsoft.com/office/officeart/2018/2/layout/IconVerticalSolidList"/>
    <dgm:cxn modelId="{FD912EAA-5BD5-4829-A8C8-239647721AAD}" type="presOf" srcId="{BAAE9556-06F5-46EF-A1D6-04DEA859E615}" destId="{A2A67BA5-305B-40DF-9670-CAE90A3124AE}" srcOrd="0" destOrd="0" presId="urn:microsoft.com/office/officeart/2018/2/layout/IconVerticalSolidList"/>
    <dgm:cxn modelId="{7713BAF5-5D5D-4597-BAC7-6FA590CDEDC8}" type="presParOf" srcId="{4327A9F5-4F36-435C-86FB-66BEB9E06692}" destId="{89737930-AAE3-422E-B811-81A1BFADD4BC}" srcOrd="0" destOrd="0" presId="urn:microsoft.com/office/officeart/2018/2/layout/IconVerticalSolidList"/>
    <dgm:cxn modelId="{CCC4BCDA-FDCF-40C7-806C-F160DA8D1FD7}" type="presParOf" srcId="{89737930-AAE3-422E-B811-81A1BFADD4BC}" destId="{E6ECAFCA-2D85-4621-89FE-9CB253DAAC76}" srcOrd="0" destOrd="0" presId="urn:microsoft.com/office/officeart/2018/2/layout/IconVerticalSolidList"/>
    <dgm:cxn modelId="{E9E0C0A9-1AFB-43D9-AE14-27D3FFE1DCC7}" type="presParOf" srcId="{89737930-AAE3-422E-B811-81A1BFADD4BC}" destId="{E4902834-68DF-4C10-9CF3-409609710BE2}" srcOrd="1" destOrd="0" presId="urn:microsoft.com/office/officeart/2018/2/layout/IconVerticalSolidList"/>
    <dgm:cxn modelId="{B6EA72F4-CA1F-4179-893B-266550E16250}" type="presParOf" srcId="{89737930-AAE3-422E-B811-81A1BFADD4BC}" destId="{8FF52707-2F80-46B7-9E46-31C9917B8931}" srcOrd="2" destOrd="0" presId="urn:microsoft.com/office/officeart/2018/2/layout/IconVerticalSolidList"/>
    <dgm:cxn modelId="{2BEEFBEC-4292-429E-B636-E07564182B9A}" type="presParOf" srcId="{89737930-AAE3-422E-B811-81A1BFADD4BC}" destId="{AE4D1FE0-DFED-4F90-ABC9-02FE93F41337}" srcOrd="3" destOrd="0" presId="urn:microsoft.com/office/officeart/2018/2/layout/IconVerticalSolidList"/>
    <dgm:cxn modelId="{B96A3A70-3EAA-4A9B-BC71-7113924675D9}" type="presParOf" srcId="{4327A9F5-4F36-435C-86FB-66BEB9E06692}" destId="{E5641998-1D9D-46B1-9E69-C697079E57DB}" srcOrd="1" destOrd="0" presId="urn:microsoft.com/office/officeart/2018/2/layout/IconVerticalSolidList"/>
    <dgm:cxn modelId="{6F596F5E-D478-4DA3-96E1-79A75A64F085}" type="presParOf" srcId="{4327A9F5-4F36-435C-86FB-66BEB9E06692}" destId="{A3D99772-D1D9-4A7C-AAED-195DEFF17D50}" srcOrd="2" destOrd="0" presId="urn:microsoft.com/office/officeart/2018/2/layout/IconVerticalSolidList"/>
    <dgm:cxn modelId="{7B33719A-70F2-4106-8899-341FFA548BCF}" type="presParOf" srcId="{A3D99772-D1D9-4A7C-AAED-195DEFF17D50}" destId="{813F6AC9-4657-4C3C-9C88-4B21E702EA2E}" srcOrd="0" destOrd="0" presId="urn:microsoft.com/office/officeart/2018/2/layout/IconVerticalSolidList"/>
    <dgm:cxn modelId="{4E2043A9-BC6A-4DA0-8041-5E274CC71272}" type="presParOf" srcId="{A3D99772-D1D9-4A7C-AAED-195DEFF17D50}" destId="{C89CFFBD-5061-49FB-8B51-FBEA068FAF02}" srcOrd="1" destOrd="0" presId="urn:microsoft.com/office/officeart/2018/2/layout/IconVerticalSolidList"/>
    <dgm:cxn modelId="{574F3E7B-8422-49E7-982C-C6AEBB3EDC75}" type="presParOf" srcId="{A3D99772-D1D9-4A7C-AAED-195DEFF17D50}" destId="{E032C7FA-F079-47EB-8608-3B68B1A19425}" srcOrd="2" destOrd="0" presId="urn:microsoft.com/office/officeart/2018/2/layout/IconVerticalSolidList"/>
    <dgm:cxn modelId="{87320907-6749-4FB2-94B4-0CCE775E48F7}" type="presParOf" srcId="{A3D99772-D1D9-4A7C-AAED-195DEFF17D50}" destId="{A2A67BA5-305B-40DF-9670-CAE90A3124AE}" srcOrd="3" destOrd="0" presId="urn:microsoft.com/office/officeart/2018/2/layout/IconVerticalSolidList"/>
    <dgm:cxn modelId="{9C8D900B-EB1B-4693-9ED3-79C356A20C76}" type="presParOf" srcId="{4327A9F5-4F36-435C-86FB-66BEB9E06692}" destId="{93E11B3D-6180-4D4D-BF25-9D7A56A6AF0A}" srcOrd="3" destOrd="0" presId="urn:microsoft.com/office/officeart/2018/2/layout/IconVerticalSolidList"/>
    <dgm:cxn modelId="{B114A835-68A4-4D8C-8F56-1B64578594DD}" type="presParOf" srcId="{4327A9F5-4F36-435C-86FB-66BEB9E06692}" destId="{774C5043-F901-4EC8-AD82-8C86E38E83FA}" srcOrd="4" destOrd="0" presId="urn:microsoft.com/office/officeart/2018/2/layout/IconVerticalSolidList"/>
    <dgm:cxn modelId="{544EFE2F-5AE8-4F65-B099-466B4066193A}" type="presParOf" srcId="{774C5043-F901-4EC8-AD82-8C86E38E83FA}" destId="{994F8BE6-5285-4298-9B4D-447130CFB7B7}" srcOrd="0" destOrd="0" presId="urn:microsoft.com/office/officeart/2018/2/layout/IconVerticalSolidList"/>
    <dgm:cxn modelId="{8F6292A1-4969-4193-80AD-7B2520934583}" type="presParOf" srcId="{774C5043-F901-4EC8-AD82-8C86E38E83FA}" destId="{01E53B2E-905C-4184-940D-9EFF62711208}" srcOrd="1" destOrd="0" presId="urn:microsoft.com/office/officeart/2018/2/layout/IconVerticalSolidList"/>
    <dgm:cxn modelId="{A4830D20-41D9-45FE-BA26-26E1B634A5A8}" type="presParOf" srcId="{774C5043-F901-4EC8-AD82-8C86E38E83FA}" destId="{43001C4A-5A69-439C-AADA-3B32B82E4521}" srcOrd="2" destOrd="0" presId="urn:microsoft.com/office/officeart/2018/2/layout/IconVerticalSolidList"/>
    <dgm:cxn modelId="{0181C1D5-EA1F-4397-AF67-EC5969C91E02}" type="presParOf" srcId="{774C5043-F901-4EC8-AD82-8C86E38E83FA}" destId="{8DA2B30C-5EA8-483E-8AEC-3EF29124E15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51D8C2B-F53C-46AA-9682-F1891CE6B3F0}" type="doc">
      <dgm:prSet loTypeId="urn:microsoft.com/office/officeart/2005/8/layout/venn2" loCatId="relationship" qsTypeId="urn:microsoft.com/office/officeart/2005/8/quickstyle/simple1" qsCatId="simple" csTypeId="urn:microsoft.com/office/officeart/2005/8/colors/accent5_3" csCatId="accent5" phldr="1"/>
      <dgm:spPr/>
      <dgm:t>
        <a:bodyPr/>
        <a:lstStyle/>
        <a:p>
          <a:endParaRPr lang="de-DE"/>
        </a:p>
      </dgm:t>
    </dgm:pt>
    <dgm:pt modelId="{0020A6E1-8517-4240-8F80-F1888D07B587}">
      <dgm:prSet phldrT="[Text]"/>
      <dgm:spPr/>
      <dgm:t>
        <a:bodyPr/>
        <a:lstStyle/>
        <a:p>
          <a:r>
            <a:rPr lang="de-DE">
              <a:latin typeface="Calibri" panose="020F0502020204030204" pitchFamily="34" charset="0"/>
              <a:cs typeface="Calibri" panose="020F0502020204030204" pitchFamily="34" charset="0"/>
            </a:rPr>
            <a:t>Sphere</a:t>
          </a:r>
        </a:p>
      </dgm:t>
    </dgm:pt>
    <dgm:pt modelId="{4808A61B-40E6-44D6-B825-AD3326B65BF7}" type="parTrans" cxnId="{B59C3FB8-4DFA-4621-ABFA-55ACEB6EBD60}">
      <dgm:prSet/>
      <dgm:spPr/>
      <dgm:t>
        <a:bodyPr/>
        <a:lstStyle/>
        <a:p>
          <a:endParaRPr lang="de-DE">
            <a:latin typeface="Calibri" panose="020F0502020204030204" pitchFamily="34" charset="0"/>
            <a:cs typeface="Calibri" panose="020F0502020204030204" pitchFamily="34" charset="0"/>
          </a:endParaRPr>
        </a:p>
      </dgm:t>
    </dgm:pt>
    <dgm:pt modelId="{4A090087-B08C-47FD-8FDC-B1B45DF5678C}" type="sibTrans" cxnId="{B59C3FB8-4DFA-4621-ABFA-55ACEB6EBD60}">
      <dgm:prSet/>
      <dgm:spPr/>
      <dgm:t>
        <a:bodyPr/>
        <a:lstStyle/>
        <a:p>
          <a:endParaRPr lang="de-DE">
            <a:latin typeface="Calibri" panose="020F0502020204030204" pitchFamily="34" charset="0"/>
            <a:cs typeface="Calibri" panose="020F0502020204030204" pitchFamily="34" charset="0"/>
          </a:endParaRPr>
        </a:p>
      </dgm:t>
    </dgm:pt>
    <dgm:pt modelId="{06D28221-4BD1-4F48-BD99-268A79455061}">
      <dgm:prSet phldrT="[Text]"/>
      <dgm:spPr/>
      <dgm:t>
        <a:bodyPr/>
        <a:lstStyle/>
        <a:p>
          <a:r>
            <a:rPr lang="de-DE">
              <a:latin typeface="Calibri" panose="020F0502020204030204" pitchFamily="34" charset="0"/>
              <a:cs typeface="Calibri" panose="020F0502020204030204" pitchFamily="34" charset="0"/>
            </a:rPr>
            <a:t>Domain</a:t>
          </a:r>
        </a:p>
      </dgm:t>
    </dgm:pt>
    <dgm:pt modelId="{51EB117A-6A6A-4E75-A20A-7977B279A3AB}" type="parTrans" cxnId="{C5B8DA6B-3679-4295-A4BF-E1E27749D060}">
      <dgm:prSet/>
      <dgm:spPr/>
      <dgm:t>
        <a:bodyPr/>
        <a:lstStyle/>
        <a:p>
          <a:endParaRPr lang="de-DE">
            <a:latin typeface="Calibri" panose="020F0502020204030204" pitchFamily="34" charset="0"/>
            <a:cs typeface="Calibri" panose="020F0502020204030204" pitchFamily="34" charset="0"/>
          </a:endParaRPr>
        </a:p>
      </dgm:t>
    </dgm:pt>
    <dgm:pt modelId="{9DF7F675-68B3-4414-B56D-82F6DC118A49}" type="sibTrans" cxnId="{C5B8DA6B-3679-4295-A4BF-E1E27749D060}">
      <dgm:prSet/>
      <dgm:spPr/>
      <dgm:t>
        <a:bodyPr/>
        <a:lstStyle/>
        <a:p>
          <a:endParaRPr lang="de-DE">
            <a:latin typeface="Calibri" panose="020F0502020204030204" pitchFamily="34" charset="0"/>
            <a:cs typeface="Calibri" panose="020F0502020204030204" pitchFamily="34" charset="0"/>
          </a:endParaRPr>
        </a:p>
      </dgm:t>
    </dgm:pt>
    <dgm:pt modelId="{C183E950-7AD5-497D-A379-D5E1473216A0}">
      <dgm:prSet phldrT="[Text]"/>
      <dgm:spPr/>
      <dgm:t>
        <a:bodyPr/>
        <a:lstStyle/>
        <a:p>
          <a:r>
            <a:rPr lang="de-DE">
              <a:latin typeface="Calibri" panose="020F0502020204030204" pitchFamily="34" charset="0"/>
              <a:cs typeface="Calibri" panose="020F0502020204030204" pitchFamily="34" charset="0"/>
            </a:rPr>
            <a:t>Core</a:t>
          </a:r>
        </a:p>
      </dgm:t>
    </dgm:pt>
    <dgm:pt modelId="{942C00A8-F7C0-4E86-877E-154EC900411B}" type="parTrans" cxnId="{B6A92E5B-A7CF-4E58-8DCB-7CC121299B98}">
      <dgm:prSet/>
      <dgm:spPr/>
      <dgm:t>
        <a:bodyPr/>
        <a:lstStyle/>
        <a:p>
          <a:endParaRPr lang="de-DE">
            <a:latin typeface="Calibri" panose="020F0502020204030204" pitchFamily="34" charset="0"/>
            <a:cs typeface="Calibri" panose="020F0502020204030204" pitchFamily="34" charset="0"/>
          </a:endParaRPr>
        </a:p>
      </dgm:t>
    </dgm:pt>
    <dgm:pt modelId="{4CB9FD79-BEC6-4DA3-905D-C3BD85F5A772}" type="sibTrans" cxnId="{B6A92E5B-A7CF-4E58-8DCB-7CC121299B98}">
      <dgm:prSet/>
      <dgm:spPr/>
      <dgm:t>
        <a:bodyPr/>
        <a:lstStyle/>
        <a:p>
          <a:endParaRPr lang="de-DE">
            <a:latin typeface="Calibri" panose="020F0502020204030204" pitchFamily="34" charset="0"/>
            <a:cs typeface="Calibri" panose="020F0502020204030204" pitchFamily="34" charset="0"/>
          </a:endParaRPr>
        </a:p>
      </dgm:t>
    </dgm:pt>
    <dgm:pt modelId="{F166CF11-05CA-4084-A958-AC63BE5647A6}" type="pres">
      <dgm:prSet presAssocID="{951D8C2B-F53C-46AA-9682-F1891CE6B3F0}" presName="Name0" presStyleCnt="0">
        <dgm:presLayoutVars>
          <dgm:chMax val="7"/>
          <dgm:resizeHandles val="exact"/>
        </dgm:presLayoutVars>
      </dgm:prSet>
      <dgm:spPr/>
    </dgm:pt>
    <dgm:pt modelId="{D8B03956-7144-4E7B-ACE4-4B564DF3EEEB}" type="pres">
      <dgm:prSet presAssocID="{951D8C2B-F53C-46AA-9682-F1891CE6B3F0}" presName="comp1" presStyleCnt="0"/>
      <dgm:spPr/>
    </dgm:pt>
    <dgm:pt modelId="{3FDB57D9-A2BD-4660-A693-B2D6D1D89DE0}" type="pres">
      <dgm:prSet presAssocID="{951D8C2B-F53C-46AA-9682-F1891CE6B3F0}" presName="circle1" presStyleLbl="node1" presStyleIdx="0" presStyleCnt="3" custAng="0"/>
      <dgm:spPr/>
    </dgm:pt>
    <dgm:pt modelId="{52CF34CB-BB2E-4730-9DE2-2FB94F64939D}" type="pres">
      <dgm:prSet presAssocID="{951D8C2B-F53C-46AA-9682-F1891CE6B3F0}" presName="c1text" presStyleLbl="node1" presStyleIdx="0" presStyleCnt="3">
        <dgm:presLayoutVars>
          <dgm:bulletEnabled val="1"/>
        </dgm:presLayoutVars>
      </dgm:prSet>
      <dgm:spPr/>
    </dgm:pt>
    <dgm:pt modelId="{66FDDD8C-CAC8-4104-A4AF-9CD54CB4E272}" type="pres">
      <dgm:prSet presAssocID="{951D8C2B-F53C-46AA-9682-F1891CE6B3F0}" presName="comp2" presStyleCnt="0"/>
      <dgm:spPr/>
    </dgm:pt>
    <dgm:pt modelId="{C25B52AF-3ADF-4918-B7E5-1CDA53091062}" type="pres">
      <dgm:prSet presAssocID="{951D8C2B-F53C-46AA-9682-F1891CE6B3F0}" presName="circle2" presStyleLbl="node1" presStyleIdx="1" presStyleCnt="3"/>
      <dgm:spPr/>
    </dgm:pt>
    <dgm:pt modelId="{ECBEA5DE-3C00-41B2-BD02-CFDE168B8017}" type="pres">
      <dgm:prSet presAssocID="{951D8C2B-F53C-46AA-9682-F1891CE6B3F0}" presName="c2text" presStyleLbl="node1" presStyleIdx="1" presStyleCnt="3">
        <dgm:presLayoutVars>
          <dgm:bulletEnabled val="1"/>
        </dgm:presLayoutVars>
      </dgm:prSet>
      <dgm:spPr/>
    </dgm:pt>
    <dgm:pt modelId="{007BBABC-3DBA-4932-AD4E-C972E2154CF0}" type="pres">
      <dgm:prSet presAssocID="{951D8C2B-F53C-46AA-9682-F1891CE6B3F0}" presName="comp3" presStyleCnt="0"/>
      <dgm:spPr/>
    </dgm:pt>
    <dgm:pt modelId="{CD96F092-F56F-43D9-87C1-CB87867A03A6}" type="pres">
      <dgm:prSet presAssocID="{951D8C2B-F53C-46AA-9682-F1891CE6B3F0}" presName="circle3" presStyleLbl="node1" presStyleIdx="2" presStyleCnt="3"/>
      <dgm:spPr/>
    </dgm:pt>
    <dgm:pt modelId="{F9D17ECE-2C58-47C2-8A67-39D879631902}" type="pres">
      <dgm:prSet presAssocID="{951D8C2B-F53C-46AA-9682-F1891CE6B3F0}" presName="c3text" presStyleLbl="node1" presStyleIdx="2" presStyleCnt="3">
        <dgm:presLayoutVars>
          <dgm:bulletEnabled val="1"/>
        </dgm:presLayoutVars>
      </dgm:prSet>
      <dgm:spPr/>
    </dgm:pt>
  </dgm:ptLst>
  <dgm:cxnLst>
    <dgm:cxn modelId="{A36F4403-CED4-4B1C-A7FA-C45A1C3F3604}" type="presOf" srcId="{0020A6E1-8517-4240-8F80-F1888D07B587}" destId="{3FDB57D9-A2BD-4660-A693-B2D6D1D89DE0}" srcOrd="0" destOrd="0" presId="urn:microsoft.com/office/officeart/2005/8/layout/venn2"/>
    <dgm:cxn modelId="{B6A92E5B-A7CF-4E58-8DCB-7CC121299B98}" srcId="{951D8C2B-F53C-46AA-9682-F1891CE6B3F0}" destId="{C183E950-7AD5-497D-A379-D5E1473216A0}" srcOrd="2" destOrd="0" parTransId="{942C00A8-F7C0-4E86-877E-154EC900411B}" sibTransId="{4CB9FD79-BEC6-4DA3-905D-C3BD85F5A772}"/>
    <dgm:cxn modelId="{0687964B-1532-48A2-8A32-15ADC0598D17}" type="presOf" srcId="{C183E950-7AD5-497D-A379-D5E1473216A0}" destId="{CD96F092-F56F-43D9-87C1-CB87867A03A6}" srcOrd="0" destOrd="0" presId="urn:microsoft.com/office/officeart/2005/8/layout/venn2"/>
    <dgm:cxn modelId="{C5B8DA6B-3679-4295-A4BF-E1E27749D060}" srcId="{951D8C2B-F53C-46AA-9682-F1891CE6B3F0}" destId="{06D28221-4BD1-4F48-BD99-268A79455061}" srcOrd="1" destOrd="0" parTransId="{51EB117A-6A6A-4E75-A20A-7977B279A3AB}" sibTransId="{9DF7F675-68B3-4414-B56D-82F6DC118A49}"/>
    <dgm:cxn modelId="{B59C3FB8-4DFA-4621-ABFA-55ACEB6EBD60}" srcId="{951D8C2B-F53C-46AA-9682-F1891CE6B3F0}" destId="{0020A6E1-8517-4240-8F80-F1888D07B587}" srcOrd="0" destOrd="0" parTransId="{4808A61B-40E6-44D6-B825-AD3326B65BF7}" sibTransId="{4A090087-B08C-47FD-8FDC-B1B45DF5678C}"/>
    <dgm:cxn modelId="{B598AEB8-64E6-49BD-8D46-3094EF8CC257}" type="presOf" srcId="{951D8C2B-F53C-46AA-9682-F1891CE6B3F0}" destId="{F166CF11-05CA-4084-A958-AC63BE5647A6}" srcOrd="0" destOrd="0" presId="urn:microsoft.com/office/officeart/2005/8/layout/venn2"/>
    <dgm:cxn modelId="{1FEB32BA-C8CA-40C7-9260-4A2F54CB6020}" type="presOf" srcId="{C183E950-7AD5-497D-A379-D5E1473216A0}" destId="{F9D17ECE-2C58-47C2-8A67-39D879631902}" srcOrd="1" destOrd="0" presId="urn:microsoft.com/office/officeart/2005/8/layout/venn2"/>
    <dgm:cxn modelId="{9255C5C6-EA2A-44AA-90AA-00D95AD2D176}" type="presOf" srcId="{06D28221-4BD1-4F48-BD99-268A79455061}" destId="{ECBEA5DE-3C00-41B2-BD02-CFDE168B8017}" srcOrd="1" destOrd="0" presId="urn:microsoft.com/office/officeart/2005/8/layout/venn2"/>
    <dgm:cxn modelId="{3EB64FE3-6CB6-4335-8FBD-8B4000E77ED5}" type="presOf" srcId="{06D28221-4BD1-4F48-BD99-268A79455061}" destId="{C25B52AF-3ADF-4918-B7E5-1CDA53091062}" srcOrd="0" destOrd="0" presId="urn:microsoft.com/office/officeart/2005/8/layout/venn2"/>
    <dgm:cxn modelId="{FD3366EB-F02F-4674-984E-D83013929239}" type="presOf" srcId="{0020A6E1-8517-4240-8F80-F1888D07B587}" destId="{52CF34CB-BB2E-4730-9DE2-2FB94F64939D}" srcOrd="1" destOrd="0" presId="urn:microsoft.com/office/officeart/2005/8/layout/venn2"/>
    <dgm:cxn modelId="{2C07F296-8DC6-4E3C-95FE-FF2B5900388A}" type="presParOf" srcId="{F166CF11-05CA-4084-A958-AC63BE5647A6}" destId="{D8B03956-7144-4E7B-ACE4-4B564DF3EEEB}" srcOrd="0" destOrd="0" presId="urn:microsoft.com/office/officeart/2005/8/layout/venn2"/>
    <dgm:cxn modelId="{8294235D-A3C2-4733-98A4-2767591AF82E}" type="presParOf" srcId="{D8B03956-7144-4E7B-ACE4-4B564DF3EEEB}" destId="{3FDB57D9-A2BD-4660-A693-B2D6D1D89DE0}" srcOrd="0" destOrd="0" presId="urn:microsoft.com/office/officeart/2005/8/layout/venn2"/>
    <dgm:cxn modelId="{3FA49A32-429C-4EE8-80B7-4BC228FD9E79}" type="presParOf" srcId="{D8B03956-7144-4E7B-ACE4-4B564DF3EEEB}" destId="{52CF34CB-BB2E-4730-9DE2-2FB94F64939D}" srcOrd="1" destOrd="0" presId="urn:microsoft.com/office/officeart/2005/8/layout/venn2"/>
    <dgm:cxn modelId="{CFBB81DB-669A-4C1E-BDBB-CAE69EDFAA67}" type="presParOf" srcId="{F166CF11-05CA-4084-A958-AC63BE5647A6}" destId="{66FDDD8C-CAC8-4104-A4AF-9CD54CB4E272}" srcOrd="1" destOrd="0" presId="urn:microsoft.com/office/officeart/2005/8/layout/venn2"/>
    <dgm:cxn modelId="{8CBCB870-36C8-4537-88AD-63258194A445}" type="presParOf" srcId="{66FDDD8C-CAC8-4104-A4AF-9CD54CB4E272}" destId="{C25B52AF-3ADF-4918-B7E5-1CDA53091062}" srcOrd="0" destOrd="0" presId="urn:microsoft.com/office/officeart/2005/8/layout/venn2"/>
    <dgm:cxn modelId="{50158F38-05C5-4640-9F5D-773FD46740F3}" type="presParOf" srcId="{66FDDD8C-CAC8-4104-A4AF-9CD54CB4E272}" destId="{ECBEA5DE-3C00-41B2-BD02-CFDE168B8017}" srcOrd="1" destOrd="0" presId="urn:microsoft.com/office/officeart/2005/8/layout/venn2"/>
    <dgm:cxn modelId="{EED9883E-9C0D-4F5D-86AA-FF96836CEE7E}" type="presParOf" srcId="{F166CF11-05CA-4084-A958-AC63BE5647A6}" destId="{007BBABC-3DBA-4932-AD4E-C972E2154CF0}" srcOrd="2" destOrd="0" presId="urn:microsoft.com/office/officeart/2005/8/layout/venn2"/>
    <dgm:cxn modelId="{ABAD853F-ED32-4A67-9585-A080C98DD37E}" type="presParOf" srcId="{007BBABC-3DBA-4932-AD4E-C972E2154CF0}" destId="{CD96F092-F56F-43D9-87C1-CB87867A03A6}" srcOrd="0" destOrd="0" presId="urn:microsoft.com/office/officeart/2005/8/layout/venn2"/>
    <dgm:cxn modelId="{7037A38C-0A93-4E6E-BB18-64F250C96470}" type="presParOf" srcId="{007BBABC-3DBA-4932-AD4E-C972E2154CF0}" destId="{F9D17ECE-2C58-47C2-8A67-39D879631902}"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B8D5C78-3A68-44A0-8D45-3EBD61FFE2B8}"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1CBDA822-49C5-4601-9ADA-11D450AEE8D3}">
      <dgm:prSet/>
      <dgm:spPr/>
      <dgm:t>
        <a:bodyPr/>
        <a:lstStyle/>
        <a:p>
          <a:r>
            <a:rPr lang="cs-CZ" b="0">
              <a:latin typeface="Calibri" panose="020F0502020204030204" pitchFamily="34" charset="0"/>
              <a:cs typeface="Calibri" panose="020F0502020204030204" pitchFamily="34" charset="0"/>
            </a:rPr>
            <a:t>Outdoor interpretation panels</a:t>
          </a:r>
          <a:endParaRPr lang="en-US" b="0">
            <a:latin typeface="Calibri" panose="020F0502020204030204" pitchFamily="34" charset="0"/>
            <a:cs typeface="Calibri" panose="020F0502020204030204" pitchFamily="34" charset="0"/>
          </a:endParaRPr>
        </a:p>
      </dgm:t>
    </dgm:pt>
    <dgm:pt modelId="{4CB2C120-C12A-473C-8232-92BD77ED4284}" type="parTrans" cxnId="{BBD3F3D4-A69A-4CFB-86F5-A91F89293C83}">
      <dgm:prSet/>
      <dgm:spPr/>
      <dgm:t>
        <a:bodyPr/>
        <a:lstStyle/>
        <a:p>
          <a:endParaRPr lang="en-US" b="0">
            <a:latin typeface="Calibri" panose="020F0502020204030204" pitchFamily="34" charset="0"/>
            <a:cs typeface="Calibri" panose="020F0502020204030204" pitchFamily="34" charset="0"/>
          </a:endParaRPr>
        </a:p>
      </dgm:t>
    </dgm:pt>
    <dgm:pt modelId="{A7B502E1-21EE-47EC-83C0-7D6AF1CBF536}" type="sibTrans" cxnId="{BBD3F3D4-A69A-4CFB-86F5-A91F89293C83}">
      <dgm:prSet/>
      <dgm:spPr/>
      <dgm:t>
        <a:bodyPr/>
        <a:lstStyle/>
        <a:p>
          <a:endParaRPr lang="en-US" b="0">
            <a:latin typeface="Calibri" panose="020F0502020204030204" pitchFamily="34" charset="0"/>
            <a:cs typeface="Calibri" panose="020F0502020204030204" pitchFamily="34" charset="0"/>
          </a:endParaRPr>
        </a:p>
      </dgm:t>
    </dgm:pt>
    <dgm:pt modelId="{3460DEA2-E833-4577-9761-7C0286BB3120}">
      <dgm:prSet/>
      <dgm:spPr/>
      <dgm:t>
        <a:bodyPr/>
        <a:lstStyle/>
        <a:p>
          <a:r>
            <a:rPr lang="cs-CZ" b="0">
              <a:latin typeface="Calibri" panose="020F0502020204030204" pitchFamily="34" charset="0"/>
              <a:cs typeface="Calibri" panose="020F0502020204030204" pitchFamily="34" charset="0"/>
            </a:rPr>
            <a:t>Indoor graphic panels and displays</a:t>
          </a:r>
          <a:endParaRPr lang="en-US" b="0">
            <a:latin typeface="Calibri" panose="020F0502020204030204" pitchFamily="34" charset="0"/>
            <a:cs typeface="Calibri" panose="020F0502020204030204" pitchFamily="34" charset="0"/>
          </a:endParaRPr>
        </a:p>
      </dgm:t>
    </dgm:pt>
    <dgm:pt modelId="{93F59BC6-BAA3-4A3B-9704-DE598035EB1C}" type="parTrans" cxnId="{E9609E89-FC1E-4B45-93E8-5632E1E7C3BF}">
      <dgm:prSet/>
      <dgm:spPr/>
      <dgm:t>
        <a:bodyPr/>
        <a:lstStyle/>
        <a:p>
          <a:endParaRPr lang="en-US" b="0">
            <a:latin typeface="Calibri" panose="020F0502020204030204" pitchFamily="34" charset="0"/>
            <a:cs typeface="Calibri" panose="020F0502020204030204" pitchFamily="34" charset="0"/>
          </a:endParaRPr>
        </a:p>
      </dgm:t>
    </dgm:pt>
    <dgm:pt modelId="{2B7A8D0A-FA5E-44AA-AB75-D57C30C124EF}" type="sibTrans" cxnId="{E9609E89-FC1E-4B45-93E8-5632E1E7C3BF}">
      <dgm:prSet/>
      <dgm:spPr/>
      <dgm:t>
        <a:bodyPr/>
        <a:lstStyle/>
        <a:p>
          <a:endParaRPr lang="en-US" b="0">
            <a:latin typeface="Calibri" panose="020F0502020204030204" pitchFamily="34" charset="0"/>
            <a:cs typeface="Calibri" panose="020F0502020204030204" pitchFamily="34" charset="0"/>
          </a:endParaRPr>
        </a:p>
      </dgm:t>
    </dgm:pt>
    <dgm:pt modelId="{C4DFA391-A415-4D35-B945-83220E0AADB8}">
      <dgm:prSet/>
      <dgm:spPr/>
      <dgm:t>
        <a:bodyPr/>
        <a:lstStyle/>
        <a:p>
          <a:r>
            <a:rPr lang="cs-CZ" b="0">
              <a:latin typeface="Calibri" panose="020F0502020204030204" pitchFamily="34" charset="0"/>
              <a:cs typeface="Calibri" panose="020F0502020204030204" pitchFamily="34" charset="0"/>
            </a:rPr>
            <a:t>Live interpretation</a:t>
          </a:r>
          <a:endParaRPr lang="en-US" b="0">
            <a:latin typeface="Calibri" panose="020F0502020204030204" pitchFamily="34" charset="0"/>
            <a:cs typeface="Calibri" panose="020F0502020204030204" pitchFamily="34" charset="0"/>
          </a:endParaRPr>
        </a:p>
      </dgm:t>
    </dgm:pt>
    <dgm:pt modelId="{EAD72127-6E2E-4023-84A8-FDEDE2BA86D5}" type="parTrans" cxnId="{68C10DD0-C4F5-444E-92E9-58F1F77EF32A}">
      <dgm:prSet/>
      <dgm:spPr/>
      <dgm:t>
        <a:bodyPr/>
        <a:lstStyle/>
        <a:p>
          <a:endParaRPr lang="en-US" b="0">
            <a:latin typeface="Calibri" panose="020F0502020204030204" pitchFamily="34" charset="0"/>
            <a:cs typeface="Calibri" panose="020F0502020204030204" pitchFamily="34" charset="0"/>
          </a:endParaRPr>
        </a:p>
      </dgm:t>
    </dgm:pt>
    <dgm:pt modelId="{7D286628-F405-452E-A771-E4FA3D0F9D4A}" type="sibTrans" cxnId="{68C10DD0-C4F5-444E-92E9-58F1F77EF32A}">
      <dgm:prSet/>
      <dgm:spPr/>
      <dgm:t>
        <a:bodyPr/>
        <a:lstStyle/>
        <a:p>
          <a:endParaRPr lang="en-US" b="0">
            <a:latin typeface="Calibri" panose="020F0502020204030204" pitchFamily="34" charset="0"/>
            <a:cs typeface="Calibri" panose="020F0502020204030204" pitchFamily="34" charset="0"/>
          </a:endParaRPr>
        </a:p>
      </dgm:t>
    </dgm:pt>
    <dgm:pt modelId="{2C8AA725-D2F8-43B4-BF92-71DE106C18B2}">
      <dgm:prSet/>
      <dgm:spPr/>
      <dgm:t>
        <a:bodyPr/>
        <a:lstStyle/>
        <a:p>
          <a:r>
            <a:rPr lang="cs-CZ" b="0">
              <a:latin typeface="Calibri" panose="020F0502020204030204" pitchFamily="34" charset="0"/>
              <a:cs typeface="Calibri" panose="020F0502020204030204" pitchFamily="34" charset="0"/>
            </a:rPr>
            <a:t>Publications</a:t>
          </a:r>
          <a:endParaRPr lang="en-US" b="0">
            <a:latin typeface="Calibri" panose="020F0502020204030204" pitchFamily="34" charset="0"/>
            <a:cs typeface="Calibri" panose="020F0502020204030204" pitchFamily="34" charset="0"/>
          </a:endParaRPr>
        </a:p>
      </dgm:t>
    </dgm:pt>
    <dgm:pt modelId="{6ED8C4E0-A28F-438E-8E0D-7F08EDEE9ADC}" type="parTrans" cxnId="{20021B31-DFB1-451C-AE8D-B85AB7853983}">
      <dgm:prSet/>
      <dgm:spPr/>
      <dgm:t>
        <a:bodyPr/>
        <a:lstStyle/>
        <a:p>
          <a:endParaRPr lang="en-US" b="0">
            <a:latin typeface="Calibri" panose="020F0502020204030204" pitchFamily="34" charset="0"/>
            <a:cs typeface="Calibri" panose="020F0502020204030204" pitchFamily="34" charset="0"/>
          </a:endParaRPr>
        </a:p>
      </dgm:t>
    </dgm:pt>
    <dgm:pt modelId="{7FF288B0-62AC-4D0F-87EC-EB9E3EB9B022}" type="sibTrans" cxnId="{20021B31-DFB1-451C-AE8D-B85AB7853983}">
      <dgm:prSet/>
      <dgm:spPr/>
      <dgm:t>
        <a:bodyPr/>
        <a:lstStyle/>
        <a:p>
          <a:endParaRPr lang="en-US" b="0">
            <a:latin typeface="Calibri" panose="020F0502020204030204" pitchFamily="34" charset="0"/>
            <a:cs typeface="Calibri" panose="020F0502020204030204" pitchFamily="34" charset="0"/>
          </a:endParaRPr>
        </a:p>
      </dgm:t>
    </dgm:pt>
    <dgm:pt modelId="{657A7A19-5A0E-430E-BDD1-979208948C69}">
      <dgm:prSet/>
      <dgm:spPr/>
      <dgm:t>
        <a:bodyPr/>
        <a:lstStyle/>
        <a:p>
          <a:r>
            <a:rPr lang="cs-CZ" b="0">
              <a:latin typeface="Calibri" panose="020F0502020204030204" pitchFamily="34" charset="0"/>
              <a:cs typeface="Calibri" panose="020F0502020204030204" pitchFamily="34" charset="0"/>
            </a:rPr>
            <a:t>Activity packs/areas</a:t>
          </a:r>
          <a:endParaRPr lang="en-US" b="0">
            <a:latin typeface="Calibri" panose="020F0502020204030204" pitchFamily="34" charset="0"/>
            <a:cs typeface="Calibri" panose="020F0502020204030204" pitchFamily="34" charset="0"/>
          </a:endParaRPr>
        </a:p>
      </dgm:t>
    </dgm:pt>
    <dgm:pt modelId="{31BCE6B5-CFAC-498F-A6FB-7F5511C9D90B}" type="parTrans" cxnId="{E3A0BACA-8D9F-4513-A524-97DA2692126A}">
      <dgm:prSet/>
      <dgm:spPr/>
      <dgm:t>
        <a:bodyPr/>
        <a:lstStyle/>
        <a:p>
          <a:endParaRPr lang="en-US" b="0">
            <a:latin typeface="Calibri" panose="020F0502020204030204" pitchFamily="34" charset="0"/>
            <a:cs typeface="Calibri" panose="020F0502020204030204" pitchFamily="34" charset="0"/>
          </a:endParaRPr>
        </a:p>
      </dgm:t>
    </dgm:pt>
    <dgm:pt modelId="{6E8530EB-2988-4BDB-8E57-C6047BE4B499}" type="sibTrans" cxnId="{E3A0BACA-8D9F-4513-A524-97DA2692126A}">
      <dgm:prSet/>
      <dgm:spPr/>
      <dgm:t>
        <a:bodyPr/>
        <a:lstStyle/>
        <a:p>
          <a:endParaRPr lang="en-US" b="0">
            <a:latin typeface="Calibri" panose="020F0502020204030204" pitchFamily="34" charset="0"/>
            <a:cs typeface="Calibri" panose="020F0502020204030204" pitchFamily="34" charset="0"/>
          </a:endParaRPr>
        </a:p>
      </dgm:t>
    </dgm:pt>
    <dgm:pt modelId="{64CC65A5-71BB-4EBE-952D-8A360C1B03EE}">
      <dgm:prSet/>
      <dgm:spPr/>
      <dgm:t>
        <a:bodyPr/>
        <a:lstStyle/>
        <a:p>
          <a:r>
            <a:rPr lang="cs-CZ" b="0">
              <a:latin typeface="Calibri" panose="020F0502020204030204" pitchFamily="34" charset="0"/>
              <a:cs typeface="Calibri" panose="020F0502020204030204" pitchFamily="34" charset="0"/>
            </a:rPr>
            <a:t>Low-tech and high-tech interactive displays</a:t>
          </a:r>
          <a:endParaRPr lang="en-US" b="0">
            <a:latin typeface="Calibri" panose="020F0502020204030204" pitchFamily="34" charset="0"/>
            <a:cs typeface="Calibri" panose="020F0502020204030204" pitchFamily="34" charset="0"/>
          </a:endParaRPr>
        </a:p>
      </dgm:t>
    </dgm:pt>
    <dgm:pt modelId="{ACF7FB76-34C7-436C-849E-0340DD0B72C2}" type="parTrans" cxnId="{01BE0DF0-AD7C-44FD-A6F4-4A005811BA56}">
      <dgm:prSet/>
      <dgm:spPr/>
      <dgm:t>
        <a:bodyPr/>
        <a:lstStyle/>
        <a:p>
          <a:endParaRPr lang="en-US" b="0">
            <a:latin typeface="Calibri" panose="020F0502020204030204" pitchFamily="34" charset="0"/>
            <a:cs typeface="Calibri" panose="020F0502020204030204" pitchFamily="34" charset="0"/>
          </a:endParaRPr>
        </a:p>
      </dgm:t>
    </dgm:pt>
    <dgm:pt modelId="{500F91CB-DBD6-4FF0-8D62-18ED7F740431}" type="sibTrans" cxnId="{01BE0DF0-AD7C-44FD-A6F4-4A005811BA56}">
      <dgm:prSet/>
      <dgm:spPr/>
      <dgm:t>
        <a:bodyPr/>
        <a:lstStyle/>
        <a:p>
          <a:endParaRPr lang="en-US" b="0">
            <a:latin typeface="Calibri" panose="020F0502020204030204" pitchFamily="34" charset="0"/>
            <a:cs typeface="Calibri" panose="020F0502020204030204" pitchFamily="34" charset="0"/>
          </a:endParaRPr>
        </a:p>
      </dgm:t>
    </dgm:pt>
    <dgm:pt modelId="{A4E798D7-8CCC-457A-B7A0-7BF3EC951F81}">
      <dgm:prSet/>
      <dgm:spPr/>
      <dgm:t>
        <a:bodyPr/>
        <a:lstStyle/>
        <a:p>
          <a:r>
            <a:rPr lang="cs-CZ" b="0">
              <a:latin typeface="Calibri" panose="020F0502020204030204" pitchFamily="34" charset="0"/>
              <a:cs typeface="Calibri" panose="020F0502020204030204" pitchFamily="34" charset="0"/>
            </a:rPr>
            <a:t>Audio media</a:t>
          </a:r>
          <a:endParaRPr lang="en-US" b="0">
            <a:latin typeface="Calibri" panose="020F0502020204030204" pitchFamily="34" charset="0"/>
            <a:cs typeface="Calibri" panose="020F0502020204030204" pitchFamily="34" charset="0"/>
          </a:endParaRPr>
        </a:p>
      </dgm:t>
    </dgm:pt>
    <dgm:pt modelId="{197F3127-6AB7-4A27-9921-FBFD67205E39}" type="parTrans" cxnId="{74124D8F-9CBA-447C-9F67-A7D18FBE0679}">
      <dgm:prSet/>
      <dgm:spPr/>
      <dgm:t>
        <a:bodyPr/>
        <a:lstStyle/>
        <a:p>
          <a:endParaRPr lang="en-US" b="0">
            <a:latin typeface="Calibri" panose="020F0502020204030204" pitchFamily="34" charset="0"/>
            <a:cs typeface="Calibri" panose="020F0502020204030204" pitchFamily="34" charset="0"/>
          </a:endParaRPr>
        </a:p>
      </dgm:t>
    </dgm:pt>
    <dgm:pt modelId="{E1453553-3063-4B76-917D-CD62D6287FC8}" type="sibTrans" cxnId="{74124D8F-9CBA-447C-9F67-A7D18FBE0679}">
      <dgm:prSet/>
      <dgm:spPr/>
      <dgm:t>
        <a:bodyPr/>
        <a:lstStyle/>
        <a:p>
          <a:endParaRPr lang="en-US" b="0">
            <a:latin typeface="Calibri" panose="020F0502020204030204" pitchFamily="34" charset="0"/>
            <a:cs typeface="Calibri" panose="020F0502020204030204" pitchFamily="34" charset="0"/>
          </a:endParaRPr>
        </a:p>
      </dgm:t>
    </dgm:pt>
    <dgm:pt modelId="{D0D5BD21-D5A7-4133-98E3-70AA3DCBD1D5}">
      <dgm:prSet/>
      <dgm:spPr/>
      <dgm:t>
        <a:bodyPr/>
        <a:lstStyle/>
        <a:p>
          <a:r>
            <a:rPr lang="cs-CZ" b="0">
              <a:latin typeface="Calibri" panose="020F0502020204030204" pitchFamily="34" charset="0"/>
              <a:cs typeface="Calibri" panose="020F0502020204030204" pitchFamily="34" charset="0"/>
            </a:rPr>
            <a:t>Tactile media</a:t>
          </a:r>
          <a:endParaRPr lang="en-US" b="0">
            <a:latin typeface="Calibri" panose="020F0502020204030204" pitchFamily="34" charset="0"/>
            <a:cs typeface="Calibri" panose="020F0502020204030204" pitchFamily="34" charset="0"/>
          </a:endParaRPr>
        </a:p>
      </dgm:t>
    </dgm:pt>
    <dgm:pt modelId="{D04B7DBB-F4E6-4E17-AFEA-E6140A047AAC}" type="parTrans" cxnId="{25A7EF78-1170-4EB2-A1BA-9847D9877571}">
      <dgm:prSet/>
      <dgm:spPr/>
      <dgm:t>
        <a:bodyPr/>
        <a:lstStyle/>
        <a:p>
          <a:endParaRPr lang="en-US" b="0">
            <a:latin typeface="Calibri" panose="020F0502020204030204" pitchFamily="34" charset="0"/>
            <a:cs typeface="Calibri" panose="020F0502020204030204" pitchFamily="34" charset="0"/>
          </a:endParaRPr>
        </a:p>
      </dgm:t>
    </dgm:pt>
    <dgm:pt modelId="{5AAD6901-1F9C-4E71-BB3F-C6D2B22D3A98}" type="sibTrans" cxnId="{25A7EF78-1170-4EB2-A1BA-9847D9877571}">
      <dgm:prSet/>
      <dgm:spPr/>
      <dgm:t>
        <a:bodyPr/>
        <a:lstStyle/>
        <a:p>
          <a:endParaRPr lang="en-US" b="0">
            <a:latin typeface="Calibri" panose="020F0502020204030204" pitchFamily="34" charset="0"/>
            <a:cs typeface="Calibri" panose="020F0502020204030204" pitchFamily="34" charset="0"/>
          </a:endParaRPr>
        </a:p>
      </dgm:t>
    </dgm:pt>
    <dgm:pt modelId="{B86EDA54-31F2-4C5F-B3BE-6E96BB3934CE}">
      <dgm:prSet/>
      <dgm:spPr/>
      <dgm:t>
        <a:bodyPr/>
        <a:lstStyle/>
        <a:p>
          <a:r>
            <a:rPr lang="cs-CZ" b="0">
              <a:latin typeface="Calibri" panose="020F0502020204030204" pitchFamily="34" charset="0"/>
              <a:cs typeface="Calibri" panose="020F0502020204030204" pitchFamily="34" charset="0"/>
            </a:rPr>
            <a:t>Websites and interactive apps</a:t>
          </a:r>
          <a:endParaRPr lang="en-US" b="0">
            <a:latin typeface="Calibri" panose="020F0502020204030204" pitchFamily="34" charset="0"/>
            <a:cs typeface="Calibri" panose="020F0502020204030204" pitchFamily="34" charset="0"/>
          </a:endParaRPr>
        </a:p>
      </dgm:t>
    </dgm:pt>
    <dgm:pt modelId="{211B2FDE-ADC7-4658-86BC-9F893BDC4375}" type="parTrans" cxnId="{71162EAD-1C99-479E-AC99-C0B99B3C7143}">
      <dgm:prSet/>
      <dgm:spPr/>
      <dgm:t>
        <a:bodyPr/>
        <a:lstStyle/>
        <a:p>
          <a:endParaRPr lang="en-US" b="0">
            <a:latin typeface="Calibri" panose="020F0502020204030204" pitchFamily="34" charset="0"/>
            <a:cs typeface="Calibri" panose="020F0502020204030204" pitchFamily="34" charset="0"/>
          </a:endParaRPr>
        </a:p>
      </dgm:t>
    </dgm:pt>
    <dgm:pt modelId="{C9E901A5-5ACC-4C42-A698-9059CAA7E386}" type="sibTrans" cxnId="{71162EAD-1C99-479E-AC99-C0B99B3C7143}">
      <dgm:prSet/>
      <dgm:spPr/>
      <dgm:t>
        <a:bodyPr/>
        <a:lstStyle/>
        <a:p>
          <a:endParaRPr lang="en-US" b="0">
            <a:latin typeface="Calibri" panose="020F0502020204030204" pitchFamily="34" charset="0"/>
            <a:cs typeface="Calibri" panose="020F0502020204030204" pitchFamily="34" charset="0"/>
          </a:endParaRPr>
        </a:p>
      </dgm:t>
    </dgm:pt>
    <dgm:pt modelId="{92D8C405-9D06-4A3D-9192-FA7EC1D508CF}">
      <dgm:prSet/>
      <dgm:spPr/>
      <dgm:t>
        <a:bodyPr/>
        <a:lstStyle/>
        <a:p>
          <a:r>
            <a:rPr lang="cs-CZ" b="0">
              <a:latin typeface="Calibri" panose="020F0502020204030204" pitchFamily="34" charset="0"/>
              <a:cs typeface="Calibri" panose="020F0502020204030204" pitchFamily="34" charset="0"/>
            </a:rPr>
            <a:t>Arts media</a:t>
          </a:r>
          <a:endParaRPr lang="en-US" b="0">
            <a:latin typeface="Calibri" panose="020F0502020204030204" pitchFamily="34" charset="0"/>
            <a:cs typeface="Calibri" panose="020F0502020204030204" pitchFamily="34" charset="0"/>
          </a:endParaRPr>
        </a:p>
      </dgm:t>
    </dgm:pt>
    <dgm:pt modelId="{129CCB29-18BC-41A3-957A-D4A0F987A58E}" type="parTrans" cxnId="{2CC0D9F8-CF60-4C62-94A0-588A45F9E76D}">
      <dgm:prSet/>
      <dgm:spPr/>
      <dgm:t>
        <a:bodyPr/>
        <a:lstStyle/>
        <a:p>
          <a:endParaRPr lang="en-US" b="0">
            <a:latin typeface="Calibri" panose="020F0502020204030204" pitchFamily="34" charset="0"/>
            <a:cs typeface="Calibri" panose="020F0502020204030204" pitchFamily="34" charset="0"/>
          </a:endParaRPr>
        </a:p>
      </dgm:t>
    </dgm:pt>
    <dgm:pt modelId="{0E99D0A5-4C9F-4CE2-A659-9F1584EA670D}" type="sibTrans" cxnId="{2CC0D9F8-CF60-4C62-94A0-588A45F9E76D}">
      <dgm:prSet/>
      <dgm:spPr/>
      <dgm:t>
        <a:bodyPr/>
        <a:lstStyle/>
        <a:p>
          <a:endParaRPr lang="en-US" b="0">
            <a:latin typeface="Calibri" panose="020F0502020204030204" pitchFamily="34" charset="0"/>
            <a:cs typeface="Calibri" panose="020F0502020204030204" pitchFamily="34" charset="0"/>
          </a:endParaRPr>
        </a:p>
      </dgm:t>
    </dgm:pt>
    <dgm:pt modelId="{5ADBF9D3-FAC8-47FF-87BF-FE6310614B56}" type="pres">
      <dgm:prSet presAssocID="{8B8D5C78-3A68-44A0-8D45-3EBD61FFE2B8}" presName="diagram" presStyleCnt="0">
        <dgm:presLayoutVars>
          <dgm:dir/>
          <dgm:resizeHandles val="exact"/>
        </dgm:presLayoutVars>
      </dgm:prSet>
      <dgm:spPr/>
    </dgm:pt>
    <dgm:pt modelId="{050E261C-BC88-4276-87FF-F93B0A9BE2F3}" type="pres">
      <dgm:prSet presAssocID="{1CBDA822-49C5-4601-9ADA-11D450AEE8D3}" presName="node" presStyleLbl="node1" presStyleIdx="0" presStyleCnt="10">
        <dgm:presLayoutVars>
          <dgm:bulletEnabled val="1"/>
        </dgm:presLayoutVars>
      </dgm:prSet>
      <dgm:spPr/>
    </dgm:pt>
    <dgm:pt modelId="{DE9B5D0E-F315-40A0-B9C0-89D14183AB4A}" type="pres">
      <dgm:prSet presAssocID="{A7B502E1-21EE-47EC-83C0-7D6AF1CBF536}" presName="sibTrans" presStyleCnt="0"/>
      <dgm:spPr/>
    </dgm:pt>
    <dgm:pt modelId="{C288598D-A0F5-4736-AD9A-C465428973DA}" type="pres">
      <dgm:prSet presAssocID="{3460DEA2-E833-4577-9761-7C0286BB3120}" presName="node" presStyleLbl="node1" presStyleIdx="1" presStyleCnt="10">
        <dgm:presLayoutVars>
          <dgm:bulletEnabled val="1"/>
        </dgm:presLayoutVars>
      </dgm:prSet>
      <dgm:spPr/>
    </dgm:pt>
    <dgm:pt modelId="{8A867388-38DB-48BC-823A-6DD5BF368564}" type="pres">
      <dgm:prSet presAssocID="{2B7A8D0A-FA5E-44AA-AB75-D57C30C124EF}" presName="sibTrans" presStyleCnt="0"/>
      <dgm:spPr/>
    </dgm:pt>
    <dgm:pt modelId="{428BC5D8-D883-485E-9D5A-9CFDF6E52370}" type="pres">
      <dgm:prSet presAssocID="{C4DFA391-A415-4D35-B945-83220E0AADB8}" presName="node" presStyleLbl="node1" presStyleIdx="2" presStyleCnt="10">
        <dgm:presLayoutVars>
          <dgm:bulletEnabled val="1"/>
        </dgm:presLayoutVars>
      </dgm:prSet>
      <dgm:spPr/>
    </dgm:pt>
    <dgm:pt modelId="{760FF726-2B77-4999-A3B1-5C550A53BC15}" type="pres">
      <dgm:prSet presAssocID="{7D286628-F405-452E-A771-E4FA3D0F9D4A}" presName="sibTrans" presStyleCnt="0"/>
      <dgm:spPr/>
    </dgm:pt>
    <dgm:pt modelId="{7623BB69-C282-4A0B-BD18-9C8F1B24549C}" type="pres">
      <dgm:prSet presAssocID="{2C8AA725-D2F8-43B4-BF92-71DE106C18B2}" presName="node" presStyleLbl="node1" presStyleIdx="3" presStyleCnt="10">
        <dgm:presLayoutVars>
          <dgm:bulletEnabled val="1"/>
        </dgm:presLayoutVars>
      </dgm:prSet>
      <dgm:spPr/>
    </dgm:pt>
    <dgm:pt modelId="{026135D3-DF85-4408-A2D6-F0CF6EA490F2}" type="pres">
      <dgm:prSet presAssocID="{7FF288B0-62AC-4D0F-87EC-EB9E3EB9B022}" presName="sibTrans" presStyleCnt="0"/>
      <dgm:spPr/>
    </dgm:pt>
    <dgm:pt modelId="{079939EC-A4FA-41C1-BE1B-68CCCC556871}" type="pres">
      <dgm:prSet presAssocID="{657A7A19-5A0E-430E-BDD1-979208948C69}" presName="node" presStyleLbl="node1" presStyleIdx="4" presStyleCnt="10">
        <dgm:presLayoutVars>
          <dgm:bulletEnabled val="1"/>
        </dgm:presLayoutVars>
      </dgm:prSet>
      <dgm:spPr/>
    </dgm:pt>
    <dgm:pt modelId="{0FDCBD19-413D-433B-98B8-62961E276487}" type="pres">
      <dgm:prSet presAssocID="{6E8530EB-2988-4BDB-8E57-C6047BE4B499}" presName="sibTrans" presStyleCnt="0"/>
      <dgm:spPr/>
    </dgm:pt>
    <dgm:pt modelId="{6B16DC8A-84E2-4933-85AD-B1019173864C}" type="pres">
      <dgm:prSet presAssocID="{64CC65A5-71BB-4EBE-952D-8A360C1B03EE}" presName="node" presStyleLbl="node1" presStyleIdx="5" presStyleCnt="10">
        <dgm:presLayoutVars>
          <dgm:bulletEnabled val="1"/>
        </dgm:presLayoutVars>
      </dgm:prSet>
      <dgm:spPr/>
    </dgm:pt>
    <dgm:pt modelId="{6592160F-3802-4A10-A052-5E843D0BE007}" type="pres">
      <dgm:prSet presAssocID="{500F91CB-DBD6-4FF0-8D62-18ED7F740431}" presName="sibTrans" presStyleCnt="0"/>
      <dgm:spPr/>
    </dgm:pt>
    <dgm:pt modelId="{114A7904-8292-49FD-BEB8-872220DCEE83}" type="pres">
      <dgm:prSet presAssocID="{A4E798D7-8CCC-457A-B7A0-7BF3EC951F81}" presName="node" presStyleLbl="node1" presStyleIdx="6" presStyleCnt="10">
        <dgm:presLayoutVars>
          <dgm:bulletEnabled val="1"/>
        </dgm:presLayoutVars>
      </dgm:prSet>
      <dgm:spPr/>
    </dgm:pt>
    <dgm:pt modelId="{99FF5955-367F-496F-950A-B05F4C8FF23C}" type="pres">
      <dgm:prSet presAssocID="{E1453553-3063-4B76-917D-CD62D6287FC8}" presName="sibTrans" presStyleCnt="0"/>
      <dgm:spPr/>
    </dgm:pt>
    <dgm:pt modelId="{F8597FD9-A08E-44D9-8F0B-2ECEEAFBFAA1}" type="pres">
      <dgm:prSet presAssocID="{D0D5BD21-D5A7-4133-98E3-70AA3DCBD1D5}" presName="node" presStyleLbl="node1" presStyleIdx="7" presStyleCnt="10">
        <dgm:presLayoutVars>
          <dgm:bulletEnabled val="1"/>
        </dgm:presLayoutVars>
      </dgm:prSet>
      <dgm:spPr/>
    </dgm:pt>
    <dgm:pt modelId="{6D1A886F-2405-4B91-A5D3-DB9FA5170409}" type="pres">
      <dgm:prSet presAssocID="{5AAD6901-1F9C-4E71-BB3F-C6D2B22D3A98}" presName="sibTrans" presStyleCnt="0"/>
      <dgm:spPr/>
    </dgm:pt>
    <dgm:pt modelId="{3D22ABA9-C1EE-4BC5-A29E-73BE7188E3DE}" type="pres">
      <dgm:prSet presAssocID="{B86EDA54-31F2-4C5F-B3BE-6E96BB3934CE}" presName="node" presStyleLbl="node1" presStyleIdx="8" presStyleCnt="10">
        <dgm:presLayoutVars>
          <dgm:bulletEnabled val="1"/>
        </dgm:presLayoutVars>
      </dgm:prSet>
      <dgm:spPr/>
    </dgm:pt>
    <dgm:pt modelId="{007E979E-B99F-4C21-B8D0-0D9F39B39C12}" type="pres">
      <dgm:prSet presAssocID="{C9E901A5-5ACC-4C42-A698-9059CAA7E386}" presName="sibTrans" presStyleCnt="0"/>
      <dgm:spPr/>
    </dgm:pt>
    <dgm:pt modelId="{94AAADAD-4522-4BE8-A0E6-276D83D31CFE}" type="pres">
      <dgm:prSet presAssocID="{92D8C405-9D06-4A3D-9192-FA7EC1D508CF}" presName="node" presStyleLbl="node1" presStyleIdx="9" presStyleCnt="10">
        <dgm:presLayoutVars>
          <dgm:bulletEnabled val="1"/>
        </dgm:presLayoutVars>
      </dgm:prSet>
      <dgm:spPr/>
    </dgm:pt>
  </dgm:ptLst>
  <dgm:cxnLst>
    <dgm:cxn modelId="{2FB44003-C31A-4BD0-BF3C-C1C574348BCA}" type="presOf" srcId="{8B8D5C78-3A68-44A0-8D45-3EBD61FFE2B8}" destId="{5ADBF9D3-FAC8-47FF-87BF-FE6310614B56}" srcOrd="0" destOrd="0" presId="urn:microsoft.com/office/officeart/2005/8/layout/default"/>
    <dgm:cxn modelId="{9E97EC22-CDE3-4FD1-A749-857ECCD672EE}" type="presOf" srcId="{A4E798D7-8CCC-457A-B7A0-7BF3EC951F81}" destId="{114A7904-8292-49FD-BEB8-872220DCEE83}" srcOrd="0" destOrd="0" presId="urn:microsoft.com/office/officeart/2005/8/layout/default"/>
    <dgm:cxn modelId="{20021B31-DFB1-451C-AE8D-B85AB7853983}" srcId="{8B8D5C78-3A68-44A0-8D45-3EBD61FFE2B8}" destId="{2C8AA725-D2F8-43B4-BF92-71DE106C18B2}" srcOrd="3" destOrd="0" parTransId="{6ED8C4E0-A28F-438E-8E0D-7F08EDEE9ADC}" sibTransId="{7FF288B0-62AC-4D0F-87EC-EB9E3EB9B022}"/>
    <dgm:cxn modelId="{C2CE7273-0BEA-4278-84AD-2DF688E06BBA}" type="presOf" srcId="{B86EDA54-31F2-4C5F-B3BE-6E96BB3934CE}" destId="{3D22ABA9-C1EE-4BC5-A29E-73BE7188E3DE}" srcOrd="0" destOrd="0" presId="urn:microsoft.com/office/officeart/2005/8/layout/default"/>
    <dgm:cxn modelId="{D15D3558-88B6-489F-BDF1-1A74851AB566}" type="presOf" srcId="{3460DEA2-E833-4577-9761-7C0286BB3120}" destId="{C288598D-A0F5-4736-AD9A-C465428973DA}" srcOrd="0" destOrd="0" presId="urn:microsoft.com/office/officeart/2005/8/layout/default"/>
    <dgm:cxn modelId="{25A7EF78-1170-4EB2-A1BA-9847D9877571}" srcId="{8B8D5C78-3A68-44A0-8D45-3EBD61FFE2B8}" destId="{D0D5BD21-D5A7-4133-98E3-70AA3DCBD1D5}" srcOrd="7" destOrd="0" parTransId="{D04B7DBB-F4E6-4E17-AFEA-E6140A047AAC}" sibTransId="{5AAD6901-1F9C-4E71-BB3F-C6D2B22D3A98}"/>
    <dgm:cxn modelId="{DF9B8C84-6005-4CCE-8F2B-B4600D1A769D}" type="presOf" srcId="{64CC65A5-71BB-4EBE-952D-8A360C1B03EE}" destId="{6B16DC8A-84E2-4933-85AD-B1019173864C}" srcOrd="0" destOrd="0" presId="urn:microsoft.com/office/officeart/2005/8/layout/default"/>
    <dgm:cxn modelId="{E9609E89-FC1E-4B45-93E8-5632E1E7C3BF}" srcId="{8B8D5C78-3A68-44A0-8D45-3EBD61FFE2B8}" destId="{3460DEA2-E833-4577-9761-7C0286BB3120}" srcOrd="1" destOrd="0" parTransId="{93F59BC6-BAA3-4A3B-9704-DE598035EB1C}" sibTransId="{2B7A8D0A-FA5E-44AA-AB75-D57C30C124EF}"/>
    <dgm:cxn modelId="{395B0F8B-68AF-469A-B128-E7CEE883393F}" type="presOf" srcId="{2C8AA725-D2F8-43B4-BF92-71DE106C18B2}" destId="{7623BB69-C282-4A0B-BD18-9C8F1B24549C}" srcOrd="0" destOrd="0" presId="urn:microsoft.com/office/officeart/2005/8/layout/default"/>
    <dgm:cxn modelId="{74124D8F-9CBA-447C-9F67-A7D18FBE0679}" srcId="{8B8D5C78-3A68-44A0-8D45-3EBD61FFE2B8}" destId="{A4E798D7-8CCC-457A-B7A0-7BF3EC951F81}" srcOrd="6" destOrd="0" parTransId="{197F3127-6AB7-4A27-9921-FBFD67205E39}" sibTransId="{E1453553-3063-4B76-917D-CD62D6287FC8}"/>
    <dgm:cxn modelId="{ED6444A0-7D1A-45BD-A243-535C065EA97E}" type="presOf" srcId="{1CBDA822-49C5-4601-9ADA-11D450AEE8D3}" destId="{050E261C-BC88-4276-87FF-F93B0A9BE2F3}" srcOrd="0" destOrd="0" presId="urn:microsoft.com/office/officeart/2005/8/layout/default"/>
    <dgm:cxn modelId="{71162EAD-1C99-479E-AC99-C0B99B3C7143}" srcId="{8B8D5C78-3A68-44A0-8D45-3EBD61FFE2B8}" destId="{B86EDA54-31F2-4C5F-B3BE-6E96BB3934CE}" srcOrd="8" destOrd="0" parTransId="{211B2FDE-ADC7-4658-86BC-9F893BDC4375}" sibTransId="{C9E901A5-5ACC-4C42-A698-9059CAA7E386}"/>
    <dgm:cxn modelId="{E3A0BACA-8D9F-4513-A524-97DA2692126A}" srcId="{8B8D5C78-3A68-44A0-8D45-3EBD61FFE2B8}" destId="{657A7A19-5A0E-430E-BDD1-979208948C69}" srcOrd="4" destOrd="0" parTransId="{31BCE6B5-CFAC-498F-A6FB-7F5511C9D90B}" sibTransId="{6E8530EB-2988-4BDB-8E57-C6047BE4B499}"/>
    <dgm:cxn modelId="{68C10DD0-C4F5-444E-92E9-58F1F77EF32A}" srcId="{8B8D5C78-3A68-44A0-8D45-3EBD61FFE2B8}" destId="{C4DFA391-A415-4D35-B945-83220E0AADB8}" srcOrd="2" destOrd="0" parTransId="{EAD72127-6E2E-4023-84A8-FDEDE2BA86D5}" sibTransId="{7D286628-F405-452E-A771-E4FA3D0F9D4A}"/>
    <dgm:cxn modelId="{31FBF3D3-22DA-46B8-A26A-1757B89D62DD}" type="presOf" srcId="{92D8C405-9D06-4A3D-9192-FA7EC1D508CF}" destId="{94AAADAD-4522-4BE8-A0E6-276D83D31CFE}" srcOrd="0" destOrd="0" presId="urn:microsoft.com/office/officeart/2005/8/layout/default"/>
    <dgm:cxn modelId="{BBD3F3D4-A69A-4CFB-86F5-A91F89293C83}" srcId="{8B8D5C78-3A68-44A0-8D45-3EBD61FFE2B8}" destId="{1CBDA822-49C5-4601-9ADA-11D450AEE8D3}" srcOrd="0" destOrd="0" parTransId="{4CB2C120-C12A-473C-8232-92BD77ED4284}" sibTransId="{A7B502E1-21EE-47EC-83C0-7D6AF1CBF536}"/>
    <dgm:cxn modelId="{01BE0DF0-AD7C-44FD-A6F4-4A005811BA56}" srcId="{8B8D5C78-3A68-44A0-8D45-3EBD61FFE2B8}" destId="{64CC65A5-71BB-4EBE-952D-8A360C1B03EE}" srcOrd="5" destOrd="0" parTransId="{ACF7FB76-34C7-436C-849E-0340DD0B72C2}" sibTransId="{500F91CB-DBD6-4FF0-8D62-18ED7F740431}"/>
    <dgm:cxn modelId="{2C3B8DF0-FEF4-4F35-A598-C6A6534967AF}" type="presOf" srcId="{D0D5BD21-D5A7-4133-98E3-70AA3DCBD1D5}" destId="{F8597FD9-A08E-44D9-8F0B-2ECEEAFBFAA1}" srcOrd="0" destOrd="0" presId="urn:microsoft.com/office/officeart/2005/8/layout/default"/>
    <dgm:cxn modelId="{E24C5EF8-7DB7-4CF1-9518-D12B4FCE3457}" type="presOf" srcId="{657A7A19-5A0E-430E-BDD1-979208948C69}" destId="{079939EC-A4FA-41C1-BE1B-68CCCC556871}" srcOrd="0" destOrd="0" presId="urn:microsoft.com/office/officeart/2005/8/layout/default"/>
    <dgm:cxn modelId="{2CC0D9F8-CF60-4C62-94A0-588A45F9E76D}" srcId="{8B8D5C78-3A68-44A0-8D45-3EBD61FFE2B8}" destId="{92D8C405-9D06-4A3D-9192-FA7EC1D508CF}" srcOrd="9" destOrd="0" parTransId="{129CCB29-18BC-41A3-957A-D4A0F987A58E}" sibTransId="{0E99D0A5-4C9F-4CE2-A659-9F1584EA670D}"/>
    <dgm:cxn modelId="{B96618F9-D1D2-41E9-9D71-1D78FBEDD5E9}" type="presOf" srcId="{C4DFA391-A415-4D35-B945-83220E0AADB8}" destId="{428BC5D8-D883-485E-9D5A-9CFDF6E52370}" srcOrd="0" destOrd="0" presId="urn:microsoft.com/office/officeart/2005/8/layout/default"/>
    <dgm:cxn modelId="{983528F3-8E87-465A-AD28-C2D50F14E63B}" type="presParOf" srcId="{5ADBF9D3-FAC8-47FF-87BF-FE6310614B56}" destId="{050E261C-BC88-4276-87FF-F93B0A9BE2F3}" srcOrd="0" destOrd="0" presId="urn:microsoft.com/office/officeart/2005/8/layout/default"/>
    <dgm:cxn modelId="{C6501CE8-2E5C-4FA0-8797-D6A87E8D4D04}" type="presParOf" srcId="{5ADBF9D3-FAC8-47FF-87BF-FE6310614B56}" destId="{DE9B5D0E-F315-40A0-B9C0-89D14183AB4A}" srcOrd="1" destOrd="0" presId="urn:microsoft.com/office/officeart/2005/8/layout/default"/>
    <dgm:cxn modelId="{CE1123E7-9EBD-4C65-82BB-F9E3ACBE674F}" type="presParOf" srcId="{5ADBF9D3-FAC8-47FF-87BF-FE6310614B56}" destId="{C288598D-A0F5-4736-AD9A-C465428973DA}" srcOrd="2" destOrd="0" presId="urn:microsoft.com/office/officeart/2005/8/layout/default"/>
    <dgm:cxn modelId="{354D8634-2131-4B0D-9153-BD13B669D83C}" type="presParOf" srcId="{5ADBF9D3-FAC8-47FF-87BF-FE6310614B56}" destId="{8A867388-38DB-48BC-823A-6DD5BF368564}" srcOrd="3" destOrd="0" presId="urn:microsoft.com/office/officeart/2005/8/layout/default"/>
    <dgm:cxn modelId="{62CEEE15-2511-4712-86AB-97035BCC40F9}" type="presParOf" srcId="{5ADBF9D3-FAC8-47FF-87BF-FE6310614B56}" destId="{428BC5D8-D883-485E-9D5A-9CFDF6E52370}" srcOrd="4" destOrd="0" presId="urn:microsoft.com/office/officeart/2005/8/layout/default"/>
    <dgm:cxn modelId="{E5F30797-2907-4985-8D6E-65FB687CC77B}" type="presParOf" srcId="{5ADBF9D3-FAC8-47FF-87BF-FE6310614B56}" destId="{760FF726-2B77-4999-A3B1-5C550A53BC15}" srcOrd="5" destOrd="0" presId="urn:microsoft.com/office/officeart/2005/8/layout/default"/>
    <dgm:cxn modelId="{AC0DAD75-58A0-454D-A94F-744CAFD669BA}" type="presParOf" srcId="{5ADBF9D3-FAC8-47FF-87BF-FE6310614B56}" destId="{7623BB69-C282-4A0B-BD18-9C8F1B24549C}" srcOrd="6" destOrd="0" presId="urn:microsoft.com/office/officeart/2005/8/layout/default"/>
    <dgm:cxn modelId="{DEA90CAC-CDF7-4DFF-AE4C-D8726BE3D23B}" type="presParOf" srcId="{5ADBF9D3-FAC8-47FF-87BF-FE6310614B56}" destId="{026135D3-DF85-4408-A2D6-F0CF6EA490F2}" srcOrd="7" destOrd="0" presId="urn:microsoft.com/office/officeart/2005/8/layout/default"/>
    <dgm:cxn modelId="{16402D1E-CB2D-4E71-B638-00EC34924BFB}" type="presParOf" srcId="{5ADBF9D3-FAC8-47FF-87BF-FE6310614B56}" destId="{079939EC-A4FA-41C1-BE1B-68CCCC556871}" srcOrd="8" destOrd="0" presId="urn:microsoft.com/office/officeart/2005/8/layout/default"/>
    <dgm:cxn modelId="{3BDF7F0A-55ED-4A34-AFE4-8386A62CA804}" type="presParOf" srcId="{5ADBF9D3-FAC8-47FF-87BF-FE6310614B56}" destId="{0FDCBD19-413D-433B-98B8-62961E276487}" srcOrd="9" destOrd="0" presId="urn:microsoft.com/office/officeart/2005/8/layout/default"/>
    <dgm:cxn modelId="{E42E16D9-05B0-4FE7-A6A0-270270D2023F}" type="presParOf" srcId="{5ADBF9D3-FAC8-47FF-87BF-FE6310614B56}" destId="{6B16DC8A-84E2-4933-85AD-B1019173864C}" srcOrd="10" destOrd="0" presId="urn:microsoft.com/office/officeart/2005/8/layout/default"/>
    <dgm:cxn modelId="{6158C6A1-5DBE-401A-A371-E045DE9C783D}" type="presParOf" srcId="{5ADBF9D3-FAC8-47FF-87BF-FE6310614B56}" destId="{6592160F-3802-4A10-A052-5E843D0BE007}" srcOrd="11" destOrd="0" presId="urn:microsoft.com/office/officeart/2005/8/layout/default"/>
    <dgm:cxn modelId="{6F792F54-C8FA-4D3A-BED6-A341D36A3850}" type="presParOf" srcId="{5ADBF9D3-FAC8-47FF-87BF-FE6310614B56}" destId="{114A7904-8292-49FD-BEB8-872220DCEE83}" srcOrd="12" destOrd="0" presId="urn:microsoft.com/office/officeart/2005/8/layout/default"/>
    <dgm:cxn modelId="{23D64090-29B4-409A-8937-BF0165CDC5C7}" type="presParOf" srcId="{5ADBF9D3-FAC8-47FF-87BF-FE6310614B56}" destId="{99FF5955-367F-496F-950A-B05F4C8FF23C}" srcOrd="13" destOrd="0" presId="urn:microsoft.com/office/officeart/2005/8/layout/default"/>
    <dgm:cxn modelId="{93C1B58A-F0F2-452B-A836-756B56A3F9DB}" type="presParOf" srcId="{5ADBF9D3-FAC8-47FF-87BF-FE6310614B56}" destId="{F8597FD9-A08E-44D9-8F0B-2ECEEAFBFAA1}" srcOrd="14" destOrd="0" presId="urn:microsoft.com/office/officeart/2005/8/layout/default"/>
    <dgm:cxn modelId="{00EAB670-B7A8-4A63-9462-B6CAE27CA73C}" type="presParOf" srcId="{5ADBF9D3-FAC8-47FF-87BF-FE6310614B56}" destId="{6D1A886F-2405-4B91-A5D3-DB9FA5170409}" srcOrd="15" destOrd="0" presId="urn:microsoft.com/office/officeart/2005/8/layout/default"/>
    <dgm:cxn modelId="{3816C0B3-CE3C-49B8-AD75-76169D7FF78C}" type="presParOf" srcId="{5ADBF9D3-FAC8-47FF-87BF-FE6310614B56}" destId="{3D22ABA9-C1EE-4BC5-A29E-73BE7188E3DE}" srcOrd="16" destOrd="0" presId="urn:microsoft.com/office/officeart/2005/8/layout/default"/>
    <dgm:cxn modelId="{7137CDF8-860B-4900-80D7-9A8980B492D5}" type="presParOf" srcId="{5ADBF9D3-FAC8-47FF-87BF-FE6310614B56}" destId="{007E979E-B99F-4C21-B8D0-0D9F39B39C12}" srcOrd="17" destOrd="0" presId="urn:microsoft.com/office/officeart/2005/8/layout/default"/>
    <dgm:cxn modelId="{EB51A6FB-1302-47FF-9710-584681263190}" type="presParOf" srcId="{5ADBF9D3-FAC8-47FF-87BF-FE6310614B56}" destId="{94AAADAD-4522-4BE8-A0E6-276D83D31CFE}"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94F776-3BA1-40A5-9E0F-CA0E04392F87}" type="doc">
      <dgm:prSet loTypeId="urn:microsoft.com/office/officeart/2005/8/layout/list1" loCatId="list" qsTypeId="urn:microsoft.com/office/officeart/2005/8/quickstyle/simple1" qsCatId="simple" csTypeId="urn:microsoft.com/office/officeart/2005/8/colors/accent5_2" csCatId="accent5" phldr="1"/>
      <dgm:spPr/>
      <dgm:t>
        <a:bodyPr/>
        <a:lstStyle/>
        <a:p>
          <a:endParaRPr lang="cs-CZ"/>
        </a:p>
      </dgm:t>
    </dgm:pt>
    <dgm:pt modelId="{30380330-D444-4A9E-8932-73230FFAEC65}">
      <dgm:prSet/>
      <dgm:spPr>
        <a:solidFill>
          <a:srgbClr val="8EAF8C"/>
        </a:solidFill>
      </dgm:spPr>
      <dgm:t>
        <a:bodyPr/>
        <a:lstStyle/>
        <a:p>
          <a:r>
            <a:rPr lang="cs-CZ" dirty="0">
              <a:latin typeface="Calibri" panose="020F0502020204030204" pitchFamily="34" charset="0"/>
              <a:cs typeface="Calibri" panose="020F0502020204030204" pitchFamily="34" charset="0"/>
            </a:rPr>
            <a:t>4) </a:t>
          </a:r>
          <a:r>
            <a:rPr lang="cs-CZ" dirty="0" err="1">
              <a:latin typeface="Calibri" panose="020F0502020204030204" pitchFamily="34" charset="0"/>
              <a:cs typeface="Calibri" panose="020F0502020204030204" pitchFamily="34" charset="0"/>
            </a:rPr>
            <a:t>Ice</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caves</a:t>
          </a:r>
          <a:endParaRPr lang="cs-CZ" dirty="0">
            <a:latin typeface="Calibri" panose="020F0502020204030204" pitchFamily="34" charset="0"/>
            <a:cs typeface="Calibri" panose="020F0502020204030204" pitchFamily="34" charset="0"/>
          </a:endParaRPr>
        </a:p>
      </dgm:t>
    </dgm:pt>
    <dgm:pt modelId="{4EF31BC5-4EA9-4915-A441-5F7FC1BA7817}" type="parTrans" cxnId="{B0BCFDF9-258A-4113-88D4-3674EEDDCD47}">
      <dgm:prSet/>
      <dgm:spPr/>
      <dgm:t>
        <a:bodyPr/>
        <a:lstStyle/>
        <a:p>
          <a:endParaRPr lang="cs-CZ" sz="2000">
            <a:latin typeface="Calibri" panose="020F0502020204030204" pitchFamily="34" charset="0"/>
            <a:cs typeface="Calibri" panose="020F0502020204030204" pitchFamily="34" charset="0"/>
          </a:endParaRPr>
        </a:p>
      </dgm:t>
    </dgm:pt>
    <dgm:pt modelId="{1B13B4D9-A457-4B84-954C-F6DFEE6D22B7}" type="sibTrans" cxnId="{B0BCFDF9-258A-4113-88D4-3674EEDDCD47}">
      <dgm:prSet/>
      <dgm:spPr/>
      <dgm:t>
        <a:bodyPr/>
        <a:lstStyle/>
        <a:p>
          <a:endParaRPr lang="cs-CZ">
            <a:latin typeface="Calibri" panose="020F0502020204030204" pitchFamily="34" charset="0"/>
            <a:cs typeface="Calibri" panose="020F0502020204030204" pitchFamily="34" charset="0"/>
          </a:endParaRPr>
        </a:p>
      </dgm:t>
    </dgm:pt>
    <dgm:pt modelId="{2D6D4155-DEAC-4CB2-B5F2-0514EDE9BFD4}">
      <dgm:prSet/>
      <dgm:spPr>
        <a:ln>
          <a:solidFill>
            <a:srgbClr val="8EAF8C"/>
          </a:solidFill>
        </a:ln>
      </dgm:spPr>
      <dgm:t>
        <a:bodyPr/>
        <a:lstStyle/>
        <a:p>
          <a:r>
            <a:rPr lang="cs-CZ" dirty="0" err="1">
              <a:latin typeface="Calibri" panose="020F0502020204030204" pitchFamily="34" charset="0"/>
              <a:cs typeface="Calibri" panose="020F0502020204030204" pitchFamily="34" charset="0"/>
            </a:rPr>
            <a:t>Develop</a:t>
          </a:r>
          <a:r>
            <a:rPr lang="cs-CZ" dirty="0">
              <a:latin typeface="Calibri" panose="020F0502020204030204" pitchFamily="34" charset="0"/>
              <a:cs typeface="Calibri" panose="020F0502020204030204" pitchFamily="34" charset="0"/>
            </a:rPr>
            <a:t> in </a:t>
          </a:r>
          <a:r>
            <a:rPr lang="cs-CZ" dirty="0" err="1">
              <a:latin typeface="Calibri" panose="020F0502020204030204" pitchFamily="34" charset="0"/>
              <a:cs typeface="Calibri" panose="020F0502020204030204" pitchFamily="34" charset="0"/>
            </a:rPr>
            <a:t>glacier</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landscapes</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with</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thawing</a:t>
          </a:r>
          <a:r>
            <a:rPr lang="cs-CZ" dirty="0">
              <a:latin typeface="Calibri" panose="020F0502020204030204" pitchFamily="34" charset="0"/>
              <a:cs typeface="Calibri" panose="020F0502020204030204" pitchFamily="34" charset="0"/>
            </a:rPr>
            <a:t> and </a:t>
          </a:r>
          <a:r>
            <a:rPr lang="cs-CZ" dirty="0" err="1">
              <a:latin typeface="Calibri" panose="020F0502020204030204" pitchFamily="34" charset="0"/>
              <a:cs typeface="Calibri" panose="020F0502020204030204" pitchFamily="34" charset="0"/>
            </a:rPr>
            <a:t>water</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streams</a:t>
          </a:r>
          <a:endParaRPr lang="cs-CZ" dirty="0">
            <a:latin typeface="Calibri" panose="020F0502020204030204" pitchFamily="34" charset="0"/>
            <a:cs typeface="Calibri" panose="020F0502020204030204" pitchFamily="34" charset="0"/>
          </a:endParaRPr>
        </a:p>
      </dgm:t>
    </dgm:pt>
    <dgm:pt modelId="{55673123-FE01-4A85-A6FE-4BFE2D970771}" type="parTrans" cxnId="{BBC38BBF-863A-4FE4-940A-565FEF5A44AD}">
      <dgm:prSet/>
      <dgm:spPr/>
      <dgm:t>
        <a:bodyPr/>
        <a:lstStyle/>
        <a:p>
          <a:endParaRPr lang="cs-CZ" sz="2000">
            <a:latin typeface="Calibri" panose="020F0502020204030204" pitchFamily="34" charset="0"/>
            <a:cs typeface="Calibri" panose="020F0502020204030204" pitchFamily="34" charset="0"/>
          </a:endParaRPr>
        </a:p>
      </dgm:t>
    </dgm:pt>
    <dgm:pt modelId="{0CC8B80C-745F-442A-B5AD-175E63C44438}" type="sibTrans" cxnId="{BBC38BBF-863A-4FE4-940A-565FEF5A44AD}">
      <dgm:prSet/>
      <dgm:spPr/>
      <dgm:t>
        <a:bodyPr/>
        <a:lstStyle/>
        <a:p>
          <a:endParaRPr lang="cs-CZ">
            <a:latin typeface="Calibri" panose="020F0502020204030204" pitchFamily="34" charset="0"/>
            <a:cs typeface="Calibri" panose="020F0502020204030204" pitchFamily="34" charset="0"/>
          </a:endParaRPr>
        </a:p>
      </dgm:t>
    </dgm:pt>
    <dgm:pt modelId="{EB68D56C-C3E0-4037-8DFD-8A482322E2B0}">
      <dgm:prSet/>
      <dgm:spPr>
        <a:solidFill>
          <a:srgbClr val="8EAF8C"/>
        </a:solidFill>
      </dgm:spPr>
      <dgm:t>
        <a:bodyPr/>
        <a:lstStyle/>
        <a:p>
          <a:r>
            <a:rPr lang="cs-CZ" dirty="0">
              <a:latin typeface="Calibri" panose="020F0502020204030204" pitchFamily="34" charset="0"/>
              <a:cs typeface="Calibri" panose="020F0502020204030204" pitchFamily="34" charset="0"/>
            </a:rPr>
            <a:t>5) </a:t>
          </a:r>
          <a:r>
            <a:rPr lang="cs-CZ" dirty="0" err="1">
              <a:latin typeface="Calibri" panose="020F0502020204030204" pitchFamily="34" charset="0"/>
              <a:cs typeface="Calibri" panose="020F0502020204030204" pitchFamily="34" charset="0"/>
            </a:rPr>
            <a:t>Aeolian</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or</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wind</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caves</a:t>
          </a:r>
          <a:endParaRPr lang="cs-CZ" dirty="0">
            <a:latin typeface="Calibri" panose="020F0502020204030204" pitchFamily="34" charset="0"/>
            <a:cs typeface="Calibri" panose="020F0502020204030204" pitchFamily="34" charset="0"/>
          </a:endParaRPr>
        </a:p>
      </dgm:t>
    </dgm:pt>
    <dgm:pt modelId="{E37A8028-5592-4BDA-9933-E22EDB33DEC0}" type="parTrans" cxnId="{BF7020C4-50B5-4CBB-A891-D4B099ADCAEB}">
      <dgm:prSet/>
      <dgm:spPr/>
      <dgm:t>
        <a:bodyPr/>
        <a:lstStyle/>
        <a:p>
          <a:endParaRPr lang="cs-CZ" sz="2000">
            <a:latin typeface="Calibri" panose="020F0502020204030204" pitchFamily="34" charset="0"/>
            <a:cs typeface="Calibri" panose="020F0502020204030204" pitchFamily="34" charset="0"/>
          </a:endParaRPr>
        </a:p>
      </dgm:t>
    </dgm:pt>
    <dgm:pt modelId="{6045BDD0-C5B3-49C5-8A37-12404ACA3E3D}" type="sibTrans" cxnId="{BF7020C4-50B5-4CBB-A891-D4B099ADCAEB}">
      <dgm:prSet/>
      <dgm:spPr/>
      <dgm:t>
        <a:bodyPr/>
        <a:lstStyle/>
        <a:p>
          <a:endParaRPr lang="cs-CZ">
            <a:latin typeface="Calibri" panose="020F0502020204030204" pitchFamily="34" charset="0"/>
            <a:cs typeface="Calibri" panose="020F0502020204030204" pitchFamily="34" charset="0"/>
          </a:endParaRPr>
        </a:p>
      </dgm:t>
    </dgm:pt>
    <dgm:pt modelId="{57DF8E6C-4870-4683-ADB6-48B59060A1A8}">
      <dgm:prSet/>
      <dgm:spPr>
        <a:ln>
          <a:solidFill>
            <a:srgbClr val="8EAF8C"/>
          </a:solidFill>
        </a:ln>
      </dgm:spPr>
      <dgm:t>
        <a:bodyPr/>
        <a:lstStyle/>
        <a:p>
          <a:r>
            <a:rPr lang="cs-CZ" dirty="0" err="1">
              <a:latin typeface="Calibri" panose="020F0502020204030204" pitchFamily="34" charset="0"/>
              <a:cs typeface="Calibri" panose="020F0502020204030204" pitchFamily="34" charset="0"/>
            </a:rPr>
            <a:t>Wind</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erosion</a:t>
          </a:r>
          <a:r>
            <a:rPr lang="cs-CZ" dirty="0">
              <a:latin typeface="Calibri" panose="020F0502020204030204" pitchFamily="34" charset="0"/>
              <a:cs typeface="Calibri" panose="020F0502020204030204" pitchFamily="34" charset="0"/>
            </a:rPr>
            <a:t> in desert </a:t>
          </a:r>
          <a:r>
            <a:rPr lang="cs-CZ" dirty="0" err="1">
              <a:latin typeface="Calibri" panose="020F0502020204030204" pitchFamily="34" charset="0"/>
              <a:cs typeface="Calibri" panose="020F0502020204030204" pitchFamily="34" charset="0"/>
            </a:rPr>
            <a:t>areas</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against</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rocks</a:t>
          </a:r>
          <a:endParaRPr lang="cs-CZ" dirty="0">
            <a:latin typeface="Calibri" panose="020F0502020204030204" pitchFamily="34" charset="0"/>
            <a:cs typeface="Calibri" panose="020F0502020204030204" pitchFamily="34" charset="0"/>
          </a:endParaRPr>
        </a:p>
      </dgm:t>
    </dgm:pt>
    <dgm:pt modelId="{A0D542A8-C1E2-4CF3-9525-9A116A61E93B}" type="parTrans" cxnId="{3120589A-0810-4266-AD48-9BC7D44A3C75}">
      <dgm:prSet/>
      <dgm:spPr/>
      <dgm:t>
        <a:bodyPr/>
        <a:lstStyle/>
        <a:p>
          <a:endParaRPr lang="cs-CZ" sz="2000">
            <a:latin typeface="Calibri" panose="020F0502020204030204" pitchFamily="34" charset="0"/>
            <a:cs typeface="Calibri" panose="020F0502020204030204" pitchFamily="34" charset="0"/>
          </a:endParaRPr>
        </a:p>
      </dgm:t>
    </dgm:pt>
    <dgm:pt modelId="{EE6F87E4-8AD6-4968-984C-89CCFBB20DC1}" type="sibTrans" cxnId="{3120589A-0810-4266-AD48-9BC7D44A3C75}">
      <dgm:prSet/>
      <dgm:spPr/>
      <dgm:t>
        <a:bodyPr/>
        <a:lstStyle/>
        <a:p>
          <a:endParaRPr lang="cs-CZ">
            <a:latin typeface="Calibri" panose="020F0502020204030204" pitchFamily="34" charset="0"/>
            <a:cs typeface="Calibri" panose="020F0502020204030204" pitchFamily="34" charset="0"/>
          </a:endParaRPr>
        </a:p>
      </dgm:t>
    </dgm:pt>
    <dgm:pt modelId="{D34777C3-19DC-4B3F-A78E-A49712C1932F}">
      <dgm:prSet/>
      <dgm:spPr>
        <a:solidFill>
          <a:srgbClr val="8EAF8C"/>
        </a:solidFill>
      </dgm:spPr>
      <dgm:t>
        <a:bodyPr/>
        <a:lstStyle/>
        <a:p>
          <a:r>
            <a:rPr lang="cs-CZ">
              <a:latin typeface="Calibri" panose="020F0502020204030204" pitchFamily="34" charset="0"/>
              <a:cs typeface="Calibri" panose="020F0502020204030204" pitchFamily="34" charset="0"/>
            </a:rPr>
            <a:t>6) Talus caves</a:t>
          </a:r>
        </a:p>
      </dgm:t>
    </dgm:pt>
    <dgm:pt modelId="{CE6855F3-0E09-4944-8F4A-B8BF50B434C3}" type="parTrans" cxnId="{54E3D054-21E5-4DE3-B8B5-5E0921C53C8C}">
      <dgm:prSet/>
      <dgm:spPr/>
      <dgm:t>
        <a:bodyPr/>
        <a:lstStyle/>
        <a:p>
          <a:endParaRPr lang="cs-CZ" sz="2000">
            <a:latin typeface="Calibri" panose="020F0502020204030204" pitchFamily="34" charset="0"/>
            <a:cs typeface="Calibri" panose="020F0502020204030204" pitchFamily="34" charset="0"/>
          </a:endParaRPr>
        </a:p>
      </dgm:t>
    </dgm:pt>
    <dgm:pt modelId="{C0EB0ACA-D9BC-4471-AC88-804E57BDAE8B}" type="sibTrans" cxnId="{54E3D054-21E5-4DE3-B8B5-5E0921C53C8C}">
      <dgm:prSet/>
      <dgm:spPr/>
      <dgm:t>
        <a:bodyPr/>
        <a:lstStyle/>
        <a:p>
          <a:endParaRPr lang="cs-CZ">
            <a:latin typeface="Calibri" panose="020F0502020204030204" pitchFamily="34" charset="0"/>
            <a:cs typeface="Calibri" panose="020F0502020204030204" pitchFamily="34" charset="0"/>
          </a:endParaRPr>
        </a:p>
      </dgm:t>
    </dgm:pt>
    <dgm:pt modelId="{8A6ABD07-245D-4A5B-B908-1EB8C6165C04}">
      <dgm:prSet/>
      <dgm:spPr>
        <a:ln>
          <a:solidFill>
            <a:srgbClr val="8EAF8C"/>
          </a:solidFill>
        </a:ln>
      </dgm:spPr>
      <dgm:t>
        <a:bodyPr/>
        <a:lstStyle/>
        <a:p>
          <a:r>
            <a:rPr lang="cs-CZ">
              <a:latin typeface="Calibri" panose="020F0502020204030204" pitchFamily="34" charset="0"/>
              <a:cs typeface="Calibri" panose="020F0502020204030204" pitchFamily="34" charset="0"/>
            </a:rPr>
            <a:t>Accidental formation from falling rocks</a:t>
          </a:r>
        </a:p>
      </dgm:t>
    </dgm:pt>
    <dgm:pt modelId="{8C9F15A3-D82B-428A-8502-AD8BA6C07FAC}" type="parTrans" cxnId="{7D0118B3-6B61-42DE-BC51-1D150B91DD67}">
      <dgm:prSet/>
      <dgm:spPr/>
      <dgm:t>
        <a:bodyPr/>
        <a:lstStyle/>
        <a:p>
          <a:endParaRPr lang="cs-CZ" sz="2000">
            <a:latin typeface="Calibri" panose="020F0502020204030204" pitchFamily="34" charset="0"/>
            <a:cs typeface="Calibri" panose="020F0502020204030204" pitchFamily="34" charset="0"/>
          </a:endParaRPr>
        </a:p>
      </dgm:t>
    </dgm:pt>
    <dgm:pt modelId="{CB51704D-1E6F-4BB8-9268-BB3BC9E1E640}" type="sibTrans" cxnId="{7D0118B3-6B61-42DE-BC51-1D150B91DD67}">
      <dgm:prSet/>
      <dgm:spPr/>
      <dgm:t>
        <a:bodyPr/>
        <a:lstStyle/>
        <a:p>
          <a:endParaRPr lang="cs-CZ">
            <a:latin typeface="Calibri" panose="020F0502020204030204" pitchFamily="34" charset="0"/>
            <a:cs typeface="Calibri" panose="020F0502020204030204" pitchFamily="34" charset="0"/>
          </a:endParaRPr>
        </a:p>
      </dgm:t>
    </dgm:pt>
    <dgm:pt modelId="{CD38DC84-53C2-492C-8214-221F5A09DB29}">
      <dgm:prSet/>
      <dgm:spPr>
        <a:ln>
          <a:solidFill>
            <a:srgbClr val="8EAF8C"/>
          </a:solidFill>
        </a:ln>
      </dgm:spPr>
      <dgm:t>
        <a:bodyPr/>
        <a:lstStyle/>
        <a:p>
          <a:r>
            <a:rPr lang="cs-CZ" dirty="0" err="1">
              <a:latin typeface="Calibri" panose="020F0502020204030204" pitchFamily="34" charset="0"/>
              <a:cs typeface="Calibri" panose="020F0502020204030204" pitchFamily="34" charset="0"/>
            </a:rPr>
            <a:t>Some</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accessible</a:t>
          </a:r>
          <a:r>
            <a:rPr lang="cs-CZ" dirty="0">
              <a:latin typeface="Calibri" panose="020F0502020204030204" pitchFamily="34" charset="0"/>
              <a:cs typeface="Calibri" panose="020F0502020204030204" pitchFamily="34" charset="0"/>
            </a:rPr>
            <a:t> but </a:t>
          </a:r>
          <a:r>
            <a:rPr lang="cs-CZ" dirty="0" err="1">
              <a:latin typeface="Calibri" panose="020F0502020204030204" pitchFamily="34" charset="0"/>
              <a:cs typeface="Calibri" panose="020F0502020204030204" pitchFamily="34" charset="0"/>
            </a:rPr>
            <a:t>generally</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unstable</a:t>
          </a:r>
          <a:endParaRPr lang="cs-CZ" dirty="0">
            <a:latin typeface="Calibri" panose="020F0502020204030204" pitchFamily="34" charset="0"/>
            <a:cs typeface="Calibri" panose="020F0502020204030204" pitchFamily="34" charset="0"/>
          </a:endParaRPr>
        </a:p>
      </dgm:t>
    </dgm:pt>
    <dgm:pt modelId="{279BEC4D-CD57-4770-B7B1-101D1CC9E7B8}" type="parTrans" cxnId="{21D1C0DA-8354-4D6C-B75A-A30A5EE8DA89}">
      <dgm:prSet/>
      <dgm:spPr/>
      <dgm:t>
        <a:bodyPr/>
        <a:lstStyle/>
        <a:p>
          <a:endParaRPr lang="cs-CZ" sz="2000">
            <a:latin typeface="Calibri" panose="020F0502020204030204" pitchFamily="34" charset="0"/>
            <a:cs typeface="Calibri" panose="020F0502020204030204" pitchFamily="34" charset="0"/>
          </a:endParaRPr>
        </a:p>
      </dgm:t>
    </dgm:pt>
    <dgm:pt modelId="{A673BD63-84C9-495C-8C64-1F7238C2DBD2}" type="sibTrans" cxnId="{21D1C0DA-8354-4D6C-B75A-A30A5EE8DA89}">
      <dgm:prSet/>
      <dgm:spPr/>
      <dgm:t>
        <a:bodyPr/>
        <a:lstStyle/>
        <a:p>
          <a:endParaRPr lang="cs-CZ">
            <a:latin typeface="Calibri" panose="020F0502020204030204" pitchFamily="34" charset="0"/>
            <a:cs typeface="Calibri" panose="020F0502020204030204" pitchFamily="34" charset="0"/>
          </a:endParaRPr>
        </a:p>
      </dgm:t>
    </dgm:pt>
    <dgm:pt modelId="{F4E241D3-7933-44CC-9BB9-C7739F0485D5}">
      <dgm:prSet/>
      <dgm:spPr>
        <a:ln>
          <a:solidFill>
            <a:srgbClr val="8EAF8C"/>
          </a:solidFill>
        </a:ln>
      </dgm:spPr>
      <dgm:t>
        <a:bodyPr/>
        <a:lstStyle/>
        <a:p>
          <a:r>
            <a:rPr lang="cs-CZ" b="1" dirty="0" err="1">
              <a:latin typeface="Calibri" panose="020F0502020204030204" pitchFamily="34" charset="0"/>
              <a:cs typeface="Calibri" panose="020F0502020204030204" pitchFamily="34" charset="0"/>
            </a:rPr>
            <a:t>Example</a:t>
          </a:r>
          <a:r>
            <a:rPr lang="cs-CZ" b="1" dirty="0">
              <a:latin typeface="Calibri" panose="020F0502020204030204" pitchFamily="34" charset="0"/>
              <a:cs typeface="Calibri" panose="020F0502020204030204" pitchFamily="34" charset="0"/>
            </a:rPr>
            <a:t>: </a:t>
          </a:r>
          <a:r>
            <a:rPr lang="cs-CZ" dirty="0">
              <a:latin typeface="Calibri" panose="020F0502020204030204" pitchFamily="34" charset="0"/>
              <a:cs typeface="Calibri" panose="020F0502020204030204" pitchFamily="34" charset="0"/>
            </a:rPr>
            <a:t>Arizona desert </a:t>
          </a:r>
          <a:r>
            <a:rPr lang="cs-CZ" dirty="0" err="1">
              <a:latin typeface="Calibri" panose="020F0502020204030204" pitchFamily="34" charset="0"/>
              <a:cs typeface="Calibri" panose="020F0502020204030204" pitchFamily="34" charset="0"/>
            </a:rPr>
            <a:t>caves</a:t>
          </a:r>
          <a:endParaRPr lang="cs-CZ" dirty="0">
            <a:latin typeface="Calibri" panose="020F0502020204030204" pitchFamily="34" charset="0"/>
            <a:cs typeface="Calibri" panose="020F0502020204030204" pitchFamily="34" charset="0"/>
          </a:endParaRPr>
        </a:p>
      </dgm:t>
    </dgm:pt>
    <dgm:pt modelId="{61ED98F1-62F8-41B3-AFCA-4735D8BC1B5F}" type="parTrans" cxnId="{22AB0CF3-3859-4961-9446-323331349B37}">
      <dgm:prSet/>
      <dgm:spPr/>
      <dgm:t>
        <a:bodyPr/>
        <a:lstStyle/>
        <a:p>
          <a:endParaRPr lang="cs-CZ"/>
        </a:p>
      </dgm:t>
    </dgm:pt>
    <dgm:pt modelId="{1037B7A0-8056-41A6-87D8-DF67F679BFDF}" type="sibTrans" cxnId="{22AB0CF3-3859-4961-9446-323331349B37}">
      <dgm:prSet/>
      <dgm:spPr/>
      <dgm:t>
        <a:bodyPr/>
        <a:lstStyle/>
        <a:p>
          <a:endParaRPr lang="cs-CZ"/>
        </a:p>
      </dgm:t>
    </dgm:pt>
    <dgm:pt modelId="{418920F3-97C9-47EA-9B64-A4531D91FB98}">
      <dgm:prSet/>
      <dgm:spPr>
        <a:ln>
          <a:solidFill>
            <a:srgbClr val="8EAF8C"/>
          </a:solidFill>
        </a:ln>
      </dgm:spPr>
      <dgm:t>
        <a:bodyPr/>
        <a:lstStyle/>
        <a:p>
          <a:r>
            <a:rPr lang="cs-CZ" b="1" dirty="0" err="1">
              <a:latin typeface="Calibri" panose="020F0502020204030204" pitchFamily="34" charset="0"/>
              <a:cs typeface="Calibri" panose="020F0502020204030204" pitchFamily="34" charset="0"/>
            </a:rPr>
            <a:t>Example</a:t>
          </a:r>
          <a:r>
            <a:rPr lang="cs-CZ" b="1" dirty="0">
              <a:latin typeface="Calibri" panose="020F0502020204030204" pitchFamily="34" charset="0"/>
              <a:cs typeface="Calibri" panose="020F0502020204030204" pitchFamily="34" charset="0"/>
            </a:rPr>
            <a:t>: </a:t>
          </a:r>
          <a:r>
            <a:rPr lang="cs-CZ" b="0" dirty="0">
              <a:latin typeface="Calibri" panose="020F0502020204030204" pitchFamily="34" charset="0"/>
              <a:cs typeface="Calibri" panose="020F0502020204030204" pitchFamily="34" charset="0"/>
            </a:rPr>
            <a:t>České Švýcarsko (CZ), </a:t>
          </a:r>
          <a:r>
            <a:rPr lang="cs-CZ" b="0" dirty="0" err="1">
              <a:latin typeface="Calibri" panose="020F0502020204030204" pitchFamily="34" charset="0"/>
              <a:cs typeface="Calibri" panose="020F0502020204030204" pitchFamily="34" charset="0"/>
            </a:rPr>
            <a:t>Sächsiche</a:t>
          </a:r>
          <a:r>
            <a:rPr lang="cs-CZ" b="0" dirty="0">
              <a:latin typeface="Calibri" panose="020F0502020204030204" pitchFamily="34" charset="0"/>
              <a:cs typeface="Calibri" panose="020F0502020204030204" pitchFamily="34" charset="0"/>
            </a:rPr>
            <a:t> </a:t>
          </a:r>
          <a:r>
            <a:rPr lang="cs-CZ" b="0" dirty="0" err="1">
              <a:latin typeface="Calibri" panose="020F0502020204030204" pitchFamily="34" charset="0"/>
              <a:cs typeface="Calibri" panose="020F0502020204030204" pitchFamily="34" charset="0"/>
            </a:rPr>
            <a:t>Schweiz</a:t>
          </a:r>
          <a:r>
            <a:rPr lang="cs-CZ" b="0" dirty="0">
              <a:latin typeface="Calibri" panose="020F0502020204030204" pitchFamily="34" charset="0"/>
              <a:cs typeface="Calibri" panose="020F0502020204030204" pitchFamily="34" charset="0"/>
            </a:rPr>
            <a:t> (GE)</a:t>
          </a:r>
        </a:p>
      </dgm:t>
    </dgm:pt>
    <dgm:pt modelId="{93219611-DCC8-41B6-A881-6370145E789F}" type="parTrans" cxnId="{673DFA45-8241-44FA-B734-5A92AD879E39}">
      <dgm:prSet/>
      <dgm:spPr/>
      <dgm:t>
        <a:bodyPr/>
        <a:lstStyle/>
        <a:p>
          <a:endParaRPr lang="cs-CZ"/>
        </a:p>
      </dgm:t>
    </dgm:pt>
    <dgm:pt modelId="{1B65BB07-E3A7-4766-AF70-6F5092FD25CE}" type="sibTrans" cxnId="{673DFA45-8241-44FA-B734-5A92AD879E39}">
      <dgm:prSet/>
      <dgm:spPr/>
      <dgm:t>
        <a:bodyPr/>
        <a:lstStyle/>
        <a:p>
          <a:endParaRPr lang="cs-CZ"/>
        </a:p>
      </dgm:t>
    </dgm:pt>
    <dgm:pt modelId="{E9740C7D-9858-4239-88CC-D889033B5AC2}">
      <dgm:prSet/>
      <dgm:spPr>
        <a:ln>
          <a:solidFill>
            <a:srgbClr val="8EAF8C"/>
          </a:solidFill>
        </a:ln>
      </dgm:spPr>
      <dgm:t>
        <a:bodyPr/>
        <a:lstStyle/>
        <a:p>
          <a:r>
            <a:rPr lang="cs-CZ" b="1" dirty="0" err="1">
              <a:latin typeface="Calibri" panose="020F0502020204030204" pitchFamily="34" charset="0"/>
              <a:cs typeface="Calibri" panose="020F0502020204030204" pitchFamily="34" charset="0"/>
            </a:rPr>
            <a:t>Example</a:t>
          </a:r>
          <a:r>
            <a:rPr lang="cs-CZ" b="1" dirty="0">
              <a:latin typeface="Calibri" panose="020F0502020204030204" pitchFamily="34" charset="0"/>
              <a:cs typeface="Calibri" panose="020F0502020204030204" pitchFamily="34" charset="0"/>
            </a:rPr>
            <a:t>:</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Dämenovska</a:t>
          </a:r>
          <a:r>
            <a:rPr lang="cs-CZ" dirty="0">
              <a:latin typeface="Calibri" panose="020F0502020204030204" pitchFamily="34" charset="0"/>
              <a:cs typeface="Calibri" panose="020F0502020204030204" pitchFamily="34" charset="0"/>
            </a:rPr>
            <a:t> (Slovakia), </a:t>
          </a:r>
          <a:r>
            <a:rPr lang="cs-CZ" dirty="0" err="1">
              <a:latin typeface="Calibri" panose="020F0502020204030204" pitchFamily="34" charset="0"/>
              <a:cs typeface="Calibri" panose="020F0502020204030204" pitchFamily="34" charset="0"/>
            </a:rPr>
            <a:t>Mammuthölle</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Tuxer</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Gletscher</a:t>
          </a:r>
          <a:r>
            <a:rPr lang="cs-CZ" dirty="0">
              <a:latin typeface="Calibri" panose="020F0502020204030204" pitchFamily="34" charset="0"/>
              <a:cs typeface="Calibri" panose="020F0502020204030204" pitchFamily="34" charset="0"/>
            </a:rPr>
            <a:t> (A), </a:t>
          </a:r>
          <a:r>
            <a:rPr lang="cs-CZ" dirty="0" err="1">
              <a:latin typeface="Calibri" panose="020F0502020204030204" pitchFamily="34" charset="0"/>
              <a:cs typeface="Calibri" panose="020F0502020204030204" pitchFamily="34" charset="0"/>
            </a:rPr>
            <a:t>Ice</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pavillon</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Saas</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Fe</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Switzerland</a:t>
          </a:r>
          <a:r>
            <a:rPr lang="cs-CZ" dirty="0">
              <a:latin typeface="Calibri" panose="020F0502020204030204" pitchFamily="34" charset="0"/>
              <a:cs typeface="Calibri" panose="020F0502020204030204" pitchFamily="34" charset="0"/>
            </a:rPr>
            <a:t>)</a:t>
          </a:r>
        </a:p>
      </dgm:t>
    </dgm:pt>
    <dgm:pt modelId="{9341EBF8-BC08-486C-B170-233E256E23A6}" type="parTrans" cxnId="{3112F46B-F2B4-49F6-A4F6-6E4032D3DC41}">
      <dgm:prSet/>
      <dgm:spPr/>
      <dgm:t>
        <a:bodyPr/>
        <a:lstStyle/>
        <a:p>
          <a:endParaRPr lang="cs-CZ"/>
        </a:p>
      </dgm:t>
    </dgm:pt>
    <dgm:pt modelId="{FD0AAFF0-5A6A-4329-BB2C-E84127EED681}" type="sibTrans" cxnId="{3112F46B-F2B4-49F6-A4F6-6E4032D3DC41}">
      <dgm:prSet/>
      <dgm:spPr/>
      <dgm:t>
        <a:bodyPr/>
        <a:lstStyle/>
        <a:p>
          <a:endParaRPr lang="cs-CZ"/>
        </a:p>
      </dgm:t>
    </dgm:pt>
    <dgm:pt modelId="{99F9F59B-D311-41B7-8907-560AE0070EE6}" type="pres">
      <dgm:prSet presAssocID="{1794F776-3BA1-40A5-9E0F-CA0E04392F87}" presName="linear" presStyleCnt="0">
        <dgm:presLayoutVars>
          <dgm:dir/>
          <dgm:animLvl val="lvl"/>
          <dgm:resizeHandles val="exact"/>
        </dgm:presLayoutVars>
      </dgm:prSet>
      <dgm:spPr/>
    </dgm:pt>
    <dgm:pt modelId="{25F65F89-21A2-4B6A-86DA-7ACE30315198}" type="pres">
      <dgm:prSet presAssocID="{30380330-D444-4A9E-8932-73230FFAEC65}" presName="parentLin" presStyleCnt="0"/>
      <dgm:spPr/>
    </dgm:pt>
    <dgm:pt modelId="{24A4F1AE-6ED8-4267-B070-BBA98E9B0045}" type="pres">
      <dgm:prSet presAssocID="{30380330-D444-4A9E-8932-73230FFAEC65}" presName="parentLeftMargin" presStyleLbl="node1" presStyleIdx="0" presStyleCnt="3"/>
      <dgm:spPr/>
    </dgm:pt>
    <dgm:pt modelId="{BB30CC2B-04B8-4CF1-8C06-685392AC28E0}" type="pres">
      <dgm:prSet presAssocID="{30380330-D444-4A9E-8932-73230FFAEC65}" presName="parentText" presStyleLbl="node1" presStyleIdx="0" presStyleCnt="3">
        <dgm:presLayoutVars>
          <dgm:chMax val="0"/>
          <dgm:bulletEnabled val="1"/>
        </dgm:presLayoutVars>
      </dgm:prSet>
      <dgm:spPr/>
    </dgm:pt>
    <dgm:pt modelId="{5A7040AD-19C6-42D5-ABCD-718B0A396ED5}" type="pres">
      <dgm:prSet presAssocID="{30380330-D444-4A9E-8932-73230FFAEC65}" presName="negativeSpace" presStyleCnt="0"/>
      <dgm:spPr/>
    </dgm:pt>
    <dgm:pt modelId="{70E74E62-46F3-43D9-8480-2D24426DEAEF}" type="pres">
      <dgm:prSet presAssocID="{30380330-D444-4A9E-8932-73230FFAEC65}" presName="childText" presStyleLbl="conFgAcc1" presStyleIdx="0" presStyleCnt="3">
        <dgm:presLayoutVars>
          <dgm:bulletEnabled val="1"/>
        </dgm:presLayoutVars>
      </dgm:prSet>
      <dgm:spPr/>
    </dgm:pt>
    <dgm:pt modelId="{BBD4208D-54EC-4B3E-A2EC-6E1F6F6BA58E}" type="pres">
      <dgm:prSet presAssocID="{1B13B4D9-A457-4B84-954C-F6DFEE6D22B7}" presName="spaceBetweenRectangles" presStyleCnt="0"/>
      <dgm:spPr/>
    </dgm:pt>
    <dgm:pt modelId="{2BC0BF27-4E0C-4B48-947B-67FBC4F3693A}" type="pres">
      <dgm:prSet presAssocID="{EB68D56C-C3E0-4037-8DFD-8A482322E2B0}" presName="parentLin" presStyleCnt="0"/>
      <dgm:spPr/>
    </dgm:pt>
    <dgm:pt modelId="{1CB29F93-CF82-447D-AA1F-1E9655CAD35B}" type="pres">
      <dgm:prSet presAssocID="{EB68D56C-C3E0-4037-8DFD-8A482322E2B0}" presName="parentLeftMargin" presStyleLbl="node1" presStyleIdx="0" presStyleCnt="3"/>
      <dgm:spPr/>
    </dgm:pt>
    <dgm:pt modelId="{DE17951C-F193-45BE-972C-B1C911DF1C4E}" type="pres">
      <dgm:prSet presAssocID="{EB68D56C-C3E0-4037-8DFD-8A482322E2B0}" presName="parentText" presStyleLbl="node1" presStyleIdx="1" presStyleCnt="3">
        <dgm:presLayoutVars>
          <dgm:chMax val="0"/>
          <dgm:bulletEnabled val="1"/>
        </dgm:presLayoutVars>
      </dgm:prSet>
      <dgm:spPr/>
    </dgm:pt>
    <dgm:pt modelId="{A66B5759-C102-4FD4-A299-6532B9AC514C}" type="pres">
      <dgm:prSet presAssocID="{EB68D56C-C3E0-4037-8DFD-8A482322E2B0}" presName="negativeSpace" presStyleCnt="0"/>
      <dgm:spPr/>
    </dgm:pt>
    <dgm:pt modelId="{8F59F9BE-3942-4051-A42E-4A3FB4ADF4C9}" type="pres">
      <dgm:prSet presAssocID="{EB68D56C-C3E0-4037-8DFD-8A482322E2B0}" presName="childText" presStyleLbl="conFgAcc1" presStyleIdx="1" presStyleCnt="3">
        <dgm:presLayoutVars>
          <dgm:bulletEnabled val="1"/>
        </dgm:presLayoutVars>
      </dgm:prSet>
      <dgm:spPr/>
    </dgm:pt>
    <dgm:pt modelId="{7B268B96-277A-42EB-B70F-BDF8F35EC318}" type="pres">
      <dgm:prSet presAssocID="{6045BDD0-C5B3-49C5-8A37-12404ACA3E3D}" presName="spaceBetweenRectangles" presStyleCnt="0"/>
      <dgm:spPr/>
    </dgm:pt>
    <dgm:pt modelId="{D8ECE631-1CBF-4620-930F-07AC5915C08C}" type="pres">
      <dgm:prSet presAssocID="{D34777C3-19DC-4B3F-A78E-A49712C1932F}" presName="parentLin" presStyleCnt="0"/>
      <dgm:spPr/>
    </dgm:pt>
    <dgm:pt modelId="{BFFA3A80-C804-41EF-8E0E-E48CDFE7A557}" type="pres">
      <dgm:prSet presAssocID="{D34777C3-19DC-4B3F-A78E-A49712C1932F}" presName="parentLeftMargin" presStyleLbl="node1" presStyleIdx="1" presStyleCnt="3"/>
      <dgm:spPr/>
    </dgm:pt>
    <dgm:pt modelId="{5B7A85ED-ED1F-41C2-BBBB-0BF13615E12B}" type="pres">
      <dgm:prSet presAssocID="{D34777C3-19DC-4B3F-A78E-A49712C1932F}" presName="parentText" presStyleLbl="node1" presStyleIdx="2" presStyleCnt="3">
        <dgm:presLayoutVars>
          <dgm:chMax val="0"/>
          <dgm:bulletEnabled val="1"/>
        </dgm:presLayoutVars>
      </dgm:prSet>
      <dgm:spPr/>
    </dgm:pt>
    <dgm:pt modelId="{7BFC83B2-70ED-4E53-A475-F0D256662666}" type="pres">
      <dgm:prSet presAssocID="{D34777C3-19DC-4B3F-A78E-A49712C1932F}" presName="negativeSpace" presStyleCnt="0"/>
      <dgm:spPr/>
    </dgm:pt>
    <dgm:pt modelId="{71E173EB-F1F5-4248-A5EE-E5E5BE2C2209}" type="pres">
      <dgm:prSet presAssocID="{D34777C3-19DC-4B3F-A78E-A49712C1932F}" presName="childText" presStyleLbl="conFgAcc1" presStyleIdx="2" presStyleCnt="3">
        <dgm:presLayoutVars>
          <dgm:bulletEnabled val="1"/>
        </dgm:presLayoutVars>
      </dgm:prSet>
      <dgm:spPr/>
    </dgm:pt>
  </dgm:ptLst>
  <dgm:cxnLst>
    <dgm:cxn modelId="{ADD3A90C-4804-4535-B1D8-C26B89E29FD3}" type="presOf" srcId="{8A6ABD07-245D-4A5B-B908-1EB8C6165C04}" destId="{71E173EB-F1F5-4248-A5EE-E5E5BE2C2209}" srcOrd="0" destOrd="0" presId="urn:microsoft.com/office/officeart/2005/8/layout/list1"/>
    <dgm:cxn modelId="{BA530610-B891-4410-9B46-BFF1A40AA579}" type="presOf" srcId="{E9740C7D-9858-4239-88CC-D889033B5AC2}" destId="{70E74E62-46F3-43D9-8480-2D24426DEAEF}" srcOrd="0" destOrd="1" presId="urn:microsoft.com/office/officeart/2005/8/layout/list1"/>
    <dgm:cxn modelId="{FD11F520-FC24-42E7-AC34-3A6443EFBF7E}" type="presOf" srcId="{1794F776-3BA1-40A5-9E0F-CA0E04392F87}" destId="{99F9F59B-D311-41B7-8907-560AE0070EE6}" srcOrd="0" destOrd="0" presId="urn:microsoft.com/office/officeart/2005/8/layout/list1"/>
    <dgm:cxn modelId="{B71B352A-727A-40B1-A27A-A7E49AACAE97}" type="presOf" srcId="{CD38DC84-53C2-492C-8214-221F5A09DB29}" destId="{71E173EB-F1F5-4248-A5EE-E5E5BE2C2209}" srcOrd="0" destOrd="1" presId="urn:microsoft.com/office/officeart/2005/8/layout/list1"/>
    <dgm:cxn modelId="{9D113E34-BB73-430F-846B-F2AB1915801B}" type="presOf" srcId="{2D6D4155-DEAC-4CB2-B5F2-0514EDE9BFD4}" destId="{70E74E62-46F3-43D9-8480-2D24426DEAEF}" srcOrd="0" destOrd="0" presId="urn:microsoft.com/office/officeart/2005/8/layout/list1"/>
    <dgm:cxn modelId="{D9719C41-F64D-453C-B7C8-6732BC22F6A7}" type="presOf" srcId="{D34777C3-19DC-4B3F-A78E-A49712C1932F}" destId="{5B7A85ED-ED1F-41C2-BBBB-0BF13615E12B}" srcOrd="1" destOrd="0" presId="urn:microsoft.com/office/officeart/2005/8/layout/list1"/>
    <dgm:cxn modelId="{673DFA45-8241-44FA-B734-5A92AD879E39}" srcId="{D34777C3-19DC-4B3F-A78E-A49712C1932F}" destId="{418920F3-97C9-47EA-9B64-A4531D91FB98}" srcOrd="2" destOrd="0" parTransId="{93219611-DCC8-41B6-A881-6370145E789F}" sibTransId="{1B65BB07-E3A7-4766-AF70-6F5092FD25CE}"/>
    <dgm:cxn modelId="{3112F46B-F2B4-49F6-A4F6-6E4032D3DC41}" srcId="{30380330-D444-4A9E-8932-73230FFAEC65}" destId="{E9740C7D-9858-4239-88CC-D889033B5AC2}" srcOrd="1" destOrd="0" parTransId="{9341EBF8-BC08-486C-B170-233E256E23A6}" sibTransId="{FD0AAFF0-5A6A-4329-BB2C-E84127EED681}"/>
    <dgm:cxn modelId="{54E3D054-21E5-4DE3-B8B5-5E0921C53C8C}" srcId="{1794F776-3BA1-40A5-9E0F-CA0E04392F87}" destId="{D34777C3-19DC-4B3F-A78E-A49712C1932F}" srcOrd="2" destOrd="0" parTransId="{CE6855F3-0E09-4944-8F4A-B8BF50B434C3}" sibTransId="{C0EB0ACA-D9BC-4471-AC88-804E57BDAE8B}"/>
    <dgm:cxn modelId="{0B142C7D-3B4D-4255-B10E-95BA1D54B6D9}" type="presOf" srcId="{30380330-D444-4A9E-8932-73230FFAEC65}" destId="{BB30CC2B-04B8-4CF1-8C06-685392AC28E0}" srcOrd="1" destOrd="0" presId="urn:microsoft.com/office/officeart/2005/8/layout/list1"/>
    <dgm:cxn modelId="{3F4F247E-87D4-47D6-8BCA-4110E781A660}" type="presOf" srcId="{418920F3-97C9-47EA-9B64-A4531D91FB98}" destId="{71E173EB-F1F5-4248-A5EE-E5E5BE2C2209}" srcOrd="0" destOrd="2" presId="urn:microsoft.com/office/officeart/2005/8/layout/list1"/>
    <dgm:cxn modelId="{3120589A-0810-4266-AD48-9BC7D44A3C75}" srcId="{EB68D56C-C3E0-4037-8DFD-8A482322E2B0}" destId="{57DF8E6C-4870-4683-ADB6-48B59060A1A8}" srcOrd="0" destOrd="0" parTransId="{A0D542A8-C1E2-4CF3-9525-9A116A61E93B}" sibTransId="{EE6F87E4-8AD6-4968-984C-89CCFBB20DC1}"/>
    <dgm:cxn modelId="{9E89799C-CC5E-477E-A2DB-EA36EB2B9AFB}" type="presOf" srcId="{F4E241D3-7933-44CC-9BB9-C7739F0485D5}" destId="{8F59F9BE-3942-4051-A42E-4A3FB4ADF4C9}" srcOrd="0" destOrd="1" presId="urn:microsoft.com/office/officeart/2005/8/layout/list1"/>
    <dgm:cxn modelId="{8060D1AA-DF57-49E2-B3E3-B4562E770D81}" type="presOf" srcId="{D34777C3-19DC-4B3F-A78E-A49712C1932F}" destId="{BFFA3A80-C804-41EF-8E0E-E48CDFE7A557}" srcOrd="0" destOrd="0" presId="urn:microsoft.com/office/officeart/2005/8/layout/list1"/>
    <dgm:cxn modelId="{7D0118B3-6B61-42DE-BC51-1D150B91DD67}" srcId="{D34777C3-19DC-4B3F-A78E-A49712C1932F}" destId="{8A6ABD07-245D-4A5B-B908-1EB8C6165C04}" srcOrd="0" destOrd="0" parTransId="{8C9F15A3-D82B-428A-8502-AD8BA6C07FAC}" sibTransId="{CB51704D-1E6F-4BB8-9268-BB3BC9E1E640}"/>
    <dgm:cxn modelId="{9B8EEDB3-E97A-42EF-B50B-E1BEFD0F1ED1}" type="presOf" srcId="{30380330-D444-4A9E-8932-73230FFAEC65}" destId="{24A4F1AE-6ED8-4267-B070-BBA98E9B0045}" srcOrd="0" destOrd="0" presId="urn:microsoft.com/office/officeart/2005/8/layout/list1"/>
    <dgm:cxn modelId="{08ED78B9-98D5-4B1F-940B-75E84DBED6B1}" type="presOf" srcId="{57DF8E6C-4870-4683-ADB6-48B59060A1A8}" destId="{8F59F9BE-3942-4051-A42E-4A3FB4ADF4C9}" srcOrd="0" destOrd="0" presId="urn:microsoft.com/office/officeart/2005/8/layout/list1"/>
    <dgm:cxn modelId="{BBC38BBF-863A-4FE4-940A-565FEF5A44AD}" srcId="{30380330-D444-4A9E-8932-73230FFAEC65}" destId="{2D6D4155-DEAC-4CB2-B5F2-0514EDE9BFD4}" srcOrd="0" destOrd="0" parTransId="{55673123-FE01-4A85-A6FE-4BFE2D970771}" sibTransId="{0CC8B80C-745F-442A-B5AD-175E63C44438}"/>
    <dgm:cxn modelId="{BF7020C4-50B5-4CBB-A891-D4B099ADCAEB}" srcId="{1794F776-3BA1-40A5-9E0F-CA0E04392F87}" destId="{EB68D56C-C3E0-4037-8DFD-8A482322E2B0}" srcOrd="1" destOrd="0" parTransId="{E37A8028-5592-4BDA-9933-E22EDB33DEC0}" sibTransId="{6045BDD0-C5B3-49C5-8A37-12404ACA3E3D}"/>
    <dgm:cxn modelId="{BE16E8C5-7337-411B-B41D-AC4CD939DED4}" type="presOf" srcId="{EB68D56C-C3E0-4037-8DFD-8A482322E2B0}" destId="{DE17951C-F193-45BE-972C-B1C911DF1C4E}" srcOrd="1" destOrd="0" presId="urn:microsoft.com/office/officeart/2005/8/layout/list1"/>
    <dgm:cxn modelId="{6F50D8CC-5011-4A51-86D2-FEEEE4C27B60}" type="presOf" srcId="{EB68D56C-C3E0-4037-8DFD-8A482322E2B0}" destId="{1CB29F93-CF82-447D-AA1F-1E9655CAD35B}" srcOrd="0" destOrd="0" presId="urn:microsoft.com/office/officeart/2005/8/layout/list1"/>
    <dgm:cxn modelId="{21D1C0DA-8354-4D6C-B75A-A30A5EE8DA89}" srcId="{D34777C3-19DC-4B3F-A78E-A49712C1932F}" destId="{CD38DC84-53C2-492C-8214-221F5A09DB29}" srcOrd="1" destOrd="0" parTransId="{279BEC4D-CD57-4770-B7B1-101D1CC9E7B8}" sibTransId="{A673BD63-84C9-495C-8C64-1F7238C2DBD2}"/>
    <dgm:cxn modelId="{22AB0CF3-3859-4961-9446-323331349B37}" srcId="{EB68D56C-C3E0-4037-8DFD-8A482322E2B0}" destId="{F4E241D3-7933-44CC-9BB9-C7739F0485D5}" srcOrd="1" destOrd="0" parTransId="{61ED98F1-62F8-41B3-AFCA-4735D8BC1B5F}" sibTransId="{1037B7A0-8056-41A6-87D8-DF67F679BFDF}"/>
    <dgm:cxn modelId="{B0BCFDF9-258A-4113-88D4-3674EEDDCD47}" srcId="{1794F776-3BA1-40A5-9E0F-CA0E04392F87}" destId="{30380330-D444-4A9E-8932-73230FFAEC65}" srcOrd="0" destOrd="0" parTransId="{4EF31BC5-4EA9-4915-A441-5F7FC1BA7817}" sibTransId="{1B13B4D9-A457-4B84-954C-F6DFEE6D22B7}"/>
    <dgm:cxn modelId="{627789E5-6458-4844-B37C-7B9DD7016A6B}" type="presParOf" srcId="{99F9F59B-D311-41B7-8907-560AE0070EE6}" destId="{25F65F89-21A2-4B6A-86DA-7ACE30315198}" srcOrd="0" destOrd="0" presId="urn:microsoft.com/office/officeart/2005/8/layout/list1"/>
    <dgm:cxn modelId="{E8643356-7671-42C5-8C78-70232BFD1A26}" type="presParOf" srcId="{25F65F89-21A2-4B6A-86DA-7ACE30315198}" destId="{24A4F1AE-6ED8-4267-B070-BBA98E9B0045}" srcOrd="0" destOrd="0" presId="urn:microsoft.com/office/officeart/2005/8/layout/list1"/>
    <dgm:cxn modelId="{09CB57E0-874F-4D9B-91BA-2468871E056E}" type="presParOf" srcId="{25F65F89-21A2-4B6A-86DA-7ACE30315198}" destId="{BB30CC2B-04B8-4CF1-8C06-685392AC28E0}" srcOrd="1" destOrd="0" presId="urn:microsoft.com/office/officeart/2005/8/layout/list1"/>
    <dgm:cxn modelId="{FBC25119-FDB6-459B-926F-4627FB2C1B96}" type="presParOf" srcId="{99F9F59B-D311-41B7-8907-560AE0070EE6}" destId="{5A7040AD-19C6-42D5-ABCD-718B0A396ED5}" srcOrd="1" destOrd="0" presId="urn:microsoft.com/office/officeart/2005/8/layout/list1"/>
    <dgm:cxn modelId="{57E4E82A-5CE9-4C8D-8F32-CB96F3501642}" type="presParOf" srcId="{99F9F59B-D311-41B7-8907-560AE0070EE6}" destId="{70E74E62-46F3-43D9-8480-2D24426DEAEF}" srcOrd="2" destOrd="0" presId="urn:microsoft.com/office/officeart/2005/8/layout/list1"/>
    <dgm:cxn modelId="{816C7575-6120-4E87-B458-0F544F592204}" type="presParOf" srcId="{99F9F59B-D311-41B7-8907-560AE0070EE6}" destId="{BBD4208D-54EC-4B3E-A2EC-6E1F6F6BA58E}" srcOrd="3" destOrd="0" presId="urn:microsoft.com/office/officeart/2005/8/layout/list1"/>
    <dgm:cxn modelId="{6E0DE645-1E2F-4BFF-B6EB-F1472B3CB366}" type="presParOf" srcId="{99F9F59B-D311-41B7-8907-560AE0070EE6}" destId="{2BC0BF27-4E0C-4B48-947B-67FBC4F3693A}" srcOrd="4" destOrd="0" presId="urn:microsoft.com/office/officeart/2005/8/layout/list1"/>
    <dgm:cxn modelId="{7451E441-9FF6-4206-A03A-E9C1F7C99E73}" type="presParOf" srcId="{2BC0BF27-4E0C-4B48-947B-67FBC4F3693A}" destId="{1CB29F93-CF82-447D-AA1F-1E9655CAD35B}" srcOrd="0" destOrd="0" presId="urn:microsoft.com/office/officeart/2005/8/layout/list1"/>
    <dgm:cxn modelId="{B7E46D94-98E4-4181-B07D-604912DB3D4E}" type="presParOf" srcId="{2BC0BF27-4E0C-4B48-947B-67FBC4F3693A}" destId="{DE17951C-F193-45BE-972C-B1C911DF1C4E}" srcOrd="1" destOrd="0" presId="urn:microsoft.com/office/officeart/2005/8/layout/list1"/>
    <dgm:cxn modelId="{113B3E08-D4D0-452A-8DAF-A7377D0C015D}" type="presParOf" srcId="{99F9F59B-D311-41B7-8907-560AE0070EE6}" destId="{A66B5759-C102-4FD4-A299-6532B9AC514C}" srcOrd="5" destOrd="0" presId="urn:microsoft.com/office/officeart/2005/8/layout/list1"/>
    <dgm:cxn modelId="{62076C00-7880-4945-9F6C-F48C6DD7FDC6}" type="presParOf" srcId="{99F9F59B-D311-41B7-8907-560AE0070EE6}" destId="{8F59F9BE-3942-4051-A42E-4A3FB4ADF4C9}" srcOrd="6" destOrd="0" presId="urn:microsoft.com/office/officeart/2005/8/layout/list1"/>
    <dgm:cxn modelId="{C01C03A1-51A0-4B24-A1D4-851C546C04CE}" type="presParOf" srcId="{99F9F59B-D311-41B7-8907-560AE0070EE6}" destId="{7B268B96-277A-42EB-B70F-BDF8F35EC318}" srcOrd="7" destOrd="0" presId="urn:microsoft.com/office/officeart/2005/8/layout/list1"/>
    <dgm:cxn modelId="{3313FE1A-9DAE-45CF-969C-AAFBCF0CE963}" type="presParOf" srcId="{99F9F59B-D311-41B7-8907-560AE0070EE6}" destId="{D8ECE631-1CBF-4620-930F-07AC5915C08C}" srcOrd="8" destOrd="0" presId="urn:microsoft.com/office/officeart/2005/8/layout/list1"/>
    <dgm:cxn modelId="{1A1929B9-766E-42AC-8E9F-74256CC331B0}" type="presParOf" srcId="{D8ECE631-1CBF-4620-930F-07AC5915C08C}" destId="{BFFA3A80-C804-41EF-8E0E-E48CDFE7A557}" srcOrd="0" destOrd="0" presId="urn:microsoft.com/office/officeart/2005/8/layout/list1"/>
    <dgm:cxn modelId="{7EE00F5B-1B00-4EB2-9212-25CC2E838C05}" type="presParOf" srcId="{D8ECE631-1CBF-4620-930F-07AC5915C08C}" destId="{5B7A85ED-ED1F-41C2-BBBB-0BF13615E12B}" srcOrd="1" destOrd="0" presId="urn:microsoft.com/office/officeart/2005/8/layout/list1"/>
    <dgm:cxn modelId="{DBEAF742-B39D-4F1D-BBD4-E21AB412292B}" type="presParOf" srcId="{99F9F59B-D311-41B7-8907-560AE0070EE6}" destId="{7BFC83B2-70ED-4E53-A475-F0D256662666}" srcOrd="9" destOrd="0" presId="urn:microsoft.com/office/officeart/2005/8/layout/list1"/>
    <dgm:cxn modelId="{87D4E6E6-3B3F-4C61-AC47-CBA6485C878B}" type="presParOf" srcId="{99F9F59B-D311-41B7-8907-560AE0070EE6}" destId="{71E173EB-F1F5-4248-A5EE-E5E5BE2C2209}"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D0980C9-EA90-4D14-B5BB-8A4E1DCEA423}" type="doc">
      <dgm:prSet loTypeId="urn:microsoft.com/office/officeart/2005/8/layout/hierarchy3" loCatId="hierarchy" qsTypeId="urn:microsoft.com/office/officeart/2005/8/quickstyle/simple1" qsCatId="simple" csTypeId="urn:microsoft.com/office/officeart/2005/8/colors/accent2_2" csCatId="accent2" phldr="1"/>
      <dgm:spPr/>
      <dgm:t>
        <a:bodyPr/>
        <a:lstStyle/>
        <a:p>
          <a:endParaRPr lang="cs-CZ"/>
        </a:p>
      </dgm:t>
    </dgm:pt>
    <dgm:pt modelId="{9D8C600C-6250-44E2-A079-AE2D6824C7CD}">
      <dgm:prSet custT="1"/>
      <dgm:spPr/>
      <dgm:t>
        <a:bodyPr/>
        <a:lstStyle/>
        <a:p>
          <a:r>
            <a:rPr lang="cs-CZ" sz="1800" dirty="0" err="1">
              <a:latin typeface="Calibri" panose="020F0502020204030204" pitchFamily="34" charset="0"/>
              <a:cs typeface="Calibri" panose="020F0502020204030204" pitchFamily="34" charset="0"/>
            </a:rPr>
            <a:t>Scientific</a:t>
          </a:r>
          <a:r>
            <a:rPr lang="cs-CZ" sz="1800" dirty="0">
              <a:latin typeface="Calibri" panose="020F0502020204030204" pitchFamily="34" charset="0"/>
              <a:cs typeface="Calibri" panose="020F0502020204030204" pitchFamily="34" charset="0"/>
            </a:rPr>
            <a:t> </a:t>
          </a:r>
          <a:r>
            <a:rPr lang="cs-CZ" sz="1800" dirty="0" err="1">
              <a:latin typeface="Calibri" panose="020F0502020204030204" pitchFamily="34" charset="0"/>
              <a:cs typeface="Calibri" panose="020F0502020204030204" pitchFamily="34" charset="0"/>
            </a:rPr>
            <a:t>investigation</a:t>
          </a:r>
          <a:endParaRPr lang="cs-CZ" sz="1800" dirty="0">
            <a:latin typeface="Calibri" panose="020F0502020204030204" pitchFamily="34" charset="0"/>
            <a:cs typeface="Calibri" panose="020F0502020204030204" pitchFamily="34" charset="0"/>
          </a:endParaRPr>
        </a:p>
      </dgm:t>
    </dgm:pt>
    <dgm:pt modelId="{626F35F1-48A1-41FA-BB6C-25FCC34D864B}" type="parTrans" cxnId="{DA1EAAE2-13C9-4CA2-BC7B-FA96DFC57838}">
      <dgm:prSet/>
      <dgm:spPr/>
      <dgm:t>
        <a:bodyPr/>
        <a:lstStyle/>
        <a:p>
          <a:endParaRPr lang="cs-CZ" sz="1800"/>
        </a:p>
      </dgm:t>
    </dgm:pt>
    <dgm:pt modelId="{51053036-BE91-4B51-BE41-8DCD20A75FD8}" type="sibTrans" cxnId="{DA1EAAE2-13C9-4CA2-BC7B-FA96DFC57838}">
      <dgm:prSet/>
      <dgm:spPr/>
      <dgm:t>
        <a:bodyPr/>
        <a:lstStyle/>
        <a:p>
          <a:endParaRPr lang="cs-CZ" sz="1800"/>
        </a:p>
      </dgm:t>
    </dgm:pt>
    <dgm:pt modelId="{5BC9CFF9-AEBB-4A8B-ABFD-346CA89D9359}">
      <dgm:prSet custT="1"/>
      <dgm:spPr/>
      <dgm:t>
        <a:bodyPr/>
        <a:lstStyle/>
        <a:p>
          <a:r>
            <a:rPr lang="cs-CZ" sz="1800">
              <a:latin typeface="Calibri" panose="020F0502020204030204" pitchFamily="34" charset="0"/>
              <a:cs typeface="Calibri" panose="020F0502020204030204" pitchFamily="34" charset="0"/>
            </a:rPr>
            <a:t>Art</a:t>
          </a:r>
        </a:p>
      </dgm:t>
    </dgm:pt>
    <dgm:pt modelId="{D485BB97-E3A8-4318-BB13-543DF5B52E65}" type="parTrans" cxnId="{5B63C262-A867-454B-B216-3CBC9AB7C5F3}">
      <dgm:prSet/>
      <dgm:spPr/>
      <dgm:t>
        <a:bodyPr/>
        <a:lstStyle/>
        <a:p>
          <a:endParaRPr lang="cs-CZ" sz="1800"/>
        </a:p>
      </dgm:t>
    </dgm:pt>
    <dgm:pt modelId="{62355E32-9184-485C-9A54-9E4F849EAC12}" type="sibTrans" cxnId="{5B63C262-A867-454B-B216-3CBC9AB7C5F3}">
      <dgm:prSet/>
      <dgm:spPr/>
      <dgm:t>
        <a:bodyPr/>
        <a:lstStyle/>
        <a:p>
          <a:endParaRPr lang="cs-CZ" sz="1800"/>
        </a:p>
      </dgm:t>
    </dgm:pt>
    <dgm:pt modelId="{87D31D4D-3062-41B1-857C-8A5EAD75B33C}">
      <dgm:prSet custT="1"/>
      <dgm:spPr/>
      <dgm:t>
        <a:bodyPr/>
        <a:lstStyle/>
        <a:p>
          <a:r>
            <a:rPr lang="cs-CZ" sz="1800">
              <a:latin typeface="Calibri" panose="020F0502020204030204" pitchFamily="34" charset="0"/>
              <a:cs typeface="Calibri" panose="020F0502020204030204" pitchFamily="34" charset="0"/>
            </a:rPr>
            <a:t>Technology</a:t>
          </a:r>
        </a:p>
      </dgm:t>
    </dgm:pt>
    <dgm:pt modelId="{D8EFA861-FE91-486D-9309-D960366F2884}" type="parTrans" cxnId="{A295C964-A1C2-4A79-BF54-736A03027C2B}">
      <dgm:prSet/>
      <dgm:spPr/>
      <dgm:t>
        <a:bodyPr/>
        <a:lstStyle/>
        <a:p>
          <a:endParaRPr lang="cs-CZ" sz="1800"/>
        </a:p>
      </dgm:t>
    </dgm:pt>
    <dgm:pt modelId="{231EC24E-5D38-4ED7-9D2D-BB723D592E9C}" type="sibTrans" cxnId="{A295C964-A1C2-4A79-BF54-736A03027C2B}">
      <dgm:prSet/>
      <dgm:spPr/>
      <dgm:t>
        <a:bodyPr/>
        <a:lstStyle/>
        <a:p>
          <a:endParaRPr lang="cs-CZ" sz="1800"/>
        </a:p>
      </dgm:t>
    </dgm:pt>
    <dgm:pt modelId="{DF37760E-C323-4DB8-8DE2-4F40E5D0B566}">
      <dgm:prSet custT="1"/>
      <dgm:spPr/>
      <dgm:t>
        <a:bodyPr/>
        <a:lstStyle/>
        <a:p>
          <a:r>
            <a:rPr lang="cs-CZ" sz="1800">
              <a:latin typeface="Calibri" panose="020F0502020204030204" pitchFamily="34" charset="0"/>
              <a:cs typeface="Calibri" panose="020F0502020204030204" pitchFamily="34" charset="0"/>
            </a:rPr>
            <a:t>Management </a:t>
          </a:r>
        </a:p>
      </dgm:t>
    </dgm:pt>
    <dgm:pt modelId="{DDF8CC5A-C403-4D64-8F30-4BF9444F8D8F}" type="parTrans" cxnId="{9CB14CD8-ACB4-4E74-90EB-C0F1080F38C5}">
      <dgm:prSet/>
      <dgm:spPr/>
      <dgm:t>
        <a:bodyPr/>
        <a:lstStyle/>
        <a:p>
          <a:endParaRPr lang="cs-CZ" sz="1800"/>
        </a:p>
      </dgm:t>
    </dgm:pt>
    <dgm:pt modelId="{BA953F4A-17FB-4871-A9F4-BFB9909BF265}" type="sibTrans" cxnId="{9CB14CD8-ACB4-4E74-90EB-C0F1080F38C5}">
      <dgm:prSet/>
      <dgm:spPr/>
      <dgm:t>
        <a:bodyPr/>
        <a:lstStyle/>
        <a:p>
          <a:endParaRPr lang="cs-CZ" sz="1800"/>
        </a:p>
      </dgm:t>
    </dgm:pt>
    <dgm:pt modelId="{F07F8517-29B8-4A34-9B29-3D149483A59D}" type="pres">
      <dgm:prSet presAssocID="{6D0980C9-EA90-4D14-B5BB-8A4E1DCEA423}" presName="diagram" presStyleCnt="0">
        <dgm:presLayoutVars>
          <dgm:chPref val="1"/>
          <dgm:dir/>
          <dgm:animOne val="branch"/>
          <dgm:animLvl val="lvl"/>
          <dgm:resizeHandles/>
        </dgm:presLayoutVars>
      </dgm:prSet>
      <dgm:spPr/>
    </dgm:pt>
    <dgm:pt modelId="{E7903AD2-A743-4D94-BA93-FC50089FB28F}" type="pres">
      <dgm:prSet presAssocID="{9D8C600C-6250-44E2-A079-AE2D6824C7CD}" presName="root" presStyleCnt="0"/>
      <dgm:spPr/>
    </dgm:pt>
    <dgm:pt modelId="{75A27237-0C05-4490-8350-8A9DF3623956}" type="pres">
      <dgm:prSet presAssocID="{9D8C600C-6250-44E2-A079-AE2D6824C7CD}" presName="rootComposite" presStyleCnt="0"/>
      <dgm:spPr/>
    </dgm:pt>
    <dgm:pt modelId="{D3931BD0-475F-45DB-AB49-FB897A328FEB}" type="pres">
      <dgm:prSet presAssocID="{9D8C600C-6250-44E2-A079-AE2D6824C7CD}" presName="rootText" presStyleLbl="node1" presStyleIdx="0" presStyleCnt="4"/>
      <dgm:spPr/>
    </dgm:pt>
    <dgm:pt modelId="{907D26DF-4FFD-4CFF-9597-319E6B0426D9}" type="pres">
      <dgm:prSet presAssocID="{9D8C600C-6250-44E2-A079-AE2D6824C7CD}" presName="rootConnector" presStyleLbl="node1" presStyleIdx="0" presStyleCnt="4"/>
      <dgm:spPr/>
    </dgm:pt>
    <dgm:pt modelId="{81C26E6F-9FA1-4F69-82F6-10706128F458}" type="pres">
      <dgm:prSet presAssocID="{9D8C600C-6250-44E2-A079-AE2D6824C7CD}" presName="childShape" presStyleCnt="0"/>
      <dgm:spPr/>
    </dgm:pt>
    <dgm:pt modelId="{E425837E-86E8-44F6-A5AA-7169F0505D78}" type="pres">
      <dgm:prSet presAssocID="{5BC9CFF9-AEBB-4A8B-ABFD-346CA89D9359}" presName="root" presStyleCnt="0"/>
      <dgm:spPr/>
    </dgm:pt>
    <dgm:pt modelId="{64C4EC8B-E6A3-49B8-8891-EEA5E0D5830F}" type="pres">
      <dgm:prSet presAssocID="{5BC9CFF9-AEBB-4A8B-ABFD-346CA89D9359}" presName="rootComposite" presStyleCnt="0"/>
      <dgm:spPr/>
    </dgm:pt>
    <dgm:pt modelId="{B7A01311-11FA-42EF-990E-D85027AED831}" type="pres">
      <dgm:prSet presAssocID="{5BC9CFF9-AEBB-4A8B-ABFD-346CA89D9359}" presName="rootText" presStyleLbl="node1" presStyleIdx="1" presStyleCnt="4"/>
      <dgm:spPr/>
    </dgm:pt>
    <dgm:pt modelId="{4E1BEB0C-71EC-4FD7-81E0-B79168504DAD}" type="pres">
      <dgm:prSet presAssocID="{5BC9CFF9-AEBB-4A8B-ABFD-346CA89D9359}" presName="rootConnector" presStyleLbl="node1" presStyleIdx="1" presStyleCnt="4"/>
      <dgm:spPr/>
    </dgm:pt>
    <dgm:pt modelId="{6FC0AA00-903E-404D-8E69-F087B973902C}" type="pres">
      <dgm:prSet presAssocID="{5BC9CFF9-AEBB-4A8B-ABFD-346CA89D9359}" presName="childShape" presStyleCnt="0"/>
      <dgm:spPr/>
    </dgm:pt>
    <dgm:pt modelId="{356ADE02-E16E-438E-8049-FBE4B65F1EA5}" type="pres">
      <dgm:prSet presAssocID="{87D31D4D-3062-41B1-857C-8A5EAD75B33C}" presName="root" presStyleCnt="0"/>
      <dgm:spPr/>
    </dgm:pt>
    <dgm:pt modelId="{18FDB858-02BA-433D-B655-39D66F4E3BC5}" type="pres">
      <dgm:prSet presAssocID="{87D31D4D-3062-41B1-857C-8A5EAD75B33C}" presName="rootComposite" presStyleCnt="0"/>
      <dgm:spPr/>
    </dgm:pt>
    <dgm:pt modelId="{8CD94666-134E-4B9D-A95B-42915DE3260C}" type="pres">
      <dgm:prSet presAssocID="{87D31D4D-3062-41B1-857C-8A5EAD75B33C}" presName="rootText" presStyleLbl="node1" presStyleIdx="2" presStyleCnt="4"/>
      <dgm:spPr/>
    </dgm:pt>
    <dgm:pt modelId="{8EEF3286-E654-4065-83A3-89769BB79796}" type="pres">
      <dgm:prSet presAssocID="{87D31D4D-3062-41B1-857C-8A5EAD75B33C}" presName="rootConnector" presStyleLbl="node1" presStyleIdx="2" presStyleCnt="4"/>
      <dgm:spPr/>
    </dgm:pt>
    <dgm:pt modelId="{085073A0-5356-4186-A61B-928362458866}" type="pres">
      <dgm:prSet presAssocID="{87D31D4D-3062-41B1-857C-8A5EAD75B33C}" presName="childShape" presStyleCnt="0"/>
      <dgm:spPr/>
    </dgm:pt>
    <dgm:pt modelId="{64486EFF-108B-4D23-925D-60A39F99EA1F}" type="pres">
      <dgm:prSet presAssocID="{DF37760E-C323-4DB8-8DE2-4F40E5D0B566}" presName="root" presStyleCnt="0"/>
      <dgm:spPr/>
    </dgm:pt>
    <dgm:pt modelId="{68C59AE0-0E8B-44DB-8CAB-84F77DBE51B3}" type="pres">
      <dgm:prSet presAssocID="{DF37760E-C323-4DB8-8DE2-4F40E5D0B566}" presName="rootComposite" presStyleCnt="0"/>
      <dgm:spPr/>
    </dgm:pt>
    <dgm:pt modelId="{89716376-78EF-4B99-BA87-2281EDF9E816}" type="pres">
      <dgm:prSet presAssocID="{DF37760E-C323-4DB8-8DE2-4F40E5D0B566}" presName="rootText" presStyleLbl="node1" presStyleIdx="3" presStyleCnt="4"/>
      <dgm:spPr/>
    </dgm:pt>
    <dgm:pt modelId="{4CDC7514-21DE-4AA5-9B20-418754452986}" type="pres">
      <dgm:prSet presAssocID="{DF37760E-C323-4DB8-8DE2-4F40E5D0B566}" presName="rootConnector" presStyleLbl="node1" presStyleIdx="3" presStyleCnt="4"/>
      <dgm:spPr/>
    </dgm:pt>
    <dgm:pt modelId="{ABB952A1-AEE7-4722-894E-F678ADE0E66E}" type="pres">
      <dgm:prSet presAssocID="{DF37760E-C323-4DB8-8DE2-4F40E5D0B566}" presName="childShape" presStyleCnt="0"/>
      <dgm:spPr/>
    </dgm:pt>
  </dgm:ptLst>
  <dgm:cxnLst>
    <dgm:cxn modelId="{7C5DF915-55C4-43A9-853A-D6EC8D33347C}" type="presOf" srcId="{5BC9CFF9-AEBB-4A8B-ABFD-346CA89D9359}" destId="{4E1BEB0C-71EC-4FD7-81E0-B79168504DAD}" srcOrd="1" destOrd="0" presId="urn:microsoft.com/office/officeart/2005/8/layout/hierarchy3"/>
    <dgm:cxn modelId="{473A415B-E7A6-4356-B25F-73B90576C970}" type="presOf" srcId="{87D31D4D-3062-41B1-857C-8A5EAD75B33C}" destId="{8EEF3286-E654-4065-83A3-89769BB79796}" srcOrd="1" destOrd="0" presId="urn:microsoft.com/office/officeart/2005/8/layout/hierarchy3"/>
    <dgm:cxn modelId="{F9EFB05D-A6EC-41EE-BFFE-8F41E80A8628}" type="presOf" srcId="{9D8C600C-6250-44E2-A079-AE2D6824C7CD}" destId="{907D26DF-4FFD-4CFF-9597-319E6B0426D9}" srcOrd="1" destOrd="0" presId="urn:microsoft.com/office/officeart/2005/8/layout/hierarchy3"/>
    <dgm:cxn modelId="{5B63C262-A867-454B-B216-3CBC9AB7C5F3}" srcId="{6D0980C9-EA90-4D14-B5BB-8A4E1DCEA423}" destId="{5BC9CFF9-AEBB-4A8B-ABFD-346CA89D9359}" srcOrd="1" destOrd="0" parTransId="{D485BB97-E3A8-4318-BB13-543DF5B52E65}" sibTransId="{62355E32-9184-485C-9A54-9E4F849EAC12}"/>
    <dgm:cxn modelId="{A295C964-A1C2-4A79-BF54-736A03027C2B}" srcId="{6D0980C9-EA90-4D14-B5BB-8A4E1DCEA423}" destId="{87D31D4D-3062-41B1-857C-8A5EAD75B33C}" srcOrd="2" destOrd="0" parTransId="{D8EFA861-FE91-486D-9309-D960366F2884}" sibTransId="{231EC24E-5D38-4ED7-9D2D-BB723D592E9C}"/>
    <dgm:cxn modelId="{759F476E-251C-48DD-900D-83878630F29F}" type="presOf" srcId="{5BC9CFF9-AEBB-4A8B-ABFD-346CA89D9359}" destId="{B7A01311-11FA-42EF-990E-D85027AED831}" srcOrd="0" destOrd="0" presId="urn:microsoft.com/office/officeart/2005/8/layout/hierarchy3"/>
    <dgm:cxn modelId="{24D58B58-68F5-4A55-A74B-E1ADD4FFB129}" type="presOf" srcId="{6D0980C9-EA90-4D14-B5BB-8A4E1DCEA423}" destId="{F07F8517-29B8-4A34-9B29-3D149483A59D}" srcOrd="0" destOrd="0" presId="urn:microsoft.com/office/officeart/2005/8/layout/hierarchy3"/>
    <dgm:cxn modelId="{1D029C9A-809E-4906-B9B4-9513D24973A0}" type="presOf" srcId="{9D8C600C-6250-44E2-A079-AE2D6824C7CD}" destId="{D3931BD0-475F-45DB-AB49-FB897A328FEB}" srcOrd="0" destOrd="0" presId="urn:microsoft.com/office/officeart/2005/8/layout/hierarchy3"/>
    <dgm:cxn modelId="{0BE21FAC-A946-4D8B-B76D-425AF18BD4E8}" type="presOf" srcId="{DF37760E-C323-4DB8-8DE2-4F40E5D0B566}" destId="{89716376-78EF-4B99-BA87-2281EDF9E816}" srcOrd="0" destOrd="0" presId="urn:microsoft.com/office/officeart/2005/8/layout/hierarchy3"/>
    <dgm:cxn modelId="{FC90BBB2-CBA1-4607-8670-916176209142}" type="presOf" srcId="{87D31D4D-3062-41B1-857C-8A5EAD75B33C}" destId="{8CD94666-134E-4B9D-A95B-42915DE3260C}" srcOrd="0" destOrd="0" presId="urn:microsoft.com/office/officeart/2005/8/layout/hierarchy3"/>
    <dgm:cxn modelId="{34EE90C4-8FDE-4893-9C89-770F936B99FE}" type="presOf" srcId="{DF37760E-C323-4DB8-8DE2-4F40E5D0B566}" destId="{4CDC7514-21DE-4AA5-9B20-418754452986}" srcOrd="1" destOrd="0" presId="urn:microsoft.com/office/officeart/2005/8/layout/hierarchy3"/>
    <dgm:cxn modelId="{9CB14CD8-ACB4-4E74-90EB-C0F1080F38C5}" srcId="{6D0980C9-EA90-4D14-B5BB-8A4E1DCEA423}" destId="{DF37760E-C323-4DB8-8DE2-4F40E5D0B566}" srcOrd="3" destOrd="0" parTransId="{DDF8CC5A-C403-4D64-8F30-4BF9444F8D8F}" sibTransId="{BA953F4A-17FB-4871-A9F4-BFB9909BF265}"/>
    <dgm:cxn modelId="{DA1EAAE2-13C9-4CA2-BC7B-FA96DFC57838}" srcId="{6D0980C9-EA90-4D14-B5BB-8A4E1DCEA423}" destId="{9D8C600C-6250-44E2-A079-AE2D6824C7CD}" srcOrd="0" destOrd="0" parTransId="{626F35F1-48A1-41FA-BB6C-25FCC34D864B}" sibTransId="{51053036-BE91-4B51-BE41-8DCD20A75FD8}"/>
    <dgm:cxn modelId="{7BFC00EB-D54F-430C-A267-6B7F0E6D4A86}" type="presParOf" srcId="{F07F8517-29B8-4A34-9B29-3D149483A59D}" destId="{E7903AD2-A743-4D94-BA93-FC50089FB28F}" srcOrd="0" destOrd="0" presId="urn:microsoft.com/office/officeart/2005/8/layout/hierarchy3"/>
    <dgm:cxn modelId="{BF2A3F19-9250-44BD-BE3F-B1DB5CF7A24B}" type="presParOf" srcId="{E7903AD2-A743-4D94-BA93-FC50089FB28F}" destId="{75A27237-0C05-4490-8350-8A9DF3623956}" srcOrd="0" destOrd="0" presId="urn:microsoft.com/office/officeart/2005/8/layout/hierarchy3"/>
    <dgm:cxn modelId="{D6E7B9C5-DFE6-44A2-9DE4-01BFB07DAF35}" type="presParOf" srcId="{75A27237-0C05-4490-8350-8A9DF3623956}" destId="{D3931BD0-475F-45DB-AB49-FB897A328FEB}" srcOrd="0" destOrd="0" presId="urn:microsoft.com/office/officeart/2005/8/layout/hierarchy3"/>
    <dgm:cxn modelId="{CFD0C343-36EC-4D05-9799-A2D974EC3465}" type="presParOf" srcId="{75A27237-0C05-4490-8350-8A9DF3623956}" destId="{907D26DF-4FFD-4CFF-9597-319E6B0426D9}" srcOrd="1" destOrd="0" presId="urn:microsoft.com/office/officeart/2005/8/layout/hierarchy3"/>
    <dgm:cxn modelId="{F0B1472C-0E29-4BBB-B7B6-48BF584DE96E}" type="presParOf" srcId="{E7903AD2-A743-4D94-BA93-FC50089FB28F}" destId="{81C26E6F-9FA1-4F69-82F6-10706128F458}" srcOrd="1" destOrd="0" presId="urn:microsoft.com/office/officeart/2005/8/layout/hierarchy3"/>
    <dgm:cxn modelId="{B01D5B18-9397-4F7F-9ACE-E8A80374A92A}" type="presParOf" srcId="{F07F8517-29B8-4A34-9B29-3D149483A59D}" destId="{E425837E-86E8-44F6-A5AA-7169F0505D78}" srcOrd="1" destOrd="0" presId="urn:microsoft.com/office/officeart/2005/8/layout/hierarchy3"/>
    <dgm:cxn modelId="{CB21EE25-1265-4B06-B332-F3831AC44B3E}" type="presParOf" srcId="{E425837E-86E8-44F6-A5AA-7169F0505D78}" destId="{64C4EC8B-E6A3-49B8-8891-EEA5E0D5830F}" srcOrd="0" destOrd="0" presId="urn:microsoft.com/office/officeart/2005/8/layout/hierarchy3"/>
    <dgm:cxn modelId="{9B79A933-60C5-4D26-9383-8A89779DF78A}" type="presParOf" srcId="{64C4EC8B-E6A3-49B8-8891-EEA5E0D5830F}" destId="{B7A01311-11FA-42EF-990E-D85027AED831}" srcOrd="0" destOrd="0" presId="urn:microsoft.com/office/officeart/2005/8/layout/hierarchy3"/>
    <dgm:cxn modelId="{5DEBCCE0-E4C4-46A8-961F-439CC4AC80C8}" type="presParOf" srcId="{64C4EC8B-E6A3-49B8-8891-EEA5E0D5830F}" destId="{4E1BEB0C-71EC-4FD7-81E0-B79168504DAD}" srcOrd="1" destOrd="0" presId="urn:microsoft.com/office/officeart/2005/8/layout/hierarchy3"/>
    <dgm:cxn modelId="{C595D197-FE20-48CB-AA1C-E11C02DC0E53}" type="presParOf" srcId="{E425837E-86E8-44F6-A5AA-7169F0505D78}" destId="{6FC0AA00-903E-404D-8E69-F087B973902C}" srcOrd="1" destOrd="0" presId="urn:microsoft.com/office/officeart/2005/8/layout/hierarchy3"/>
    <dgm:cxn modelId="{4E2B9132-39EE-45C9-9420-980EAFF1D09B}" type="presParOf" srcId="{F07F8517-29B8-4A34-9B29-3D149483A59D}" destId="{356ADE02-E16E-438E-8049-FBE4B65F1EA5}" srcOrd="2" destOrd="0" presId="urn:microsoft.com/office/officeart/2005/8/layout/hierarchy3"/>
    <dgm:cxn modelId="{32504B4E-8A8A-42B3-BE40-DFC0030A1D05}" type="presParOf" srcId="{356ADE02-E16E-438E-8049-FBE4B65F1EA5}" destId="{18FDB858-02BA-433D-B655-39D66F4E3BC5}" srcOrd="0" destOrd="0" presId="urn:microsoft.com/office/officeart/2005/8/layout/hierarchy3"/>
    <dgm:cxn modelId="{F3FE505B-4E11-4E13-B590-7A1C178C06A7}" type="presParOf" srcId="{18FDB858-02BA-433D-B655-39D66F4E3BC5}" destId="{8CD94666-134E-4B9D-A95B-42915DE3260C}" srcOrd="0" destOrd="0" presId="urn:microsoft.com/office/officeart/2005/8/layout/hierarchy3"/>
    <dgm:cxn modelId="{FE18F260-8430-4B6D-BB93-46B903FE20CA}" type="presParOf" srcId="{18FDB858-02BA-433D-B655-39D66F4E3BC5}" destId="{8EEF3286-E654-4065-83A3-89769BB79796}" srcOrd="1" destOrd="0" presId="urn:microsoft.com/office/officeart/2005/8/layout/hierarchy3"/>
    <dgm:cxn modelId="{0A85463B-558D-45FA-8980-1C8B6C2DD8EE}" type="presParOf" srcId="{356ADE02-E16E-438E-8049-FBE4B65F1EA5}" destId="{085073A0-5356-4186-A61B-928362458866}" srcOrd="1" destOrd="0" presId="urn:microsoft.com/office/officeart/2005/8/layout/hierarchy3"/>
    <dgm:cxn modelId="{F9B03729-0F64-4665-BE53-0FEC595CA36E}" type="presParOf" srcId="{F07F8517-29B8-4A34-9B29-3D149483A59D}" destId="{64486EFF-108B-4D23-925D-60A39F99EA1F}" srcOrd="3" destOrd="0" presId="urn:microsoft.com/office/officeart/2005/8/layout/hierarchy3"/>
    <dgm:cxn modelId="{32C08463-D3A1-4E25-956E-F6A17C4AFB1F}" type="presParOf" srcId="{64486EFF-108B-4D23-925D-60A39F99EA1F}" destId="{68C59AE0-0E8B-44DB-8CAB-84F77DBE51B3}" srcOrd="0" destOrd="0" presId="urn:microsoft.com/office/officeart/2005/8/layout/hierarchy3"/>
    <dgm:cxn modelId="{92D13889-721C-4F94-8B4C-ED70B9F140EB}" type="presParOf" srcId="{68C59AE0-0E8B-44DB-8CAB-84F77DBE51B3}" destId="{89716376-78EF-4B99-BA87-2281EDF9E816}" srcOrd="0" destOrd="0" presId="urn:microsoft.com/office/officeart/2005/8/layout/hierarchy3"/>
    <dgm:cxn modelId="{0C7B845E-7070-42B5-A42E-FF60569E172E}" type="presParOf" srcId="{68C59AE0-0E8B-44DB-8CAB-84F77DBE51B3}" destId="{4CDC7514-21DE-4AA5-9B20-418754452986}" srcOrd="1" destOrd="0" presId="urn:microsoft.com/office/officeart/2005/8/layout/hierarchy3"/>
    <dgm:cxn modelId="{00D8BA79-B161-41BD-B5D0-75B2364501A8}" type="presParOf" srcId="{64486EFF-108B-4D23-925D-60A39F99EA1F}" destId="{ABB952A1-AEE7-4722-894E-F678ADE0E66E}"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C57EF2D-ED53-4C9A-97CB-9384C7BBC700}" type="doc">
      <dgm:prSet loTypeId="urn:microsoft.com/office/officeart/2018/2/layout/IconVerticalSolid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856D8E04-8F13-4186-ADAA-49FC59A5CD1D}">
      <dgm:prSet/>
      <dgm:spPr/>
      <dgm:t>
        <a:bodyPr/>
        <a:lstStyle/>
        <a:p>
          <a:r>
            <a:rPr lang="cs-CZ" b="1" dirty="0" err="1">
              <a:latin typeface="Calibri" panose="020F0502020204030204" pitchFamily="34" charset="0"/>
              <a:cs typeface="Calibri" panose="020F0502020204030204" pitchFamily="34" charset="0"/>
            </a:rPr>
            <a:t>Preliminary</a:t>
          </a:r>
          <a:r>
            <a:rPr lang="cs-CZ" b="1" dirty="0">
              <a:latin typeface="Calibri" panose="020F0502020204030204" pitchFamily="34" charset="0"/>
              <a:cs typeface="Calibri" panose="020F0502020204030204" pitchFamily="34" charset="0"/>
            </a:rPr>
            <a:t> </a:t>
          </a:r>
          <a:r>
            <a:rPr lang="cs-CZ" b="1" dirty="0" err="1">
              <a:latin typeface="Calibri" panose="020F0502020204030204" pitchFamily="34" charset="0"/>
              <a:cs typeface="Calibri" panose="020F0502020204030204" pitchFamily="34" charset="0"/>
            </a:rPr>
            <a:t>evaluation</a:t>
          </a:r>
          <a:r>
            <a:rPr lang="cs-CZ" b="1" dirty="0">
              <a:latin typeface="Calibri" panose="020F0502020204030204" pitchFamily="34" charset="0"/>
              <a:cs typeface="Calibri" panose="020F0502020204030204" pitchFamily="34" charset="0"/>
            </a:rPr>
            <a:t> </a:t>
          </a:r>
          <a:r>
            <a:rPr lang="cs-CZ" b="1" dirty="0" err="1">
              <a:latin typeface="Calibri" panose="020F0502020204030204" pitchFamily="34" charset="0"/>
              <a:cs typeface="Calibri" panose="020F0502020204030204" pitchFamily="34" charset="0"/>
            </a:rPr>
            <a:t>for</a:t>
          </a:r>
          <a:r>
            <a:rPr lang="cs-CZ" b="1" dirty="0">
              <a:latin typeface="Calibri" panose="020F0502020204030204" pitchFamily="34" charset="0"/>
              <a:cs typeface="Calibri" panose="020F0502020204030204" pitchFamily="34" charset="0"/>
            </a:rPr>
            <a:t> </a:t>
          </a:r>
          <a:r>
            <a:rPr lang="cs-CZ" b="1" dirty="0" err="1">
              <a:latin typeface="Calibri" panose="020F0502020204030204" pitchFamily="34" charset="0"/>
              <a:cs typeface="Calibri" panose="020F0502020204030204" pitchFamily="34" charset="0"/>
            </a:rPr>
            <a:t>the</a:t>
          </a:r>
          <a:r>
            <a:rPr lang="cs-CZ" b="1" dirty="0">
              <a:latin typeface="Calibri" panose="020F0502020204030204" pitchFamily="34" charset="0"/>
              <a:cs typeface="Calibri" panose="020F0502020204030204" pitchFamily="34" charset="0"/>
            </a:rPr>
            <a:t> development </a:t>
          </a:r>
          <a:r>
            <a:rPr lang="cs-CZ" dirty="0" err="1">
              <a:latin typeface="Calibri" panose="020F0502020204030204" pitchFamily="34" charset="0"/>
              <a:cs typeface="Calibri" panose="020F0502020204030204" pitchFamily="34" charset="0"/>
            </a:rPr>
            <a:t>of</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the</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cave</a:t>
          </a:r>
          <a:endParaRPr lang="en-US" dirty="0">
            <a:latin typeface="Calibri" panose="020F0502020204030204" pitchFamily="34" charset="0"/>
            <a:cs typeface="Calibri" panose="020F0502020204030204" pitchFamily="34" charset="0"/>
          </a:endParaRPr>
        </a:p>
      </dgm:t>
    </dgm:pt>
    <dgm:pt modelId="{9DC63A8C-CA0F-46B0-AD69-D1B137AF59DD}" type="parTrans" cxnId="{E300628C-683F-4599-A9F5-4287110E8CA6}">
      <dgm:prSet/>
      <dgm:spPr/>
      <dgm:t>
        <a:bodyPr/>
        <a:lstStyle/>
        <a:p>
          <a:endParaRPr lang="en-US">
            <a:latin typeface="Calibri" panose="020F0502020204030204" pitchFamily="34" charset="0"/>
            <a:cs typeface="Calibri" panose="020F0502020204030204" pitchFamily="34" charset="0"/>
          </a:endParaRPr>
        </a:p>
      </dgm:t>
    </dgm:pt>
    <dgm:pt modelId="{4DC95371-185B-4E81-9302-A87710EE6250}" type="sibTrans" cxnId="{E300628C-683F-4599-A9F5-4287110E8CA6}">
      <dgm:prSet/>
      <dgm:spPr/>
      <dgm:t>
        <a:bodyPr/>
        <a:lstStyle/>
        <a:p>
          <a:endParaRPr lang="en-US">
            <a:latin typeface="Calibri" panose="020F0502020204030204" pitchFamily="34" charset="0"/>
            <a:cs typeface="Calibri" panose="020F0502020204030204" pitchFamily="34" charset="0"/>
          </a:endParaRPr>
        </a:p>
      </dgm:t>
    </dgm:pt>
    <dgm:pt modelId="{0912AA47-2ACB-4380-8950-FFEF4A81F062}">
      <dgm:prSet/>
      <dgm:spPr/>
      <dgm:t>
        <a:bodyPr/>
        <a:lstStyle/>
        <a:p>
          <a:r>
            <a:rPr lang="cs-CZ" b="1" dirty="0" err="1">
              <a:latin typeface="Calibri" panose="020F0502020204030204" pitchFamily="34" charset="0"/>
              <a:cs typeface="Calibri" panose="020F0502020204030204" pitchFamily="34" charset="0"/>
            </a:rPr>
            <a:t>Calculation</a:t>
          </a:r>
          <a:r>
            <a:rPr lang="cs-CZ" b="1" dirty="0">
              <a:latin typeface="Calibri" panose="020F0502020204030204" pitchFamily="34" charset="0"/>
              <a:cs typeface="Calibri" panose="020F0502020204030204" pitchFamily="34" charset="0"/>
            </a:rPr>
            <a:t> </a:t>
          </a:r>
          <a:r>
            <a:rPr lang="cs-CZ" b="1" dirty="0" err="1">
              <a:latin typeface="Calibri" panose="020F0502020204030204" pitchFamily="34" charset="0"/>
              <a:cs typeface="Calibri" panose="020F0502020204030204" pitchFamily="34" charset="0"/>
            </a:rPr>
            <a:t>of</a:t>
          </a:r>
          <a:r>
            <a:rPr lang="cs-CZ" b="1" dirty="0">
              <a:latin typeface="Calibri" panose="020F0502020204030204" pitchFamily="34" charset="0"/>
              <a:cs typeface="Calibri" panose="020F0502020204030204" pitchFamily="34" charset="0"/>
            </a:rPr>
            <a:t> </a:t>
          </a:r>
          <a:r>
            <a:rPr lang="cs-CZ" b="1" dirty="0" err="1">
              <a:latin typeface="Calibri" panose="020F0502020204030204" pitchFamily="34" charset="0"/>
              <a:cs typeface="Calibri" panose="020F0502020204030204" pitchFamily="34" charset="0"/>
            </a:rPr>
            <a:t>the</a:t>
          </a:r>
          <a:r>
            <a:rPr lang="cs-CZ" b="1" dirty="0">
              <a:latin typeface="Calibri" panose="020F0502020204030204" pitchFamily="34" charset="0"/>
              <a:cs typeface="Calibri" panose="020F0502020204030204" pitchFamily="34" charset="0"/>
            </a:rPr>
            <a:t> </a:t>
          </a:r>
          <a:r>
            <a:rPr lang="cs-CZ" b="1" dirty="0" err="1">
              <a:latin typeface="Calibri" panose="020F0502020204030204" pitchFamily="34" charset="0"/>
              <a:cs typeface="Calibri" panose="020F0502020204030204" pitchFamily="34" charset="0"/>
            </a:rPr>
            <a:t>visiting</a:t>
          </a:r>
          <a:r>
            <a:rPr lang="cs-CZ" b="1" dirty="0">
              <a:latin typeface="Calibri" panose="020F0502020204030204" pitchFamily="34" charset="0"/>
              <a:cs typeface="Calibri" panose="020F0502020204030204" pitchFamily="34" charset="0"/>
            </a:rPr>
            <a:t> </a:t>
          </a:r>
          <a:r>
            <a:rPr lang="cs-CZ" b="1" dirty="0" err="1">
              <a:latin typeface="Calibri" panose="020F0502020204030204" pitchFamily="34" charset="0"/>
              <a:cs typeface="Calibri" panose="020F0502020204030204" pitchFamily="34" charset="0"/>
            </a:rPr>
            <a:t>capacity</a:t>
          </a:r>
          <a:r>
            <a:rPr lang="cs-CZ" b="1" dirty="0">
              <a:latin typeface="Calibri" panose="020F0502020204030204" pitchFamily="34" charset="0"/>
              <a:cs typeface="Calibri" panose="020F0502020204030204" pitchFamily="34" charset="0"/>
            </a:rPr>
            <a:t> </a:t>
          </a:r>
          <a:r>
            <a:rPr lang="cs-CZ" b="1" dirty="0" err="1">
              <a:latin typeface="Calibri" panose="020F0502020204030204" pitchFamily="34" charset="0"/>
              <a:cs typeface="Calibri" panose="020F0502020204030204" pitchFamily="34" charset="0"/>
            </a:rPr>
            <a:t>of</a:t>
          </a:r>
          <a:r>
            <a:rPr lang="cs-CZ" b="1" dirty="0">
              <a:latin typeface="Calibri" panose="020F0502020204030204" pitchFamily="34" charset="0"/>
              <a:cs typeface="Calibri" panose="020F0502020204030204" pitchFamily="34" charset="0"/>
            </a:rPr>
            <a:t> a </a:t>
          </a:r>
          <a:r>
            <a:rPr lang="cs-CZ" b="1" dirty="0" err="1">
              <a:latin typeface="Calibri" panose="020F0502020204030204" pitchFamily="34" charset="0"/>
              <a:cs typeface="Calibri" panose="020F0502020204030204" pitchFamily="34" charset="0"/>
            </a:rPr>
            <a:t>tourist</a:t>
          </a:r>
          <a:r>
            <a:rPr lang="cs-CZ" b="1" dirty="0">
              <a:latin typeface="Calibri" panose="020F0502020204030204" pitchFamily="34" charset="0"/>
              <a:cs typeface="Calibri" panose="020F0502020204030204" pitchFamily="34" charset="0"/>
            </a:rPr>
            <a:t> </a:t>
          </a:r>
          <a:r>
            <a:rPr lang="cs-CZ" b="1" dirty="0" err="1">
              <a:latin typeface="Calibri" panose="020F0502020204030204" pitchFamily="34" charset="0"/>
              <a:cs typeface="Calibri" panose="020F0502020204030204" pitchFamily="34" charset="0"/>
            </a:rPr>
            <a:t>cave</a:t>
          </a:r>
          <a:r>
            <a:rPr lang="cs-CZ" b="1" dirty="0">
              <a:latin typeface="Calibri" panose="020F0502020204030204" pitchFamily="34" charset="0"/>
              <a:cs typeface="Calibri" panose="020F0502020204030204" pitchFamily="34" charset="0"/>
            </a:rPr>
            <a:t> </a:t>
          </a:r>
          <a:r>
            <a:rPr lang="cs-CZ" dirty="0">
              <a:latin typeface="Calibri" panose="020F0502020204030204" pitchFamily="34" charset="0"/>
              <a:cs typeface="Calibri" panose="020F0502020204030204" pitchFamily="34" charset="0"/>
            </a:rPr>
            <a:t>(„</a:t>
          </a:r>
          <a:r>
            <a:rPr lang="cs-CZ" dirty="0" err="1">
              <a:latin typeface="Calibri" panose="020F0502020204030204" pitchFamily="34" charset="0"/>
              <a:cs typeface="Calibri" panose="020F0502020204030204" pitchFamily="34" charset="0"/>
            </a:rPr>
            <a:t>visitor</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carrying</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capacity</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Lobo</a:t>
          </a:r>
          <a:r>
            <a:rPr lang="cs-CZ" dirty="0">
              <a:latin typeface="Calibri" panose="020F0502020204030204" pitchFamily="34" charset="0"/>
              <a:cs typeface="Calibri" panose="020F0502020204030204" pitchFamily="34" charset="0"/>
            </a:rPr>
            <a:t>, 2015)</a:t>
          </a:r>
          <a:endParaRPr lang="en-US" dirty="0">
            <a:latin typeface="Calibri" panose="020F0502020204030204" pitchFamily="34" charset="0"/>
            <a:cs typeface="Calibri" panose="020F0502020204030204" pitchFamily="34" charset="0"/>
          </a:endParaRPr>
        </a:p>
      </dgm:t>
    </dgm:pt>
    <dgm:pt modelId="{25C797BC-5DF3-418F-9B58-EA7F8C3DBEED}" type="parTrans" cxnId="{8D99AFE9-242D-4ECC-94E0-EC68A33E8ACA}">
      <dgm:prSet/>
      <dgm:spPr/>
      <dgm:t>
        <a:bodyPr/>
        <a:lstStyle/>
        <a:p>
          <a:endParaRPr lang="en-US">
            <a:latin typeface="Calibri" panose="020F0502020204030204" pitchFamily="34" charset="0"/>
            <a:cs typeface="Calibri" panose="020F0502020204030204" pitchFamily="34" charset="0"/>
          </a:endParaRPr>
        </a:p>
      </dgm:t>
    </dgm:pt>
    <dgm:pt modelId="{D1B871AA-49D0-40D1-AF8B-F8B275FB5D86}" type="sibTrans" cxnId="{8D99AFE9-242D-4ECC-94E0-EC68A33E8ACA}">
      <dgm:prSet/>
      <dgm:spPr/>
      <dgm:t>
        <a:bodyPr/>
        <a:lstStyle/>
        <a:p>
          <a:endParaRPr lang="en-US">
            <a:latin typeface="Calibri" panose="020F0502020204030204" pitchFamily="34" charset="0"/>
            <a:cs typeface="Calibri" panose="020F0502020204030204" pitchFamily="34" charset="0"/>
          </a:endParaRPr>
        </a:p>
      </dgm:t>
    </dgm:pt>
    <dgm:pt modelId="{599335E9-2DE3-47CD-9793-501F7E67EA57}">
      <dgm:prSet/>
      <dgm:spPr/>
      <dgm:t>
        <a:bodyPr/>
        <a:lstStyle/>
        <a:p>
          <a:r>
            <a:rPr lang="cs-CZ" b="1" dirty="0" err="1">
              <a:latin typeface="Calibri" panose="020F0502020204030204" pitchFamily="34" charset="0"/>
              <a:cs typeface="Calibri" panose="020F0502020204030204" pitchFamily="34" charset="0"/>
            </a:rPr>
            <a:t>The</a:t>
          </a:r>
          <a:r>
            <a:rPr lang="cs-CZ" b="1" dirty="0">
              <a:latin typeface="Calibri" panose="020F0502020204030204" pitchFamily="34" charset="0"/>
              <a:cs typeface="Calibri" panose="020F0502020204030204" pitchFamily="34" charset="0"/>
            </a:rPr>
            <a:t> </a:t>
          </a:r>
          <a:r>
            <a:rPr lang="cs-CZ" b="1" dirty="0" err="1">
              <a:latin typeface="Calibri" panose="020F0502020204030204" pitchFamily="34" charset="0"/>
              <a:cs typeface="Calibri" panose="020F0502020204030204" pitchFamily="34" charset="0"/>
            </a:rPr>
            <a:t>sources</a:t>
          </a:r>
          <a:r>
            <a:rPr lang="cs-CZ" b="1" dirty="0">
              <a:latin typeface="Calibri" panose="020F0502020204030204" pitchFamily="34" charset="0"/>
              <a:cs typeface="Calibri" panose="020F0502020204030204" pitchFamily="34" charset="0"/>
            </a:rPr>
            <a:t> </a:t>
          </a:r>
          <a:r>
            <a:rPr lang="cs-CZ" b="1" dirty="0" err="1">
              <a:latin typeface="Calibri" panose="020F0502020204030204" pitchFamily="34" charset="0"/>
              <a:cs typeface="Calibri" panose="020F0502020204030204" pitchFamily="34" charset="0"/>
            </a:rPr>
            <a:t>of</a:t>
          </a:r>
          <a:r>
            <a:rPr lang="cs-CZ" b="1" dirty="0">
              <a:latin typeface="Calibri" panose="020F0502020204030204" pitchFamily="34" charset="0"/>
              <a:cs typeface="Calibri" panose="020F0502020204030204" pitchFamily="34" charset="0"/>
            </a:rPr>
            <a:t> disturbance to </a:t>
          </a:r>
          <a:r>
            <a:rPr lang="cs-CZ" b="1" dirty="0" err="1">
              <a:latin typeface="Calibri" panose="020F0502020204030204" pitchFamily="34" charset="0"/>
              <a:cs typeface="Calibri" panose="020F0502020204030204" pitchFamily="34" charset="0"/>
            </a:rPr>
            <a:t>the</a:t>
          </a:r>
          <a:r>
            <a:rPr lang="cs-CZ" b="1" dirty="0">
              <a:latin typeface="Calibri" panose="020F0502020204030204" pitchFamily="34" charset="0"/>
              <a:cs typeface="Calibri" panose="020F0502020204030204" pitchFamily="34" charset="0"/>
            </a:rPr>
            <a:t> </a:t>
          </a:r>
          <a:r>
            <a:rPr lang="cs-CZ" b="1" dirty="0" err="1">
              <a:latin typeface="Calibri" panose="020F0502020204030204" pitchFamily="34" charset="0"/>
              <a:cs typeface="Calibri" panose="020F0502020204030204" pitchFamily="34" charset="0"/>
            </a:rPr>
            <a:t>cave</a:t>
          </a:r>
          <a:r>
            <a:rPr lang="cs-CZ" b="1" dirty="0">
              <a:latin typeface="Calibri" panose="020F0502020204030204" pitchFamily="34" charset="0"/>
              <a:cs typeface="Calibri" panose="020F0502020204030204" pitchFamily="34" charset="0"/>
            </a:rPr>
            <a:t> environment</a:t>
          </a:r>
          <a:r>
            <a:rPr lang="cs-CZ" dirty="0">
              <a:latin typeface="Calibri" panose="020F0502020204030204" pitchFamily="34" charset="0"/>
              <a:cs typeface="Calibri" panose="020F0502020204030204" pitchFamily="34" charset="0"/>
            </a:rPr>
            <a:t> are </a:t>
          </a:r>
          <a:r>
            <a:rPr lang="cs-CZ" dirty="0" err="1">
              <a:latin typeface="Calibri" panose="020F0502020204030204" pitchFamily="34" charset="0"/>
              <a:cs typeface="Calibri" panose="020F0502020204030204" pitchFamily="34" charset="0"/>
            </a:rPr>
            <a:t>those</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factors</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that</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modify</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the</a:t>
          </a:r>
          <a:r>
            <a:rPr lang="cs-CZ" dirty="0">
              <a:latin typeface="Calibri" panose="020F0502020204030204" pitchFamily="34" charset="0"/>
              <a:cs typeface="Calibri" panose="020F0502020204030204" pitchFamily="34" charset="0"/>
            </a:rPr>
            <a:t> natural </a:t>
          </a:r>
          <a:r>
            <a:rPr lang="cs-CZ" dirty="0" err="1">
              <a:latin typeface="Calibri" panose="020F0502020204030204" pitchFamily="34" charset="0"/>
              <a:cs typeface="Calibri" panose="020F0502020204030204" pitchFamily="34" charset="0"/>
            </a:rPr>
            <a:t>equilibrium</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of</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the</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cave</a:t>
          </a:r>
          <a:r>
            <a:rPr lang="cs-CZ" dirty="0">
              <a:latin typeface="Calibri" panose="020F0502020204030204" pitchFamily="34" charset="0"/>
              <a:cs typeface="Calibri" panose="020F0502020204030204" pitchFamily="34" charset="0"/>
            </a:rPr>
            <a:t> environment</a:t>
          </a:r>
          <a:endParaRPr lang="en-US" dirty="0">
            <a:latin typeface="Calibri" panose="020F0502020204030204" pitchFamily="34" charset="0"/>
            <a:cs typeface="Calibri" panose="020F0502020204030204" pitchFamily="34" charset="0"/>
          </a:endParaRPr>
        </a:p>
      </dgm:t>
    </dgm:pt>
    <dgm:pt modelId="{7E417D8C-D20D-4BA2-8019-523776387980}" type="parTrans" cxnId="{B4556D6E-F7E6-46D8-8B4C-85413DE4352F}">
      <dgm:prSet/>
      <dgm:spPr/>
      <dgm:t>
        <a:bodyPr/>
        <a:lstStyle/>
        <a:p>
          <a:endParaRPr lang="en-US">
            <a:latin typeface="Calibri" panose="020F0502020204030204" pitchFamily="34" charset="0"/>
            <a:cs typeface="Calibri" panose="020F0502020204030204" pitchFamily="34" charset="0"/>
          </a:endParaRPr>
        </a:p>
      </dgm:t>
    </dgm:pt>
    <dgm:pt modelId="{5115A1C7-5306-4F51-91C6-469C20A6ED98}" type="sibTrans" cxnId="{B4556D6E-F7E6-46D8-8B4C-85413DE4352F}">
      <dgm:prSet/>
      <dgm:spPr/>
      <dgm:t>
        <a:bodyPr/>
        <a:lstStyle/>
        <a:p>
          <a:endParaRPr lang="en-US">
            <a:latin typeface="Calibri" panose="020F0502020204030204" pitchFamily="34" charset="0"/>
            <a:cs typeface="Calibri" panose="020F0502020204030204" pitchFamily="34" charset="0"/>
          </a:endParaRPr>
        </a:p>
      </dgm:t>
    </dgm:pt>
    <dgm:pt modelId="{57F0920A-95F6-4F25-AA76-0E5DD776A5C6}">
      <dgm:prSet/>
      <dgm:spPr/>
      <dgm:t>
        <a:bodyPr/>
        <a:lstStyle/>
        <a:p>
          <a:r>
            <a:rPr lang="cs-CZ" b="1" dirty="0" err="1">
              <a:latin typeface="Calibri" panose="020F0502020204030204" pitchFamily="34" charset="0"/>
              <a:cs typeface="Calibri" panose="020F0502020204030204" pitchFamily="34" charset="0"/>
            </a:rPr>
            <a:t>Environmental</a:t>
          </a:r>
          <a:r>
            <a:rPr lang="cs-CZ" b="1" dirty="0">
              <a:latin typeface="Calibri" panose="020F0502020204030204" pitchFamily="34" charset="0"/>
              <a:cs typeface="Calibri" panose="020F0502020204030204" pitchFamily="34" charset="0"/>
            </a:rPr>
            <a:t> </a:t>
          </a:r>
          <a:r>
            <a:rPr lang="cs-CZ" b="1" dirty="0" err="1">
              <a:latin typeface="Calibri" panose="020F0502020204030204" pitchFamily="34" charset="0"/>
              <a:cs typeface="Calibri" panose="020F0502020204030204" pitchFamily="34" charset="0"/>
            </a:rPr>
            <a:t>impact</a:t>
          </a:r>
          <a:r>
            <a:rPr lang="cs-CZ" b="1" dirty="0">
              <a:latin typeface="Calibri" panose="020F0502020204030204" pitchFamily="34" charset="0"/>
              <a:cs typeface="Calibri" panose="020F0502020204030204" pitchFamily="34" charset="0"/>
            </a:rPr>
            <a:t> </a:t>
          </a:r>
          <a:r>
            <a:rPr lang="cs-CZ" b="1" dirty="0" err="1">
              <a:latin typeface="Calibri" panose="020F0502020204030204" pitchFamily="34" charset="0"/>
              <a:cs typeface="Calibri" panose="020F0502020204030204" pitchFamily="34" charset="0"/>
            </a:rPr>
            <a:t>assessment</a:t>
          </a:r>
          <a:r>
            <a:rPr lang="cs-CZ" b="1" dirty="0">
              <a:latin typeface="Calibri" panose="020F0502020204030204" pitchFamily="34" charset="0"/>
              <a:cs typeface="Calibri" panose="020F0502020204030204" pitchFamily="34" charset="0"/>
            </a:rPr>
            <a:t> (EIA) </a:t>
          </a:r>
          <a:r>
            <a:rPr lang="cs-CZ" b="1" dirty="0" err="1">
              <a:latin typeface="Calibri" panose="020F0502020204030204" pitchFamily="34" charset="0"/>
              <a:cs typeface="Calibri" panose="020F0502020204030204" pitchFamily="34" charset="0"/>
            </a:rPr>
            <a:t>for</a:t>
          </a:r>
          <a:r>
            <a:rPr lang="cs-CZ" b="1" dirty="0">
              <a:latin typeface="Calibri" panose="020F0502020204030204" pitchFamily="34" charset="0"/>
              <a:cs typeface="Calibri" panose="020F0502020204030204" pitchFamily="34" charset="0"/>
            </a:rPr>
            <a:t> </a:t>
          </a:r>
          <a:r>
            <a:rPr lang="cs-CZ" b="1" dirty="0" err="1">
              <a:latin typeface="Calibri" panose="020F0502020204030204" pitchFamily="34" charset="0"/>
              <a:cs typeface="Calibri" panose="020F0502020204030204" pitchFamily="34" charset="0"/>
            </a:rPr>
            <a:t>the</a:t>
          </a:r>
          <a:r>
            <a:rPr lang="cs-CZ" b="1" dirty="0">
              <a:latin typeface="Calibri" panose="020F0502020204030204" pitchFamily="34" charset="0"/>
              <a:cs typeface="Calibri" panose="020F0502020204030204" pitchFamily="34" charset="0"/>
            </a:rPr>
            <a:t> </a:t>
          </a:r>
          <a:r>
            <a:rPr lang="cs-CZ" b="1" dirty="0" err="1">
              <a:latin typeface="Calibri" panose="020F0502020204030204" pitchFamily="34" charset="0"/>
              <a:cs typeface="Calibri" panose="020F0502020204030204" pitchFamily="34" charset="0"/>
            </a:rPr>
            <a:t>cave</a:t>
          </a:r>
          <a:r>
            <a:rPr lang="cs-CZ" b="1"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should</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be</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caried</a:t>
          </a:r>
          <a:r>
            <a:rPr lang="cs-CZ" dirty="0">
              <a:latin typeface="Calibri" panose="020F0502020204030204" pitchFamily="34" charset="0"/>
              <a:cs typeface="Calibri" panose="020F0502020204030204" pitchFamily="34" charset="0"/>
            </a:rPr>
            <a:t> out</a:t>
          </a:r>
          <a:endParaRPr lang="en-US" dirty="0">
            <a:latin typeface="Calibri" panose="020F0502020204030204" pitchFamily="34" charset="0"/>
            <a:cs typeface="Calibri" panose="020F0502020204030204" pitchFamily="34" charset="0"/>
          </a:endParaRPr>
        </a:p>
      </dgm:t>
    </dgm:pt>
    <dgm:pt modelId="{E3F5FF25-A771-455D-B8D6-95D8E090F1DC}" type="parTrans" cxnId="{04B0524D-FBD4-444C-99C4-0773E3212D4F}">
      <dgm:prSet/>
      <dgm:spPr/>
      <dgm:t>
        <a:bodyPr/>
        <a:lstStyle/>
        <a:p>
          <a:endParaRPr lang="en-US">
            <a:latin typeface="Calibri" panose="020F0502020204030204" pitchFamily="34" charset="0"/>
            <a:cs typeface="Calibri" panose="020F0502020204030204" pitchFamily="34" charset="0"/>
          </a:endParaRPr>
        </a:p>
      </dgm:t>
    </dgm:pt>
    <dgm:pt modelId="{E6959E33-D0E1-4A33-9145-92A02E337E19}" type="sibTrans" cxnId="{04B0524D-FBD4-444C-99C4-0773E3212D4F}">
      <dgm:prSet/>
      <dgm:spPr/>
      <dgm:t>
        <a:bodyPr/>
        <a:lstStyle/>
        <a:p>
          <a:endParaRPr lang="en-US">
            <a:latin typeface="Calibri" panose="020F0502020204030204" pitchFamily="34" charset="0"/>
            <a:cs typeface="Calibri" panose="020F0502020204030204" pitchFamily="34" charset="0"/>
          </a:endParaRPr>
        </a:p>
      </dgm:t>
    </dgm:pt>
    <dgm:pt modelId="{B88036D0-CB90-47C9-A894-35468D0B1714}" type="pres">
      <dgm:prSet presAssocID="{7C57EF2D-ED53-4C9A-97CB-9384C7BBC700}" presName="root" presStyleCnt="0">
        <dgm:presLayoutVars>
          <dgm:dir/>
          <dgm:resizeHandles val="exact"/>
        </dgm:presLayoutVars>
      </dgm:prSet>
      <dgm:spPr/>
    </dgm:pt>
    <dgm:pt modelId="{19A8114E-984E-41BE-8B11-0EF7E5AA1438}" type="pres">
      <dgm:prSet presAssocID="{856D8E04-8F13-4186-ADAA-49FC59A5CD1D}" presName="compNode" presStyleCnt="0"/>
      <dgm:spPr/>
    </dgm:pt>
    <dgm:pt modelId="{FAD28EF6-1472-4A72-B770-9D687311CD33}" type="pres">
      <dgm:prSet presAssocID="{856D8E04-8F13-4186-ADAA-49FC59A5CD1D}" presName="bgRect" presStyleLbl="bgShp" presStyleIdx="0" presStyleCnt="4"/>
      <dgm:spPr/>
    </dgm:pt>
    <dgm:pt modelId="{5A36D15E-BE10-4852-83F6-94820500C750}" type="pres">
      <dgm:prSet presAssocID="{856D8E04-8F13-4186-ADAA-49FC59A5CD1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Zaškrtnutí"/>
        </a:ext>
      </dgm:extLst>
    </dgm:pt>
    <dgm:pt modelId="{63DEF07F-03B8-4F81-AC28-B4FEB6791746}" type="pres">
      <dgm:prSet presAssocID="{856D8E04-8F13-4186-ADAA-49FC59A5CD1D}" presName="spaceRect" presStyleCnt="0"/>
      <dgm:spPr/>
    </dgm:pt>
    <dgm:pt modelId="{56933C58-1238-4D2D-8A89-8A9F06905403}" type="pres">
      <dgm:prSet presAssocID="{856D8E04-8F13-4186-ADAA-49FC59A5CD1D}" presName="parTx" presStyleLbl="revTx" presStyleIdx="0" presStyleCnt="4">
        <dgm:presLayoutVars>
          <dgm:chMax val="0"/>
          <dgm:chPref val="0"/>
        </dgm:presLayoutVars>
      </dgm:prSet>
      <dgm:spPr/>
    </dgm:pt>
    <dgm:pt modelId="{3973635A-4280-4556-92E3-08D2C7154103}" type="pres">
      <dgm:prSet presAssocID="{4DC95371-185B-4E81-9302-A87710EE6250}" presName="sibTrans" presStyleCnt="0"/>
      <dgm:spPr/>
    </dgm:pt>
    <dgm:pt modelId="{2E9EFD10-FED7-4898-9A6B-E3A31DC690A4}" type="pres">
      <dgm:prSet presAssocID="{0912AA47-2ACB-4380-8950-FFEF4A81F062}" presName="compNode" presStyleCnt="0"/>
      <dgm:spPr/>
    </dgm:pt>
    <dgm:pt modelId="{78FCDDAC-657E-4E09-869D-7170AE42F9E8}" type="pres">
      <dgm:prSet presAssocID="{0912AA47-2ACB-4380-8950-FFEF4A81F062}" presName="bgRect" presStyleLbl="bgShp" presStyleIdx="1" presStyleCnt="4"/>
      <dgm:spPr/>
    </dgm:pt>
    <dgm:pt modelId="{F49A79C4-15FF-4DB6-8C70-CD4555B9FB2B}" type="pres">
      <dgm:prSet presAssocID="{0912AA47-2ACB-4380-8950-FFEF4A81F06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Kalkulačka"/>
        </a:ext>
      </dgm:extLst>
    </dgm:pt>
    <dgm:pt modelId="{8A5C26BE-AA9E-40B0-8855-6A99EFF72264}" type="pres">
      <dgm:prSet presAssocID="{0912AA47-2ACB-4380-8950-FFEF4A81F062}" presName="spaceRect" presStyleCnt="0"/>
      <dgm:spPr/>
    </dgm:pt>
    <dgm:pt modelId="{015D56FA-2403-4189-847A-E06DCE6E33DF}" type="pres">
      <dgm:prSet presAssocID="{0912AA47-2ACB-4380-8950-FFEF4A81F062}" presName="parTx" presStyleLbl="revTx" presStyleIdx="1" presStyleCnt="4">
        <dgm:presLayoutVars>
          <dgm:chMax val="0"/>
          <dgm:chPref val="0"/>
        </dgm:presLayoutVars>
      </dgm:prSet>
      <dgm:spPr/>
    </dgm:pt>
    <dgm:pt modelId="{3969F6B1-07AB-4B15-93D0-7930FEE8FD88}" type="pres">
      <dgm:prSet presAssocID="{D1B871AA-49D0-40D1-AF8B-F8B275FB5D86}" presName="sibTrans" presStyleCnt="0"/>
      <dgm:spPr/>
    </dgm:pt>
    <dgm:pt modelId="{5C7E3010-BF81-40DF-924A-608ED7D8EF2B}" type="pres">
      <dgm:prSet presAssocID="{599335E9-2DE3-47CD-9793-501F7E67EA57}" presName="compNode" presStyleCnt="0"/>
      <dgm:spPr/>
    </dgm:pt>
    <dgm:pt modelId="{52E89A7C-7A1C-4088-9EEE-837A13F8FB22}" type="pres">
      <dgm:prSet presAssocID="{599335E9-2DE3-47CD-9793-501F7E67EA57}" presName="bgRect" presStyleLbl="bgShp" presStyleIdx="2" presStyleCnt="4"/>
      <dgm:spPr/>
    </dgm:pt>
    <dgm:pt modelId="{EA258B3F-CD12-4613-806D-6160ED11C242}" type="pres">
      <dgm:prSet presAssocID="{599335E9-2DE3-47CD-9793-501F7E67EA5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eciduous tree"/>
        </a:ext>
      </dgm:extLst>
    </dgm:pt>
    <dgm:pt modelId="{C8CB0D69-22BC-4EB4-9924-F8C363CEC499}" type="pres">
      <dgm:prSet presAssocID="{599335E9-2DE3-47CD-9793-501F7E67EA57}" presName="spaceRect" presStyleCnt="0"/>
      <dgm:spPr/>
    </dgm:pt>
    <dgm:pt modelId="{0F57F740-59E7-4F66-8D83-A1C5E878DFA6}" type="pres">
      <dgm:prSet presAssocID="{599335E9-2DE3-47CD-9793-501F7E67EA57}" presName="parTx" presStyleLbl="revTx" presStyleIdx="2" presStyleCnt="4">
        <dgm:presLayoutVars>
          <dgm:chMax val="0"/>
          <dgm:chPref val="0"/>
        </dgm:presLayoutVars>
      </dgm:prSet>
      <dgm:spPr/>
    </dgm:pt>
    <dgm:pt modelId="{4B73D4DC-A4AE-49AA-81C3-3D22088C1C52}" type="pres">
      <dgm:prSet presAssocID="{5115A1C7-5306-4F51-91C6-469C20A6ED98}" presName="sibTrans" presStyleCnt="0"/>
      <dgm:spPr/>
    </dgm:pt>
    <dgm:pt modelId="{D0695ACE-4A2B-4E3F-B943-CE73B9432E5D}" type="pres">
      <dgm:prSet presAssocID="{57F0920A-95F6-4F25-AA76-0E5DD776A5C6}" presName="compNode" presStyleCnt="0"/>
      <dgm:spPr/>
    </dgm:pt>
    <dgm:pt modelId="{343F6304-0C49-4A7F-B3E4-5AC527FB5E49}" type="pres">
      <dgm:prSet presAssocID="{57F0920A-95F6-4F25-AA76-0E5DD776A5C6}" presName="bgRect" presStyleLbl="bgShp" presStyleIdx="3" presStyleCnt="4"/>
      <dgm:spPr/>
    </dgm:pt>
    <dgm:pt modelId="{036DC6DF-1E61-465E-93F8-F7C9159A0C58}" type="pres">
      <dgm:prSet presAssocID="{57F0920A-95F6-4F25-AA76-0E5DD776A5C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unset scene"/>
        </a:ext>
      </dgm:extLst>
    </dgm:pt>
    <dgm:pt modelId="{2DDD49EB-1B48-4CC2-83B6-5C7823B20437}" type="pres">
      <dgm:prSet presAssocID="{57F0920A-95F6-4F25-AA76-0E5DD776A5C6}" presName="spaceRect" presStyleCnt="0"/>
      <dgm:spPr/>
    </dgm:pt>
    <dgm:pt modelId="{761CDC18-60F7-47CC-8D84-C738B26D0C91}" type="pres">
      <dgm:prSet presAssocID="{57F0920A-95F6-4F25-AA76-0E5DD776A5C6}" presName="parTx" presStyleLbl="revTx" presStyleIdx="3" presStyleCnt="4">
        <dgm:presLayoutVars>
          <dgm:chMax val="0"/>
          <dgm:chPref val="0"/>
        </dgm:presLayoutVars>
      </dgm:prSet>
      <dgm:spPr/>
    </dgm:pt>
  </dgm:ptLst>
  <dgm:cxnLst>
    <dgm:cxn modelId="{AA4D8C0E-7395-4B1F-A669-4629CF8E1222}" type="presOf" srcId="{0912AA47-2ACB-4380-8950-FFEF4A81F062}" destId="{015D56FA-2403-4189-847A-E06DCE6E33DF}" srcOrd="0" destOrd="0" presId="urn:microsoft.com/office/officeart/2018/2/layout/IconVerticalSolidList"/>
    <dgm:cxn modelId="{ABCBAC45-46B1-413A-86F2-0147D5B1CC32}" type="presOf" srcId="{7C57EF2D-ED53-4C9A-97CB-9384C7BBC700}" destId="{B88036D0-CB90-47C9-A894-35468D0B1714}" srcOrd="0" destOrd="0" presId="urn:microsoft.com/office/officeart/2018/2/layout/IconVerticalSolidList"/>
    <dgm:cxn modelId="{04B0524D-FBD4-444C-99C4-0773E3212D4F}" srcId="{7C57EF2D-ED53-4C9A-97CB-9384C7BBC700}" destId="{57F0920A-95F6-4F25-AA76-0E5DD776A5C6}" srcOrd="3" destOrd="0" parTransId="{E3F5FF25-A771-455D-B8D6-95D8E090F1DC}" sibTransId="{E6959E33-D0E1-4A33-9145-92A02E337E19}"/>
    <dgm:cxn modelId="{B4556D6E-F7E6-46D8-8B4C-85413DE4352F}" srcId="{7C57EF2D-ED53-4C9A-97CB-9384C7BBC700}" destId="{599335E9-2DE3-47CD-9793-501F7E67EA57}" srcOrd="2" destOrd="0" parTransId="{7E417D8C-D20D-4BA2-8019-523776387980}" sibTransId="{5115A1C7-5306-4F51-91C6-469C20A6ED98}"/>
    <dgm:cxn modelId="{E300628C-683F-4599-A9F5-4287110E8CA6}" srcId="{7C57EF2D-ED53-4C9A-97CB-9384C7BBC700}" destId="{856D8E04-8F13-4186-ADAA-49FC59A5CD1D}" srcOrd="0" destOrd="0" parTransId="{9DC63A8C-CA0F-46B0-AD69-D1B137AF59DD}" sibTransId="{4DC95371-185B-4E81-9302-A87710EE6250}"/>
    <dgm:cxn modelId="{EB281FA1-9834-430A-A95F-A3BE38297031}" type="presOf" srcId="{57F0920A-95F6-4F25-AA76-0E5DD776A5C6}" destId="{761CDC18-60F7-47CC-8D84-C738B26D0C91}" srcOrd="0" destOrd="0" presId="urn:microsoft.com/office/officeart/2018/2/layout/IconVerticalSolidList"/>
    <dgm:cxn modelId="{8D99AFE9-242D-4ECC-94E0-EC68A33E8ACA}" srcId="{7C57EF2D-ED53-4C9A-97CB-9384C7BBC700}" destId="{0912AA47-2ACB-4380-8950-FFEF4A81F062}" srcOrd="1" destOrd="0" parTransId="{25C797BC-5DF3-418F-9B58-EA7F8C3DBEED}" sibTransId="{D1B871AA-49D0-40D1-AF8B-F8B275FB5D86}"/>
    <dgm:cxn modelId="{2C432EEF-70AA-467B-ACB9-09E1D639F67A}" type="presOf" srcId="{856D8E04-8F13-4186-ADAA-49FC59A5CD1D}" destId="{56933C58-1238-4D2D-8A89-8A9F06905403}" srcOrd="0" destOrd="0" presId="urn:microsoft.com/office/officeart/2018/2/layout/IconVerticalSolidList"/>
    <dgm:cxn modelId="{AE9E7BF6-575E-4F2C-9274-728DEC999193}" type="presOf" srcId="{599335E9-2DE3-47CD-9793-501F7E67EA57}" destId="{0F57F740-59E7-4F66-8D83-A1C5E878DFA6}" srcOrd="0" destOrd="0" presId="urn:microsoft.com/office/officeart/2018/2/layout/IconVerticalSolidList"/>
    <dgm:cxn modelId="{0A40A599-7761-44E1-8286-D0D53811E1D8}" type="presParOf" srcId="{B88036D0-CB90-47C9-A894-35468D0B1714}" destId="{19A8114E-984E-41BE-8B11-0EF7E5AA1438}" srcOrd="0" destOrd="0" presId="urn:microsoft.com/office/officeart/2018/2/layout/IconVerticalSolidList"/>
    <dgm:cxn modelId="{2D4BB2F1-A74B-471F-B1C7-E5053741AE8B}" type="presParOf" srcId="{19A8114E-984E-41BE-8B11-0EF7E5AA1438}" destId="{FAD28EF6-1472-4A72-B770-9D687311CD33}" srcOrd="0" destOrd="0" presId="urn:microsoft.com/office/officeart/2018/2/layout/IconVerticalSolidList"/>
    <dgm:cxn modelId="{F2D88018-DEB5-4AD6-8DE5-9A54E36E94BA}" type="presParOf" srcId="{19A8114E-984E-41BE-8B11-0EF7E5AA1438}" destId="{5A36D15E-BE10-4852-83F6-94820500C750}" srcOrd="1" destOrd="0" presId="urn:microsoft.com/office/officeart/2018/2/layout/IconVerticalSolidList"/>
    <dgm:cxn modelId="{1CC6364B-8586-492C-94B1-516E8062A312}" type="presParOf" srcId="{19A8114E-984E-41BE-8B11-0EF7E5AA1438}" destId="{63DEF07F-03B8-4F81-AC28-B4FEB6791746}" srcOrd="2" destOrd="0" presId="urn:microsoft.com/office/officeart/2018/2/layout/IconVerticalSolidList"/>
    <dgm:cxn modelId="{FA6DDB70-1A40-4C39-BE0C-533FE7680F11}" type="presParOf" srcId="{19A8114E-984E-41BE-8B11-0EF7E5AA1438}" destId="{56933C58-1238-4D2D-8A89-8A9F06905403}" srcOrd="3" destOrd="0" presId="urn:microsoft.com/office/officeart/2018/2/layout/IconVerticalSolidList"/>
    <dgm:cxn modelId="{5FAAF26D-C05E-4BA2-9D9F-0899F4EFFE2A}" type="presParOf" srcId="{B88036D0-CB90-47C9-A894-35468D0B1714}" destId="{3973635A-4280-4556-92E3-08D2C7154103}" srcOrd="1" destOrd="0" presId="urn:microsoft.com/office/officeart/2018/2/layout/IconVerticalSolidList"/>
    <dgm:cxn modelId="{F4EF8FDE-FD22-4EB3-9A94-FDB0E415402F}" type="presParOf" srcId="{B88036D0-CB90-47C9-A894-35468D0B1714}" destId="{2E9EFD10-FED7-4898-9A6B-E3A31DC690A4}" srcOrd="2" destOrd="0" presId="urn:microsoft.com/office/officeart/2018/2/layout/IconVerticalSolidList"/>
    <dgm:cxn modelId="{05726184-4BB1-48F0-B3E3-B4BD1163BEA4}" type="presParOf" srcId="{2E9EFD10-FED7-4898-9A6B-E3A31DC690A4}" destId="{78FCDDAC-657E-4E09-869D-7170AE42F9E8}" srcOrd="0" destOrd="0" presId="urn:microsoft.com/office/officeart/2018/2/layout/IconVerticalSolidList"/>
    <dgm:cxn modelId="{D48AF3F7-C9EF-4771-98B9-B31CD389DACA}" type="presParOf" srcId="{2E9EFD10-FED7-4898-9A6B-E3A31DC690A4}" destId="{F49A79C4-15FF-4DB6-8C70-CD4555B9FB2B}" srcOrd="1" destOrd="0" presId="urn:microsoft.com/office/officeart/2018/2/layout/IconVerticalSolidList"/>
    <dgm:cxn modelId="{FE3BDB5A-6CC0-4EAC-904F-E2E4548CCAB3}" type="presParOf" srcId="{2E9EFD10-FED7-4898-9A6B-E3A31DC690A4}" destId="{8A5C26BE-AA9E-40B0-8855-6A99EFF72264}" srcOrd="2" destOrd="0" presId="urn:microsoft.com/office/officeart/2018/2/layout/IconVerticalSolidList"/>
    <dgm:cxn modelId="{49FD6FCB-A5E0-41CA-8031-45F33C228FA9}" type="presParOf" srcId="{2E9EFD10-FED7-4898-9A6B-E3A31DC690A4}" destId="{015D56FA-2403-4189-847A-E06DCE6E33DF}" srcOrd="3" destOrd="0" presId="urn:microsoft.com/office/officeart/2018/2/layout/IconVerticalSolidList"/>
    <dgm:cxn modelId="{8FF7EBC2-544E-43B2-BBA6-F83CC4AEBAAD}" type="presParOf" srcId="{B88036D0-CB90-47C9-A894-35468D0B1714}" destId="{3969F6B1-07AB-4B15-93D0-7930FEE8FD88}" srcOrd="3" destOrd="0" presId="urn:microsoft.com/office/officeart/2018/2/layout/IconVerticalSolidList"/>
    <dgm:cxn modelId="{F11241AC-8AF7-4B66-B6A1-645B981B57E8}" type="presParOf" srcId="{B88036D0-CB90-47C9-A894-35468D0B1714}" destId="{5C7E3010-BF81-40DF-924A-608ED7D8EF2B}" srcOrd="4" destOrd="0" presId="urn:microsoft.com/office/officeart/2018/2/layout/IconVerticalSolidList"/>
    <dgm:cxn modelId="{6F1C8A7C-BA84-4A60-9A4A-2C1715DA49E7}" type="presParOf" srcId="{5C7E3010-BF81-40DF-924A-608ED7D8EF2B}" destId="{52E89A7C-7A1C-4088-9EEE-837A13F8FB22}" srcOrd="0" destOrd="0" presId="urn:microsoft.com/office/officeart/2018/2/layout/IconVerticalSolidList"/>
    <dgm:cxn modelId="{6C5F172A-A8E4-4AC8-8018-84E48E231939}" type="presParOf" srcId="{5C7E3010-BF81-40DF-924A-608ED7D8EF2B}" destId="{EA258B3F-CD12-4613-806D-6160ED11C242}" srcOrd="1" destOrd="0" presId="urn:microsoft.com/office/officeart/2018/2/layout/IconVerticalSolidList"/>
    <dgm:cxn modelId="{0482A54F-7B7C-4579-943A-5594B6446656}" type="presParOf" srcId="{5C7E3010-BF81-40DF-924A-608ED7D8EF2B}" destId="{C8CB0D69-22BC-4EB4-9924-F8C363CEC499}" srcOrd="2" destOrd="0" presId="urn:microsoft.com/office/officeart/2018/2/layout/IconVerticalSolidList"/>
    <dgm:cxn modelId="{F58BB926-FABB-413D-B621-ED4BC8C789BE}" type="presParOf" srcId="{5C7E3010-BF81-40DF-924A-608ED7D8EF2B}" destId="{0F57F740-59E7-4F66-8D83-A1C5E878DFA6}" srcOrd="3" destOrd="0" presId="urn:microsoft.com/office/officeart/2018/2/layout/IconVerticalSolidList"/>
    <dgm:cxn modelId="{21FCEA2F-CA95-4E17-8D8A-DA8798191C2D}" type="presParOf" srcId="{B88036D0-CB90-47C9-A894-35468D0B1714}" destId="{4B73D4DC-A4AE-49AA-81C3-3D22088C1C52}" srcOrd="5" destOrd="0" presId="urn:microsoft.com/office/officeart/2018/2/layout/IconVerticalSolidList"/>
    <dgm:cxn modelId="{B27B9688-4BDA-4673-A77D-C5665EB40358}" type="presParOf" srcId="{B88036D0-CB90-47C9-A894-35468D0B1714}" destId="{D0695ACE-4A2B-4E3F-B943-CE73B9432E5D}" srcOrd="6" destOrd="0" presId="urn:microsoft.com/office/officeart/2018/2/layout/IconVerticalSolidList"/>
    <dgm:cxn modelId="{B8AAE414-BAC0-4B8A-8721-7F257C9BEF0A}" type="presParOf" srcId="{D0695ACE-4A2B-4E3F-B943-CE73B9432E5D}" destId="{343F6304-0C49-4A7F-B3E4-5AC527FB5E49}" srcOrd="0" destOrd="0" presId="urn:microsoft.com/office/officeart/2018/2/layout/IconVerticalSolidList"/>
    <dgm:cxn modelId="{96E06C41-3670-46B4-A288-7A4241A59601}" type="presParOf" srcId="{D0695ACE-4A2B-4E3F-B943-CE73B9432E5D}" destId="{036DC6DF-1E61-465E-93F8-F7C9159A0C58}" srcOrd="1" destOrd="0" presId="urn:microsoft.com/office/officeart/2018/2/layout/IconVerticalSolidList"/>
    <dgm:cxn modelId="{7069A648-E534-4B09-8F93-0AAA0FD3A3B0}" type="presParOf" srcId="{D0695ACE-4A2B-4E3F-B943-CE73B9432E5D}" destId="{2DDD49EB-1B48-4CC2-83B6-5C7823B20437}" srcOrd="2" destOrd="0" presId="urn:microsoft.com/office/officeart/2018/2/layout/IconVerticalSolidList"/>
    <dgm:cxn modelId="{F546C27D-3500-4DEF-8CFF-39DDE2620EBD}" type="presParOf" srcId="{D0695ACE-4A2B-4E3F-B943-CE73B9432E5D}" destId="{761CDC18-60F7-47CC-8D84-C738B26D0C9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0781FAA-D44D-4FFA-BEFA-573A563E4F85}" type="doc">
      <dgm:prSet loTypeId="urn:microsoft.com/office/officeart/2016/7/layout/LinearBlockProcessNumbered" loCatId="process" qsTypeId="urn:microsoft.com/office/officeart/2005/8/quickstyle/simple1" qsCatId="simple" csTypeId="urn:microsoft.com/office/officeart/2005/8/colors/colorful2" csCatId="colorful" phldr="1"/>
      <dgm:spPr/>
      <dgm:t>
        <a:bodyPr/>
        <a:lstStyle/>
        <a:p>
          <a:endParaRPr lang="en-US"/>
        </a:p>
      </dgm:t>
    </dgm:pt>
    <dgm:pt modelId="{05C64361-A5B5-4128-9B53-890C5C678334}">
      <dgm:prSet/>
      <dgm:spPr/>
      <dgm:t>
        <a:bodyPr/>
        <a:lstStyle/>
        <a:p>
          <a:r>
            <a:rPr lang="cs-CZ" b="1" dirty="0">
              <a:latin typeface="Calibri" panose="020F0502020204030204" pitchFamily="34" charset="0"/>
              <a:cs typeface="Calibri" panose="020F0502020204030204" pitchFamily="34" charset="0"/>
            </a:rPr>
            <a:t>EU </a:t>
          </a:r>
          <a:r>
            <a:rPr lang="cs-CZ" b="1" dirty="0" err="1">
              <a:latin typeface="Calibri" panose="020F0502020204030204" pitchFamily="34" charset="0"/>
              <a:cs typeface="Calibri" panose="020F0502020204030204" pitchFamily="34" charset="0"/>
            </a:rPr>
            <a:t>initiatives</a:t>
          </a:r>
          <a:r>
            <a:rPr lang="cs-CZ" b="1"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for</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cave</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preservation</a:t>
          </a:r>
          <a:endParaRPr lang="en-US" dirty="0">
            <a:latin typeface="Calibri" panose="020F0502020204030204" pitchFamily="34" charset="0"/>
            <a:cs typeface="Calibri" panose="020F0502020204030204" pitchFamily="34" charset="0"/>
          </a:endParaRPr>
        </a:p>
      </dgm:t>
    </dgm:pt>
    <dgm:pt modelId="{B2A49BAE-BF67-4531-B2DE-ABE88A81C3E3}" type="parTrans" cxnId="{4F0938E1-B546-4A37-B4E3-49BADD52FB0D}">
      <dgm:prSet/>
      <dgm:spPr/>
      <dgm:t>
        <a:bodyPr/>
        <a:lstStyle/>
        <a:p>
          <a:endParaRPr lang="en-US">
            <a:latin typeface="Calibri" panose="020F0502020204030204" pitchFamily="34" charset="0"/>
            <a:cs typeface="Calibri" panose="020F0502020204030204" pitchFamily="34" charset="0"/>
          </a:endParaRPr>
        </a:p>
      </dgm:t>
    </dgm:pt>
    <dgm:pt modelId="{9DDDF8BB-165C-4108-A8A0-150C0D99F077}" type="sibTrans" cxnId="{4F0938E1-B546-4A37-B4E3-49BADD52FB0D}">
      <dgm:prSet phldrT="01" phldr="0"/>
      <dgm:spPr/>
      <dgm:t>
        <a:bodyPr/>
        <a:lstStyle/>
        <a:p>
          <a:r>
            <a:rPr lang="en-US">
              <a:latin typeface="Calibri" panose="020F0502020204030204" pitchFamily="34" charset="0"/>
              <a:cs typeface="Calibri" panose="020F0502020204030204" pitchFamily="34" charset="0"/>
            </a:rPr>
            <a:t>01</a:t>
          </a:r>
        </a:p>
      </dgm:t>
    </dgm:pt>
    <dgm:pt modelId="{B78E0BC1-6472-4BEE-BBD9-F3DF27EB329B}">
      <dgm:prSet/>
      <dgm:spPr/>
      <dgm:t>
        <a:bodyPr/>
        <a:lstStyle/>
        <a:p>
          <a:r>
            <a:rPr lang="cs-CZ" b="1" dirty="0" err="1">
              <a:latin typeface="Calibri" panose="020F0502020204030204" pitchFamily="34" charset="0"/>
              <a:cs typeface="Calibri" panose="020F0502020204030204" pitchFamily="34" charset="0"/>
            </a:rPr>
            <a:t>Member</a:t>
          </a:r>
          <a:r>
            <a:rPr lang="cs-CZ" dirty="0">
              <a:latin typeface="Calibri" panose="020F0502020204030204" pitchFamily="34" charset="0"/>
              <a:cs typeface="Calibri" panose="020F0502020204030204" pitchFamily="34" charset="0"/>
            </a:rPr>
            <a:t> </a:t>
          </a:r>
          <a:r>
            <a:rPr lang="cs-CZ" b="1" dirty="0" err="1">
              <a:latin typeface="Calibri" panose="020F0502020204030204" pitchFamily="34" charset="0"/>
              <a:cs typeface="Calibri" panose="020F0502020204030204" pitchFamily="34" charset="0"/>
            </a:rPr>
            <a:t>states</a:t>
          </a:r>
          <a:r>
            <a:rPr lang="cs-CZ" b="1" dirty="0">
              <a:latin typeface="Calibri" panose="020F0502020204030204" pitchFamily="34" charset="0"/>
              <a:cs typeface="Calibri" panose="020F0502020204030204" pitchFamily="34" charset="0"/>
            </a:rPr>
            <a:t>‘ registry </a:t>
          </a:r>
          <a:r>
            <a:rPr lang="cs-CZ" dirty="0">
              <a:latin typeface="Calibri" panose="020F0502020204030204" pitchFamily="34" charset="0"/>
              <a:cs typeface="Calibri" panose="020F0502020204030204" pitchFamily="34" charset="0"/>
            </a:rPr>
            <a:t>and </a:t>
          </a:r>
          <a:r>
            <a:rPr lang="cs-CZ" dirty="0" err="1">
              <a:latin typeface="Calibri" panose="020F0502020204030204" pitchFamily="34" charset="0"/>
              <a:cs typeface="Calibri" panose="020F0502020204030204" pitchFamily="34" charset="0"/>
            </a:rPr>
            <a:t>action</a:t>
          </a:r>
          <a:endParaRPr lang="en-US" dirty="0">
            <a:latin typeface="Calibri" panose="020F0502020204030204" pitchFamily="34" charset="0"/>
            <a:cs typeface="Calibri" panose="020F0502020204030204" pitchFamily="34" charset="0"/>
          </a:endParaRPr>
        </a:p>
      </dgm:t>
    </dgm:pt>
    <dgm:pt modelId="{C13B3C55-47B3-4647-8EFF-8D7B69B71CAC}" type="parTrans" cxnId="{5EC07862-3D89-4087-8A38-FB14716A12C1}">
      <dgm:prSet/>
      <dgm:spPr/>
      <dgm:t>
        <a:bodyPr/>
        <a:lstStyle/>
        <a:p>
          <a:endParaRPr lang="en-US">
            <a:latin typeface="Calibri" panose="020F0502020204030204" pitchFamily="34" charset="0"/>
            <a:cs typeface="Calibri" panose="020F0502020204030204" pitchFamily="34" charset="0"/>
          </a:endParaRPr>
        </a:p>
      </dgm:t>
    </dgm:pt>
    <dgm:pt modelId="{37F76519-DEE2-46AE-8458-F67C0410E328}" type="sibTrans" cxnId="{5EC07862-3D89-4087-8A38-FB14716A12C1}">
      <dgm:prSet phldrT="02" phldr="0"/>
      <dgm:spPr/>
      <dgm:t>
        <a:bodyPr/>
        <a:lstStyle/>
        <a:p>
          <a:r>
            <a:rPr lang="en-US">
              <a:latin typeface="Calibri" panose="020F0502020204030204" pitchFamily="34" charset="0"/>
              <a:cs typeface="Calibri" panose="020F0502020204030204" pitchFamily="34" charset="0"/>
            </a:rPr>
            <a:t>02</a:t>
          </a:r>
        </a:p>
      </dgm:t>
    </dgm:pt>
    <dgm:pt modelId="{76E42AFA-3F83-4D21-A7AD-23B315D42F49}">
      <dgm:prSet/>
      <dgm:spPr/>
      <dgm:t>
        <a:bodyPr/>
        <a:lstStyle/>
        <a:p>
          <a:r>
            <a:rPr lang="cs-CZ" dirty="0" err="1">
              <a:latin typeface="Calibri" panose="020F0502020204030204" pitchFamily="34" charset="0"/>
              <a:cs typeface="Calibri" panose="020F0502020204030204" pitchFamily="34" charset="0"/>
            </a:rPr>
            <a:t>Compliance</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with</a:t>
          </a:r>
          <a:r>
            <a:rPr lang="cs-CZ" dirty="0">
              <a:latin typeface="Calibri" panose="020F0502020204030204" pitchFamily="34" charset="0"/>
              <a:cs typeface="Calibri" panose="020F0502020204030204" pitchFamily="34" charset="0"/>
            </a:rPr>
            <a:t> </a:t>
          </a:r>
          <a:r>
            <a:rPr lang="cs-CZ" b="1" dirty="0" err="1">
              <a:latin typeface="Calibri" panose="020F0502020204030204" pitchFamily="34" charset="0"/>
              <a:cs typeface="Calibri" panose="020F0502020204030204" pitchFamily="34" charset="0"/>
            </a:rPr>
            <a:t>European</a:t>
          </a:r>
          <a:r>
            <a:rPr lang="cs-CZ" b="1" dirty="0">
              <a:latin typeface="Calibri" panose="020F0502020204030204" pitchFamily="34" charset="0"/>
              <a:cs typeface="Calibri" panose="020F0502020204030204" pitchFamily="34" charset="0"/>
            </a:rPr>
            <a:t> </a:t>
          </a:r>
          <a:r>
            <a:rPr lang="cs-CZ" b="1" dirty="0" err="1">
              <a:latin typeface="Calibri" panose="020F0502020204030204" pitchFamily="34" charset="0"/>
              <a:cs typeface="Calibri" panose="020F0502020204030204" pitchFamily="34" charset="0"/>
            </a:rPr>
            <a:t>legislation</a:t>
          </a:r>
          <a:endParaRPr lang="en-US" b="1" dirty="0">
            <a:latin typeface="Calibri" panose="020F0502020204030204" pitchFamily="34" charset="0"/>
            <a:cs typeface="Calibri" panose="020F0502020204030204" pitchFamily="34" charset="0"/>
          </a:endParaRPr>
        </a:p>
      </dgm:t>
    </dgm:pt>
    <dgm:pt modelId="{037FB7E6-AF6D-47BE-BE7F-09B5636C5018}" type="parTrans" cxnId="{B3075DF0-9D04-40F1-B3F9-1B999BABE158}">
      <dgm:prSet/>
      <dgm:spPr/>
      <dgm:t>
        <a:bodyPr/>
        <a:lstStyle/>
        <a:p>
          <a:endParaRPr lang="en-US">
            <a:latin typeface="Calibri" panose="020F0502020204030204" pitchFamily="34" charset="0"/>
            <a:cs typeface="Calibri" panose="020F0502020204030204" pitchFamily="34" charset="0"/>
          </a:endParaRPr>
        </a:p>
      </dgm:t>
    </dgm:pt>
    <dgm:pt modelId="{BDBEC57F-4514-4284-9B0E-AEF1850E6A1D}" type="sibTrans" cxnId="{B3075DF0-9D04-40F1-B3F9-1B999BABE158}">
      <dgm:prSet phldrT="03" phldr="0"/>
      <dgm:spPr/>
      <dgm:t>
        <a:bodyPr/>
        <a:lstStyle/>
        <a:p>
          <a:r>
            <a:rPr lang="en-US">
              <a:latin typeface="Calibri" panose="020F0502020204030204" pitchFamily="34" charset="0"/>
              <a:cs typeface="Calibri" panose="020F0502020204030204" pitchFamily="34" charset="0"/>
            </a:rPr>
            <a:t>03</a:t>
          </a:r>
        </a:p>
      </dgm:t>
    </dgm:pt>
    <dgm:pt modelId="{0D3D81BF-5A74-477F-81F8-BE15A21DA80C}">
      <dgm:prSet/>
      <dgm:spPr/>
      <dgm:t>
        <a:bodyPr/>
        <a:lstStyle/>
        <a:p>
          <a:r>
            <a:rPr lang="cs-CZ" dirty="0" err="1">
              <a:latin typeface="Calibri" panose="020F0502020204030204" pitchFamily="34" charset="0"/>
              <a:cs typeface="Calibri" panose="020F0502020204030204" pitchFamily="34" charset="0"/>
            </a:rPr>
            <a:t>Categorization</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of</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sites</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according</a:t>
          </a:r>
          <a:r>
            <a:rPr lang="cs-CZ" dirty="0">
              <a:latin typeface="Calibri" panose="020F0502020204030204" pitchFamily="34" charset="0"/>
              <a:cs typeface="Calibri" panose="020F0502020204030204" pitchFamily="34" charset="0"/>
            </a:rPr>
            <a:t> to </a:t>
          </a:r>
          <a:r>
            <a:rPr lang="cs-CZ" b="1" dirty="0">
              <a:latin typeface="Calibri" panose="020F0502020204030204" pitchFamily="34" charset="0"/>
              <a:cs typeface="Calibri" panose="020F0502020204030204" pitchFamily="34" charset="0"/>
            </a:rPr>
            <a:t>UNESCO </a:t>
          </a:r>
          <a:r>
            <a:rPr lang="cs-CZ" b="1" dirty="0" err="1">
              <a:latin typeface="Calibri" panose="020F0502020204030204" pitchFamily="34" charset="0"/>
              <a:cs typeface="Calibri" panose="020F0502020204030204" pitchFamily="34" charset="0"/>
            </a:rPr>
            <a:t>guidelines</a:t>
          </a:r>
          <a:endParaRPr lang="en-US" b="1" dirty="0">
            <a:latin typeface="Calibri" panose="020F0502020204030204" pitchFamily="34" charset="0"/>
            <a:cs typeface="Calibri" panose="020F0502020204030204" pitchFamily="34" charset="0"/>
          </a:endParaRPr>
        </a:p>
      </dgm:t>
    </dgm:pt>
    <dgm:pt modelId="{74554243-BB67-4A47-8C3E-7C473E47699B}" type="parTrans" cxnId="{63662EAF-1EA2-4759-B600-03233FCD5367}">
      <dgm:prSet/>
      <dgm:spPr/>
      <dgm:t>
        <a:bodyPr/>
        <a:lstStyle/>
        <a:p>
          <a:endParaRPr lang="en-US">
            <a:latin typeface="Calibri" panose="020F0502020204030204" pitchFamily="34" charset="0"/>
            <a:cs typeface="Calibri" panose="020F0502020204030204" pitchFamily="34" charset="0"/>
          </a:endParaRPr>
        </a:p>
      </dgm:t>
    </dgm:pt>
    <dgm:pt modelId="{477EB2C3-C47B-4127-8A2B-DA32E783CC96}" type="sibTrans" cxnId="{63662EAF-1EA2-4759-B600-03233FCD5367}">
      <dgm:prSet phldrT="04" phldr="0"/>
      <dgm:spPr/>
      <dgm:t>
        <a:bodyPr/>
        <a:lstStyle/>
        <a:p>
          <a:r>
            <a:rPr lang="en-US">
              <a:latin typeface="Calibri" panose="020F0502020204030204" pitchFamily="34" charset="0"/>
              <a:cs typeface="Calibri" panose="020F0502020204030204" pitchFamily="34" charset="0"/>
            </a:rPr>
            <a:t>04</a:t>
          </a:r>
        </a:p>
      </dgm:t>
    </dgm:pt>
    <dgm:pt modelId="{BE1BDDA6-F623-4D5E-A8CD-58F96394B1C0}">
      <dgm:prSet/>
      <dgm:spPr/>
      <dgm:t>
        <a:bodyPr/>
        <a:lstStyle/>
        <a:p>
          <a:r>
            <a:rPr lang="cs-CZ" dirty="0" err="1">
              <a:latin typeface="Calibri" panose="020F0502020204030204" pitchFamily="34" charset="0"/>
              <a:cs typeface="Calibri" panose="020F0502020204030204" pitchFamily="34" charset="0"/>
            </a:rPr>
            <a:t>Importance</a:t>
          </a:r>
          <a:r>
            <a:rPr lang="cs-CZ" dirty="0">
              <a:latin typeface="Calibri" panose="020F0502020204030204" pitchFamily="34" charset="0"/>
              <a:cs typeface="Calibri" panose="020F0502020204030204" pitchFamily="34" charset="0"/>
            </a:rPr>
            <a:t> </a:t>
          </a:r>
          <a:r>
            <a:rPr lang="cs-CZ" dirty="0" err="1">
              <a:latin typeface="Calibri" panose="020F0502020204030204" pitchFamily="34" charset="0"/>
              <a:cs typeface="Calibri" panose="020F0502020204030204" pitchFamily="34" charset="0"/>
            </a:rPr>
            <a:t>of</a:t>
          </a:r>
          <a:r>
            <a:rPr lang="cs-CZ" dirty="0">
              <a:latin typeface="Calibri" panose="020F0502020204030204" pitchFamily="34" charset="0"/>
              <a:cs typeface="Calibri" panose="020F0502020204030204" pitchFamily="34" charset="0"/>
            </a:rPr>
            <a:t> </a:t>
          </a:r>
          <a:r>
            <a:rPr lang="cs-CZ" b="1" dirty="0" err="1">
              <a:latin typeface="Calibri" panose="020F0502020204030204" pitchFamily="34" charset="0"/>
              <a:cs typeface="Calibri" panose="020F0502020204030204" pitchFamily="34" charset="0"/>
            </a:rPr>
            <a:t>local</a:t>
          </a:r>
          <a:r>
            <a:rPr lang="cs-CZ" b="1" dirty="0">
              <a:latin typeface="Calibri" panose="020F0502020204030204" pitchFamily="34" charset="0"/>
              <a:cs typeface="Calibri" panose="020F0502020204030204" pitchFamily="34" charset="0"/>
            </a:rPr>
            <a:t> </a:t>
          </a:r>
          <a:r>
            <a:rPr lang="cs-CZ" b="1" dirty="0" err="1">
              <a:latin typeface="Calibri" panose="020F0502020204030204" pitchFamily="34" charset="0"/>
              <a:cs typeface="Calibri" panose="020F0502020204030204" pitchFamily="34" charset="0"/>
            </a:rPr>
            <a:t>authorities</a:t>
          </a:r>
          <a:r>
            <a:rPr lang="cs-CZ" b="1" dirty="0">
              <a:latin typeface="Calibri" panose="020F0502020204030204" pitchFamily="34" charset="0"/>
              <a:cs typeface="Calibri" panose="020F0502020204030204" pitchFamily="34" charset="0"/>
            </a:rPr>
            <a:t>‘ </a:t>
          </a:r>
          <a:r>
            <a:rPr lang="cs-CZ" dirty="0">
              <a:latin typeface="Calibri" panose="020F0502020204030204" pitchFamily="34" charset="0"/>
              <a:cs typeface="Calibri" panose="020F0502020204030204" pitchFamily="34" charset="0"/>
            </a:rPr>
            <a:t>role</a:t>
          </a:r>
          <a:endParaRPr lang="en-US" dirty="0">
            <a:latin typeface="Calibri" panose="020F0502020204030204" pitchFamily="34" charset="0"/>
            <a:cs typeface="Calibri" panose="020F0502020204030204" pitchFamily="34" charset="0"/>
          </a:endParaRPr>
        </a:p>
      </dgm:t>
    </dgm:pt>
    <dgm:pt modelId="{C85DE11C-2D71-43A2-8656-D2FE11683BEA}" type="parTrans" cxnId="{07642ECD-DA3C-4571-968A-B67FB34266D0}">
      <dgm:prSet/>
      <dgm:spPr/>
      <dgm:t>
        <a:bodyPr/>
        <a:lstStyle/>
        <a:p>
          <a:endParaRPr lang="en-US">
            <a:latin typeface="Calibri" panose="020F0502020204030204" pitchFamily="34" charset="0"/>
            <a:cs typeface="Calibri" panose="020F0502020204030204" pitchFamily="34" charset="0"/>
          </a:endParaRPr>
        </a:p>
      </dgm:t>
    </dgm:pt>
    <dgm:pt modelId="{CBC71804-7FFD-41A5-A8FC-81BC77014E65}" type="sibTrans" cxnId="{07642ECD-DA3C-4571-968A-B67FB34266D0}">
      <dgm:prSet phldrT="05" phldr="0"/>
      <dgm:spPr/>
      <dgm:t>
        <a:bodyPr/>
        <a:lstStyle/>
        <a:p>
          <a:r>
            <a:rPr lang="en-US">
              <a:latin typeface="Calibri" panose="020F0502020204030204" pitchFamily="34" charset="0"/>
              <a:cs typeface="Calibri" panose="020F0502020204030204" pitchFamily="34" charset="0"/>
            </a:rPr>
            <a:t>05</a:t>
          </a:r>
        </a:p>
      </dgm:t>
    </dgm:pt>
    <dgm:pt modelId="{437F7E58-2753-43FA-B5E1-5EBF171C4A10}" type="pres">
      <dgm:prSet presAssocID="{80781FAA-D44D-4FFA-BEFA-573A563E4F85}" presName="Name0" presStyleCnt="0">
        <dgm:presLayoutVars>
          <dgm:animLvl val="lvl"/>
          <dgm:resizeHandles val="exact"/>
        </dgm:presLayoutVars>
      </dgm:prSet>
      <dgm:spPr/>
    </dgm:pt>
    <dgm:pt modelId="{543C6272-49A6-4C3A-A759-417C9BAF9B02}" type="pres">
      <dgm:prSet presAssocID="{05C64361-A5B5-4128-9B53-890C5C678334}" presName="compositeNode" presStyleCnt="0">
        <dgm:presLayoutVars>
          <dgm:bulletEnabled val="1"/>
        </dgm:presLayoutVars>
      </dgm:prSet>
      <dgm:spPr/>
    </dgm:pt>
    <dgm:pt modelId="{685A436C-BC0F-46A1-B007-C326A630A182}" type="pres">
      <dgm:prSet presAssocID="{05C64361-A5B5-4128-9B53-890C5C678334}" presName="bgRect" presStyleLbl="alignNode1" presStyleIdx="0" presStyleCnt="5"/>
      <dgm:spPr/>
    </dgm:pt>
    <dgm:pt modelId="{F87A80DE-76B7-42F5-9876-4628C6C336BE}" type="pres">
      <dgm:prSet presAssocID="{9DDDF8BB-165C-4108-A8A0-150C0D99F077}" presName="sibTransNodeRect" presStyleLbl="alignNode1" presStyleIdx="0" presStyleCnt="5">
        <dgm:presLayoutVars>
          <dgm:chMax val="0"/>
          <dgm:bulletEnabled val="1"/>
        </dgm:presLayoutVars>
      </dgm:prSet>
      <dgm:spPr/>
    </dgm:pt>
    <dgm:pt modelId="{1B51FD9F-03BD-4A36-BA49-929D106F73AD}" type="pres">
      <dgm:prSet presAssocID="{05C64361-A5B5-4128-9B53-890C5C678334}" presName="nodeRect" presStyleLbl="alignNode1" presStyleIdx="0" presStyleCnt="5">
        <dgm:presLayoutVars>
          <dgm:bulletEnabled val="1"/>
        </dgm:presLayoutVars>
      </dgm:prSet>
      <dgm:spPr/>
    </dgm:pt>
    <dgm:pt modelId="{20959910-A8AE-431E-BFBB-BD75EB1EE698}" type="pres">
      <dgm:prSet presAssocID="{9DDDF8BB-165C-4108-A8A0-150C0D99F077}" presName="sibTrans" presStyleCnt="0"/>
      <dgm:spPr/>
    </dgm:pt>
    <dgm:pt modelId="{1732914F-EE49-4E8F-86DF-5ABA0919E902}" type="pres">
      <dgm:prSet presAssocID="{B78E0BC1-6472-4BEE-BBD9-F3DF27EB329B}" presName="compositeNode" presStyleCnt="0">
        <dgm:presLayoutVars>
          <dgm:bulletEnabled val="1"/>
        </dgm:presLayoutVars>
      </dgm:prSet>
      <dgm:spPr/>
    </dgm:pt>
    <dgm:pt modelId="{96D50B47-F957-4542-9959-B5B0A5C404A1}" type="pres">
      <dgm:prSet presAssocID="{B78E0BC1-6472-4BEE-BBD9-F3DF27EB329B}" presName="bgRect" presStyleLbl="alignNode1" presStyleIdx="1" presStyleCnt="5"/>
      <dgm:spPr/>
    </dgm:pt>
    <dgm:pt modelId="{27E08A02-21CF-4694-A782-0D9B8CC96E62}" type="pres">
      <dgm:prSet presAssocID="{37F76519-DEE2-46AE-8458-F67C0410E328}" presName="sibTransNodeRect" presStyleLbl="alignNode1" presStyleIdx="1" presStyleCnt="5">
        <dgm:presLayoutVars>
          <dgm:chMax val="0"/>
          <dgm:bulletEnabled val="1"/>
        </dgm:presLayoutVars>
      </dgm:prSet>
      <dgm:spPr/>
    </dgm:pt>
    <dgm:pt modelId="{90FAB028-EF3D-4484-B50A-0A262B521C6E}" type="pres">
      <dgm:prSet presAssocID="{B78E0BC1-6472-4BEE-BBD9-F3DF27EB329B}" presName="nodeRect" presStyleLbl="alignNode1" presStyleIdx="1" presStyleCnt="5">
        <dgm:presLayoutVars>
          <dgm:bulletEnabled val="1"/>
        </dgm:presLayoutVars>
      </dgm:prSet>
      <dgm:spPr/>
    </dgm:pt>
    <dgm:pt modelId="{C7DC2E00-4E16-47A8-9AE7-218A22D8686C}" type="pres">
      <dgm:prSet presAssocID="{37F76519-DEE2-46AE-8458-F67C0410E328}" presName="sibTrans" presStyleCnt="0"/>
      <dgm:spPr/>
    </dgm:pt>
    <dgm:pt modelId="{E7430632-73D1-491E-9FC4-014BE1EE2445}" type="pres">
      <dgm:prSet presAssocID="{76E42AFA-3F83-4D21-A7AD-23B315D42F49}" presName="compositeNode" presStyleCnt="0">
        <dgm:presLayoutVars>
          <dgm:bulletEnabled val="1"/>
        </dgm:presLayoutVars>
      </dgm:prSet>
      <dgm:spPr/>
    </dgm:pt>
    <dgm:pt modelId="{68320934-D069-41C4-9F0A-8E87B057DBC1}" type="pres">
      <dgm:prSet presAssocID="{76E42AFA-3F83-4D21-A7AD-23B315D42F49}" presName="bgRect" presStyleLbl="alignNode1" presStyleIdx="2" presStyleCnt="5"/>
      <dgm:spPr/>
    </dgm:pt>
    <dgm:pt modelId="{4FE6A80E-86C9-4719-B7A1-F431AE7B21D8}" type="pres">
      <dgm:prSet presAssocID="{BDBEC57F-4514-4284-9B0E-AEF1850E6A1D}" presName="sibTransNodeRect" presStyleLbl="alignNode1" presStyleIdx="2" presStyleCnt="5">
        <dgm:presLayoutVars>
          <dgm:chMax val="0"/>
          <dgm:bulletEnabled val="1"/>
        </dgm:presLayoutVars>
      </dgm:prSet>
      <dgm:spPr/>
    </dgm:pt>
    <dgm:pt modelId="{5A17F30E-240A-4EC2-8ED8-7A66B0FF779D}" type="pres">
      <dgm:prSet presAssocID="{76E42AFA-3F83-4D21-A7AD-23B315D42F49}" presName="nodeRect" presStyleLbl="alignNode1" presStyleIdx="2" presStyleCnt="5">
        <dgm:presLayoutVars>
          <dgm:bulletEnabled val="1"/>
        </dgm:presLayoutVars>
      </dgm:prSet>
      <dgm:spPr/>
    </dgm:pt>
    <dgm:pt modelId="{09CB9E3C-734C-40AF-BFF7-4752627F2731}" type="pres">
      <dgm:prSet presAssocID="{BDBEC57F-4514-4284-9B0E-AEF1850E6A1D}" presName="sibTrans" presStyleCnt="0"/>
      <dgm:spPr/>
    </dgm:pt>
    <dgm:pt modelId="{92F6A95B-5652-4F32-8D27-FDCC77EE12F8}" type="pres">
      <dgm:prSet presAssocID="{0D3D81BF-5A74-477F-81F8-BE15A21DA80C}" presName="compositeNode" presStyleCnt="0">
        <dgm:presLayoutVars>
          <dgm:bulletEnabled val="1"/>
        </dgm:presLayoutVars>
      </dgm:prSet>
      <dgm:spPr/>
    </dgm:pt>
    <dgm:pt modelId="{BE1F20E6-0240-42EC-A31C-4843E9428EF5}" type="pres">
      <dgm:prSet presAssocID="{0D3D81BF-5A74-477F-81F8-BE15A21DA80C}" presName="bgRect" presStyleLbl="alignNode1" presStyleIdx="3" presStyleCnt="5"/>
      <dgm:spPr/>
    </dgm:pt>
    <dgm:pt modelId="{D280AA21-F506-4BB6-8496-D7EF3440DC2A}" type="pres">
      <dgm:prSet presAssocID="{477EB2C3-C47B-4127-8A2B-DA32E783CC96}" presName="sibTransNodeRect" presStyleLbl="alignNode1" presStyleIdx="3" presStyleCnt="5">
        <dgm:presLayoutVars>
          <dgm:chMax val="0"/>
          <dgm:bulletEnabled val="1"/>
        </dgm:presLayoutVars>
      </dgm:prSet>
      <dgm:spPr/>
    </dgm:pt>
    <dgm:pt modelId="{5EAFA57C-AAB7-4F36-8056-BA95288907E2}" type="pres">
      <dgm:prSet presAssocID="{0D3D81BF-5A74-477F-81F8-BE15A21DA80C}" presName="nodeRect" presStyleLbl="alignNode1" presStyleIdx="3" presStyleCnt="5">
        <dgm:presLayoutVars>
          <dgm:bulletEnabled val="1"/>
        </dgm:presLayoutVars>
      </dgm:prSet>
      <dgm:spPr/>
    </dgm:pt>
    <dgm:pt modelId="{620F285B-27EE-4C4F-AA1C-8363A98E2F6D}" type="pres">
      <dgm:prSet presAssocID="{477EB2C3-C47B-4127-8A2B-DA32E783CC96}" presName="sibTrans" presStyleCnt="0"/>
      <dgm:spPr/>
    </dgm:pt>
    <dgm:pt modelId="{DCB56461-B2B8-430F-AED1-59F7CC059FB4}" type="pres">
      <dgm:prSet presAssocID="{BE1BDDA6-F623-4D5E-A8CD-58F96394B1C0}" presName="compositeNode" presStyleCnt="0">
        <dgm:presLayoutVars>
          <dgm:bulletEnabled val="1"/>
        </dgm:presLayoutVars>
      </dgm:prSet>
      <dgm:spPr/>
    </dgm:pt>
    <dgm:pt modelId="{92E4C9D2-0614-401D-8FA0-5FF32B908E0B}" type="pres">
      <dgm:prSet presAssocID="{BE1BDDA6-F623-4D5E-A8CD-58F96394B1C0}" presName="bgRect" presStyleLbl="alignNode1" presStyleIdx="4" presStyleCnt="5"/>
      <dgm:spPr/>
    </dgm:pt>
    <dgm:pt modelId="{6CE88648-2945-4550-A253-57D6EA5C8CE3}" type="pres">
      <dgm:prSet presAssocID="{CBC71804-7FFD-41A5-A8FC-81BC77014E65}" presName="sibTransNodeRect" presStyleLbl="alignNode1" presStyleIdx="4" presStyleCnt="5">
        <dgm:presLayoutVars>
          <dgm:chMax val="0"/>
          <dgm:bulletEnabled val="1"/>
        </dgm:presLayoutVars>
      </dgm:prSet>
      <dgm:spPr/>
    </dgm:pt>
    <dgm:pt modelId="{D5B4360F-5117-4F49-AACF-10C4D87ED96E}" type="pres">
      <dgm:prSet presAssocID="{BE1BDDA6-F623-4D5E-A8CD-58F96394B1C0}" presName="nodeRect" presStyleLbl="alignNode1" presStyleIdx="4" presStyleCnt="5">
        <dgm:presLayoutVars>
          <dgm:bulletEnabled val="1"/>
        </dgm:presLayoutVars>
      </dgm:prSet>
      <dgm:spPr/>
    </dgm:pt>
  </dgm:ptLst>
  <dgm:cxnLst>
    <dgm:cxn modelId="{2DCBE305-CCD8-4E5A-8026-797D836AE428}" type="presOf" srcId="{0D3D81BF-5A74-477F-81F8-BE15A21DA80C}" destId="{5EAFA57C-AAB7-4F36-8056-BA95288907E2}" srcOrd="1" destOrd="0" presId="urn:microsoft.com/office/officeart/2016/7/layout/LinearBlockProcessNumbered"/>
    <dgm:cxn modelId="{74933319-7399-4A92-8F01-97E95614C6EF}" type="presOf" srcId="{CBC71804-7FFD-41A5-A8FC-81BC77014E65}" destId="{6CE88648-2945-4550-A253-57D6EA5C8CE3}" srcOrd="0" destOrd="0" presId="urn:microsoft.com/office/officeart/2016/7/layout/LinearBlockProcessNumbered"/>
    <dgm:cxn modelId="{E285371D-5DB4-45E1-A786-B4991EE80EEC}" type="presOf" srcId="{BDBEC57F-4514-4284-9B0E-AEF1850E6A1D}" destId="{4FE6A80E-86C9-4719-B7A1-F431AE7B21D8}" srcOrd="0" destOrd="0" presId="urn:microsoft.com/office/officeart/2016/7/layout/LinearBlockProcessNumbered"/>
    <dgm:cxn modelId="{72013A33-5B62-4A37-B119-059EC861FB45}" type="presOf" srcId="{05C64361-A5B5-4128-9B53-890C5C678334}" destId="{685A436C-BC0F-46A1-B007-C326A630A182}" srcOrd="0" destOrd="0" presId="urn:microsoft.com/office/officeart/2016/7/layout/LinearBlockProcessNumbered"/>
    <dgm:cxn modelId="{5EC07862-3D89-4087-8A38-FB14716A12C1}" srcId="{80781FAA-D44D-4FFA-BEFA-573A563E4F85}" destId="{B78E0BC1-6472-4BEE-BBD9-F3DF27EB329B}" srcOrd="1" destOrd="0" parTransId="{C13B3C55-47B3-4647-8EFF-8D7B69B71CAC}" sibTransId="{37F76519-DEE2-46AE-8458-F67C0410E328}"/>
    <dgm:cxn modelId="{291F6548-3BC5-47DC-BEA7-9036658AE784}" type="presOf" srcId="{37F76519-DEE2-46AE-8458-F67C0410E328}" destId="{27E08A02-21CF-4694-A782-0D9B8CC96E62}" srcOrd="0" destOrd="0" presId="urn:microsoft.com/office/officeart/2016/7/layout/LinearBlockProcessNumbered"/>
    <dgm:cxn modelId="{B21A1949-1EA0-4B7A-9A03-CBBED22DB435}" type="presOf" srcId="{76E42AFA-3F83-4D21-A7AD-23B315D42F49}" destId="{5A17F30E-240A-4EC2-8ED8-7A66B0FF779D}" srcOrd="1" destOrd="0" presId="urn:microsoft.com/office/officeart/2016/7/layout/LinearBlockProcessNumbered"/>
    <dgm:cxn modelId="{96F6237D-F847-4A97-BB17-21F960B70341}" type="presOf" srcId="{80781FAA-D44D-4FFA-BEFA-573A563E4F85}" destId="{437F7E58-2753-43FA-B5E1-5EBF171C4A10}" srcOrd="0" destOrd="0" presId="urn:microsoft.com/office/officeart/2016/7/layout/LinearBlockProcessNumbered"/>
    <dgm:cxn modelId="{D99DCC81-EA22-4455-B29C-809B4EBC2C90}" type="presOf" srcId="{B78E0BC1-6472-4BEE-BBD9-F3DF27EB329B}" destId="{96D50B47-F957-4542-9959-B5B0A5C404A1}" srcOrd="0" destOrd="0" presId="urn:microsoft.com/office/officeart/2016/7/layout/LinearBlockProcessNumbered"/>
    <dgm:cxn modelId="{4F40D29A-05C6-4A49-B043-269BF7636EBE}" type="presOf" srcId="{BE1BDDA6-F623-4D5E-A8CD-58F96394B1C0}" destId="{D5B4360F-5117-4F49-AACF-10C4D87ED96E}" srcOrd="1" destOrd="0" presId="urn:microsoft.com/office/officeart/2016/7/layout/LinearBlockProcessNumbered"/>
    <dgm:cxn modelId="{84CD84A2-D6AF-4D51-9BC4-D3B8703E5B50}" type="presOf" srcId="{0D3D81BF-5A74-477F-81F8-BE15A21DA80C}" destId="{BE1F20E6-0240-42EC-A31C-4843E9428EF5}" srcOrd="0" destOrd="0" presId="urn:microsoft.com/office/officeart/2016/7/layout/LinearBlockProcessNumbered"/>
    <dgm:cxn modelId="{BE32B0A3-12D2-4FD4-AD37-DF4299E2E248}" type="presOf" srcId="{477EB2C3-C47B-4127-8A2B-DA32E783CC96}" destId="{D280AA21-F506-4BB6-8496-D7EF3440DC2A}" srcOrd="0" destOrd="0" presId="urn:microsoft.com/office/officeart/2016/7/layout/LinearBlockProcessNumbered"/>
    <dgm:cxn modelId="{63662EAF-1EA2-4759-B600-03233FCD5367}" srcId="{80781FAA-D44D-4FFA-BEFA-573A563E4F85}" destId="{0D3D81BF-5A74-477F-81F8-BE15A21DA80C}" srcOrd="3" destOrd="0" parTransId="{74554243-BB67-4A47-8C3E-7C473E47699B}" sibTransId="{477EB2C3-C47B-4127-8A2B-DA32E783CC96}"/>
    <dgm:cxn modelId="{00B80EB7-19F9-4199-933F-BD792ACB6D48}" type="presOf" srcId="{76E42AFA-3F83-4D21-A7AD-23B315D42F49}" destId="{68320934-D069-41C4-9F0A-8E87B057DBC1}" srcOrd="0" destOrd="0" presId="urn:microsoft.com/office/officeart/2016/7/layout/LinearBlockProcessNumbered"/>
    <dgm:cxn modelId="{447D2CC4-47D6-462E-8A50-51ABFC419471}" type="presOf" srcId="{B78E0BC1-6472-4BEE-BBD9-F3DF27EB329B}" destId="{90FAB028-EF3D-4484-B50A-0A262B521C6E}" srcOrd="1" destOrd="0" presId="urn:microsoft.com/office/officeart/2016/7/layout/LinearBlockProcessNumbered"/>
    <dgm:cxn modelId="{07642ECD-DA3C-4571-968A-B67FB34266D0}" srcId="{80781FAA-D44D-4FFA-BEFA-573A563E4F85}" destId="{BE1BDDA6-F623-4D5E-A8CD-58F96394B1C0}" srcOrd="4" destOrd="0" parTransId="{C85DE11C-2D71-43A2-8656-D2FE11683BEA}" sibTransId="{CBC71804-7FFD-41A5-A8FC-81BC77014E65}"/>
    <dgm:cxn modelId="{4F0938E1-B546-4A37-B4E3-49BADD52FB0D}" srcId="{80781FAA-D44D-4FFA-BEFA-573A563E4F85}" destId="{05C64361-A5B5-4128-9B53-890C5C678334}" srcOrd="0" destOrd="0" parTransId="{B2A49BAE-BF67-4531-B2DE-ABE88A81C3E3}" sibTransId="{9DDDF8BB-165C-4108-A8A0-150C0D99F077}"/>
    <dgm:cxn modelId="{013C59E8-44D0-49A9-9DCB-66BF8E76D750}" type="presOf" srcId="{05C64361-A5B5-4128-9B53-890C5C678334}" destId="{1B51FD9F-03BD-4A36-BA49-929D106F73AD}" srcOrd="1" destOrd="0" presId="urn:microsoft.com/office/officeart/2016/7/layout/LinearBlockProcessNumbered"/>
    <dgm:cxn modelId="{897756E9-40B5-4205-9579-E67BAF8E8085}" type="presOf" srcId="{9DDDF8BB-165C-4108-A8A0-150C0D99F077}" destId="{F87A80DE-76B7-42F5-9876-4628C6C336BE}" srcOrd="0" destOrd="0" presId="urn:microsoft.com/office/officeart/2016/7/layout/LinearBlockProcessNumbered"/>
    <dgm:cxn modelId="{6CEE60EC-6952-4D71-BD46-9C5E5DC0722D}" type="presOf" srcId="{BE1BDDA6-F623-4D5E-A8CD-58F96394B1C0}" destId="{92E4C9D2-0614-401D-8FA0-5FF32B908E0B}" srcOrd="0" destOrd="0" presId="urn:microsoft.com/office/officeart/2016/7/layout/LinearBlockProcessNumbered"/>
    <dgm:cxn modelId="{B3075DF0-9D04-40F1-B3F9-1B999BABE158}" srcId="{80781FAA-D44D-4FFA-BEFA-573A563E4F85}" destId="{76E42AFA-3F83-4D21-A7AD-23B315D42F49}" srcOrd="2" destOrd="0" parTransId="{037FB7E6-AF6D-47BE-BE7F-09B5636C5018}" sibTransId="{BDBEC57F-4514-4284-9B0E-AEF1850E6A1D}"/>
    <dgm:cxn modelId="{1B13928E-3B01-44AC-BEF0-CC7419DBF56D}" type="presParOf" srcId="{437F7E58-2753-43FA-B5E1-5EBF171C4A10}" destId="{543C6272-49A6-4C3A-A759-417C9BAF9B02}" srcOrd="0" destOrd="0" presId="urn:microsoft.com/office/officeart/2016/7/layout/LinearBlockProcessNumbered"/>
    <dgm:cxn modelId="{70B58481-3311-4E73-942E-DE782BB13EC0}" type="presParOf" srcId="{543C6272-49A6-4C3A-A759-417C9BAF9B02}" destId="{685A436C-BC0F-46A1-B007-C326A630A182}" srcOrd="0" destOrd="0" presId="urn:microsoft.com/office/officeart/2016/7/layout/LinearBlockProcessNumbered"/>
    <dgm:cxn modelId="{C68B28B4-F8F0-4210-B71B-A5A039C957CA}" type="presParOf" srcId="{543C6272-49A6-4C3A-A759-417C9BAF9B02}" destId="{F87A80DE-76B7-42F5-9876-4628C6C336BE}" srcOrd="1" destOrd="0" presId="urn:microsoft.com/office/officeart/2016/7/layout/LinearBlockProcessNumbered"/>
    <dgm:cxn modelId="{676C12F6-8357-42E8-AFB9-80AC995FA906}" type="presParOf" srcId="{543C6272-49A6-4C3A-A759-417C9BAF9B02}" destId="{1B51FD9F-03BD-4A36-BA49-929D106F73AD}" srcOrd="2" destOrd="0" presId="urn:microsoft.com/office/officeart/2016/7/layout/LinearBlockProcessNumbered"/>
    <dgm:cxn modelId="{E5C1C7BA-3769-4852-8727-5A241FE7B0D3}" type="presParOf" srcId="{437F7E58-2753-43FA-B5E1-5EBF171C4A10}" destId="{20959910-A8AE-431E-BFBB-BD75EB1EE698}" srcOrd="1" destOrd="0" presId="urn:microsoft.com/office/officeart/2016/7/layout/LinearBlockProcessNumbered"/>
    <dgm:cxn modelId="{48625769-2EBD-457B-83D7-502E19EEE1EC}" type="presParOf" srcId="{437F7E58-2753-43FA-B5E1-5EBF171C4A10}" destId="{1732914F-EE49-4E8F-86DF-5ABA0919E902}" srcOrd="2" destOrd="0" presId="urn:microsoft.com/office/officeart/2016/7/layout/LinearBlockProcessNumbered"/>
    <dgm:cxn modelId="{8A396105-49B7-427B-9D59-53FFDF696249}" type="presParOf" srcId="{1732914F-EE49-4E8F-86DF-5ABA0919E902}" destId="{96D50B47-F957-4542-9959-B5B0A5C404A1}" srcOrd="0" destOrd="0" presId="urn:microsoft.com/office/officeart/2016/7/layout/LinearBlockProcessNumbered"/>
    <dgm:cxn modelId="{861A52E2-1D77-4FB7-9124-5FBC3B4E2817}" type="presParOf" srcId="{1732914F-EE49-4E8F-86DF-5ABA0919E902}" destId="{27E08A02-21CF-4694-A782-0D9B8CC96E62}" srcOrd="1" destOrd="0" presId="urn:microsoft.com/office/officeart/2016/7/layout/LinearBlockProcessNumbered"/>
    <dgm:cxn modelId="{00E0332D-FF5D-41E3-B3DA-E28D84AA62DF}" type="presParOf" srcId="{1732914F-EE49-4E8F-86DF-5ABA0919E902}" destId="{90FAB028-EF3D-4484-B50A-0A262B521C6E}" srcOrd="2" destOrd="0" presId="urn:microsoft.com/office/officeart/2016/7/layout/LinearBlockProcessNumbered"/>
    <dgm:cxn modelId="{13CD700D-CDD2-4556-B10F-9FD0CBF4C733}" type="presParOf" srcId="{437F7E58-2753-43FA-B5E1-5EBF171C4A10}" destId="{C7DC2E00-4E16-47A8-9AE7-218A22D8686C}" srcOrd="3" destOrd="0" presId="urn:microsoft.com/office/officeart/2016/7/layout/LinearBlockProcessNumbered"/>
    <dgm:cxn modelId="{E776C894-00F7-4571-BCEF-EE55F23F4C4E}" type="presParOf" srcId="{437F7E58-2753-43FA-B5E1-5EBF171C4A10}" destId="{E7430632-73D1-491E-9FC4-014BE1EE2445}" srcOrd="4" destOrd="0" presId="urn:microsoft.com/office/officeart/2016/7/layout/LinearBlockProcessNumbered"/>
    <dgm:cxn modelId="{1E773ECD-05E8-45E6-97ED-AA10174E5FD3}" type="presParOf" srcId="{E7430632-73D1-491E-9FC4-014BE1EE2445}" destId="{68320934-D069-41C4-9F0A-8E87B057DBC1}" srcOrd="0" destOrd="0" presId="urn:microsoft.com/office/officeart/2016/7/layout/LinearBlockProcessNumbered"/>
    <dgm:cxn modelId="{97DFF872-85AB-4511-BE9D-A2E96F93BB7C}" type="presParOf" srcId="{E7430632-73D1-491E-9FC4-014BE1EE2445}" destId="{4FE6A80E-86C9-4719-B7A1-F431AE7B21D8}" srcOrd="1" destOrd="0" presId="urn:microsoft.com/office/officeart/2016/7/layout/LinearBlockProcessNumbered"/>
    <dgm:cxn modelId="{3019DBDB-3B46-4DBB-8A04-CCBB6BDB036D}" type="presParOf" srcId="{E7430632-73D1-491E-9FC4-014BE1EE2445}" destId="{5A17F30E-240A-4EC2-8ED8-7A66B0FF779D}" srcOrd="2" destOrd="0" presId="urn:microsoft.com/office/officeart/2016/7/layout/LinearBlockProcessNumbered"/>
    <dgm:cxn modelId="{CD0B9AD7-0F00-44FB-9A1F-DB8A63569CA9}" type="presParOf" srcId="{437F7E58-2753-43FA-B5E1-5EBF171C4A10}" destId="{09CB9E3C-734C-40AF-BFF7-4752627F2731}" srcOrd="5" destOrd="0" presId="urn:microsoft.com/office/officeart/2016/7/layout/LinearBlockProcessNumbered"/>
    <dgm:cxn modelId="{85584854-C616-4087-B5BC-A89730DD7C36}" type="presParOf" srcId="{437F7E58-2753-43FA-B5E1-5EBF171C4A10}" destId="{92F6A95B-5652-4F32-8D27-FDCC77EE12F8}" srcOrd="6" destOrd="0" presId="urn:microsoft.com/office/officeart/2016/7/layout/LinearBlockProcessNumbered"/>
    <dgm:cxn modelId="{CD548054-E907-4BD4-A784-39151D5E933D}" type="presParOf" srcId="{92F6A95B-5652-4F32-8D27-FDCC77EE12F8}" destId="{BE1F20E6-0240-42EC-A31C-4843E9428EF5}" srcOrd="0" destOrd="0" presId="urn:microsoft.com/office/officeart/2016/7/layout/LinearBlockProcessNumbered"/>
    <dgm:cxn modelId="{2913A961-E73D-4231-9EDE-F616FD543609}" type="presParOf" srcId="{92F6A95B-5652-4F32-8D27-FDCC77EE12F8}" destId="{D280AA21-F506-4BB6-8496-D7EF3440DC2A}" srcOrd="1" destOrd="0" presId="urn:microsoft.com/office/officeart/2016/7/layout/LinearBlockProcessNumbered"/>
    <dgm:cxn modelId="{8040298D-982A-40DD-98DA-63011AE8883C}" type="presParOf" srcId="{92F6A95B-5652-4F32-8D27-FDCC77EE12F8}" destId="{5EAFA57C-AAB7-4F36-8056-BA95288907E2}" srcOrd="2" destOrd="0" presId="urn:microsoft.com/office/officeart/2016/7/layout/LinearBlockProcessNumbered"/>
    <dgm:cxn modelId="{8FFBE895-A537-407C-A722-0992617BFF29}" type="presParOf" srcId="{437F7E58-2753-43FA-B5E1-5EBF171C4A10}" destId="{620F285B-27EE-4C4F-AA1C-8363A98E2F6D}" srcOrd="7" destOrd="0" presId="urn:microsoft.com/office/officeart/2016/7/layout/LinearBlockProcessNumbered"/>
    <dgm:cxn modelId="{1923066C-8E2C-422E-840B-6FF41007E856}" type="presParOf" srcId="{437F7E58-2753-43FA-B5E1-5EBF171C4A10}" destId="{DCB56461-B2B8-430F-AED1-59F7CC059FB4}" srcOrd="8" destOrd="0" presId="urn:microsoft.com/office/officeart/2016/7/layout/LinearBlockProcessNumbered"/>
    <dgm:cxn modelId="{B73C2960-0165-4AD6-A060-A0597AFEF2CC}" type="presParOf" srcId="{DCB56461-B2B8-430F-AED1-59F7CC059FB4}" destId="{92E4C9D2-0614-401D-8FA0-5FF32B908E0B}" srcOrd="0" destOrd="0" presId="urn:microsoft.com/office/officeart/2016/7/layout/LinearBlockProcessNumbered"/>
    <dgm:cxn modelId="{FEF7D503-BA19-4687-AE50-9118B5F54269}" type="presParOf" srcId="{DCB56461-B2B8-430F-AED1-59F7CC059FB4}" destId="{6CE88648-2945-4550-A253-57D6EA5C8CE3}" srcOrd="1" destOrd="0" presId="urn:microsoft.com/office/officeart/2016/7/layout/LinearBlockProcessNumbered"/>
    <dgm:cxn modelId="{F338553B-0F94-4B03-AA39-C51592724AF8}" type="presParOf" srcId="{DCB56461-B2B8-430F-AED1-59F7CC059FB4}" destId="{D5B4360F-5117-4F49-AACF-10C4D87ED96E}"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A7D4BE7-97AF-432C-9643-5C3359BE8682}"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en-US"/>
        </a:p>
      </dgm:t>
    </dgm:pt>
    <dgm:pt modelId="{1EF52B58-DCA2-4178-AE98-09F431F5B842}">
      <dgm:prSet custT="1"/>
      <dgm:spPr/>
      <dgm:t>
        <a:bodyPr/>
        <a:lstStyle/>
        <a:p>
          <a:r>
            <a:rPr lang="cs-CZ" sz="2000" dirty="0" err="1">
              <a:latin typeface="Calibri" panose="020F0502020204030204" pitchFamily="34" charset="0"/>
              <a:cs typeface="Calibri" panose="020F0502020204030204" pitchFamily="34" charset="0"/>
            </a:rPr>
            <a:t>Visitor</a:t>
          </a:r>
          <a:r>
            <a:rPr lang="cs-CZ" sz="2000" dirty="0">
              <a:latin typeface="Calibri" panose="020F0502020204030204" pitchFamily="34" charset="0"/>
              <a:cs typeface="Calibri" panose="020F0502020204030204" pitchFamily="34" charset="0"/>
            </a:rPr>
            <a:t> </a:t>
          </a:r>
          <a:r>
            <a:rPr lang="cs-CZ" sz="2000" dirty="0" err="1">
              <a:latin typeface="Calibri" panose="020F0502020204030204" pitchFamily="34" charset="0"/>
              <a:cs typeface="Calibri" panose="020F0502020204030204" pitchFamily="34" charset="0"/>
            </a:rPr>
            <a:t>enjoyment</a:t>
          </a:r>
          <a:endParaRPr lang="en-US" sz="2000" dirty="0">
            <a:latin typeface="Calibri" panose="020F0502020204030204" pitchFamily="34" charset="0"/>
            <a:cs typeface="Calibri" panose="020F0502020204030204" pitchFamily="34" charset="0"/>
          </a:endParaRPr>
        </a:p>
      </dgm:t>
    </dgm:pt>
    <dgm:pt modelId="{1A823D21-EF61-4D5C-8DA3-185F51E56BF3}" type="parTrans" cxnId="{BF121D52-29C7-4967-BBC5-841930E98A94}">
      <dgm:prSet/>
      <dgm:spPr/>
      <dgm:t>
        <a:bodyPr/>
        <a:lstStyle/>
        <a:p>
          <a:endParaRPr lang="en-US" sz="2000">
            <a:latin typeface="Calibri" panose="020F0502020204030204" pitchFamily="34" charset="0"/>
            <a:cs typeface="Calibri" panose="020F0502020204030204" pitchFamily="34" charset="0"/>
          </a:endParaRPr>
        </a:p>
      </dgm:t>
    </dgm:pt>
    <dgm:pt modelId="{DBCDAD41-653D-4627-B1D4-95C86E7C2405}" type="sibTrans" cxnId="{BF121D52-29C7-4967-BBC5-841930E98A94}">
      <dgm:prSet/>
      <dgm:spPr/>
      <dgm:t>
        <a:bodyPr/>
        <a:lstStyle/>
        <a:p>
          <a:endParaRPr lang="en-US" sz="2000">
            <a:latin typeface="Calibri" panose="020F0502020204030204" pitchFamily="34" charset="0"/>
            <a:cs typeface="Calibri" panose="020F0502020204030204" pitchFamily="34" charset="0"/>
          </a:endParaRPr>
        </a:p>
      </dgm:t>
    </dgm:pt>
    <dgm:pt modelId="{D794D0A6-B578-497A-8C2E-91A0B4AE4604}">
      <dgm:prSet custT="1"/>
      <dgm:spPr/>
      <dgm:t>
        <a:bodyPr/>
        <a:lstStyle/>
        <a:p>
          <a:r>
            <a:rPr lang="cs-CZ" sz="2000">
              <a:latin typeface="Calibri" panose="020F0502020204030204" pitchFamily="34" charset="0"/>
              <a:cs typeface="Calibri" panose="020F0502020204030204" pitchFamily="34" charset="0"/>
            </a:rPr>
            <a:t>Relevance to the audience and site</a:t>
          </a:r>
          <a:endParaRPr lang="en-US" sz="2000">
            <a:latin typeface="Calibri" panose="020F0502020204030204" pitchFamily="34" charset="0"/>
            <a:cs typeface="Calibri" panose="020F0502020204030204" pitchFamily="34" charset="0"/>
          </a:endParaRPr>
        </a:p>
      </dgm:t>
    </dgm:pt>
    <dgm:pt modelId="{7A45793A-2108-40F7-A20B-33A3ACF16A33}" type="parTrans" cxnId="{FA5F4E28-FC15-404F-B274-B706254E10A1}">
      <dgm:prSet/>
      <dgm:spPr/>
      <dgm:t>
        <a:bodyPr/>
        <a:lstStyle/>
        <a:p>
          <a:endParaRPr lang="en-US" sz="2000">
            <a:latin typeface="Calibri" panose="020F0502020204030204" pitchFamily="34" charset="0"/>
            <a:cs typeface="Calibri" panose="020F0502020204030204" pitchFamily="34" charset="0"/>
          </a:endParaRPr>
        </a:p>
      </dgm:t>
    </dgm:pt>
    <dgm:pt modelId="{D8B497A1-13FF-4B97-AB79-15174462CA95}" type="sibTrans" cxnId="{FA5F4E28-FC15-404F-B274-B706254E10A1}">
      <dgm:prSet/>
      <dgm:spPr/>
      <dgm:t>
        <a:bodyPr/>
        <a:lstStyle/>
        <a:p>
          <a:endParaRPr lang="en-US" sz="2000">
            <a:latin typeface="Calibri" panose="020F0502020204030204" pitchFamily="34" charset="0"/>
            <a:cs typeface="Calibri" panose="020F0502020204030204" pitchFamily="34" charset="0"/>
          </a:endParaRPr>
        </a:p>
      </dgm:t>
    </dgm:pt>
    <dgm:pt modelId="{FCF31872-8D99-4DE0-B622-2F3464C6C4AF}">
      <dgm:prSet custT="1"/>
      <dgm:spPr/>
      <dgm:t>
        <a:bodyPr/>
        <a:lstStyle/>
        <a:p>
          <a:r>
            <a:rPr lang="cs-CZ" sz="2000">
              <a:latin typeface="Calibri" panose="020F0502020204030204" pitchFamily="34" charset="0"/>
              <a:cs typeface="Calibri" panose="020F0502020204030204" pitchFamily="34" charset="0"/>
            </a:rPr>
            <a:t>Organizing</a:t>
          </a:r>
          <a:endParaRPr lang="en-US" sz="2000">
            <a:latin typeface="Calibri" panose="020F0502020204030204" pitchFamily="34" charset="0"/>
            <a:cs typeface="Calibri" panose="020F0502020204030204" pitchFamily="34" charset="0"/>
          </a:endParaRPr>
        </a:p>
      </dgm:t>
    </dgm:pt>
    <dgm:pt modelId="{405CC4E0-B714-4BC1-BEF1-A061ABF29D0E}" type="parTrans" cxnId="{8CE68E02-FB88-4BFD-9E54-3824939DEEBD}">
      <dgm:prSet/>
      <dgm:spPr/>
      <dgm:t>
        <a:bodyPr/>
        <a:lstStyle/>
        <a:p>
          <a:endParaRPr lang="en-US" sz="2000">
            <a:latin typeface="Calibri" panose="020F0502020204030204" pitchFamily="34" charset="0"/>
            <a:cs typeface="Calibri" panose="020F0502020204030204" pitchFamily="34" charset="0"/>
          </a:endParaRPr>
        </a:p>
      </dgm:t>
    </dgm:pt>
    <dgm:pt modelId="{F35AB805-F4B7-4279-9360-3FFEBA0EB0BB}" type="sibTrans" cxnId="{8CE68E02-FB88-4BFD-9E54-3824939DEEBD}">
      <dgm:prSet/>
      <dgm:spPr/>
      <dgm:t>
        <a:bodyPr/>
        <a:lstStyle/>
        <a:p>
          <a:endParaRPr lang="en-US" sz="2000">
            <a:latin typeface="Calibri" panose="020F0502020204030204" pitchFamily="34" charset="0"/>
            <a:cs typeface="Calibri" panose="020F0502020204030204" pitchFamily="34" charset="0"/>
          </a:endParaRPr>
        </a:p>
      </dgm:t>
    </dgm:pt>
    <dgm:pt modelId="{043A6572-6348-4F03-9A60-9ABF286F0D11}">
      <dgm:prSet custT="1"/>
      <dgm:spPr/>
      <dgm:t>
        <a:bodyPr/>
        <a:lstStyle/>
        <a:p>
          <a:r>
            <a:rPr lang="cs-CZ" sz="2000">
              <a:latin typeface="Calibri" panose="020F0502020204030204" pitchFamily="34" charset="0"/>
              <a:cs typeface="Calibri" panose="020F0502020204030204" pitchFamily="34" charset="0"/>
            </a:rPr>
            <a:t>Key theme</a:t>
          </a:r>
          <a:endParaRPr lang="en-US" sz="2000">
            <a:latin typeface="Calibri" panose="020F0502020204030204" pitchFamily="34" charset="0"/>
            <a:cs typeface="Calibri" panose="020F0502020204030204" pitchFamily="34" charset="0"/>
          </a:endParaRPr>
        </a:p>
      </dgm:t>
    </dgm:pt>
    <dgm:pt modelId="{70C9543D-A725-4D75-8B28-6A4ABA546A35}" type="parTrans" cxnId="{AC08200A-8F08-4E61-8557-BE5769BBE6C9}">
      <dgm:prSet/>
      <dgm:spPr/>
      <dgm:t>
        <a:bodyPr/>
        <a:lstStyle/>
        <a:p>
          <a:endParaRPr lang="en-US" sz="2000">
            <a:latin typeface="Calibri" panose="020F0502020204030204" pitchFamily="34" charset="0"/>
            <a:cs typeface="Calibri" panose="020F0502020204030204" pitchFamily="34" charset="0"/>
          </a:endParaRPr>
        </a:p>
      </dgm:t>
    </dgm:pt>
    <dgm:pt modelId="{33726455-E0C8-4B2B-B2DB-BB5AB0CB8EF9}" type="sibTrans" cxnId="{AC08200A-8F08-4E61-8557-BE5769BBE6C9}">
      <dgm:prSet/>
      <dgm:spPr/>
      <dgm:t>
        <a:bodyPr/>
        <a:lstStyle/>
        <a:p>
          <a:endParaRPr lang="en-US" sz="2000">
            <a:latin typeface="Calibri" panose="020F0502020204030204" pitchFamily="34" charset="0"/>
            <a:cs typeface="Calibri" panose="020F0502020204030204" pitchFamily="34" charset="0"/>
          </a:endParaRPr>
        </a:p>
      </dgm:t>
    </dgm:pt>
    <dgm:pt modelId="{5C09E7C3-DA8C-49D1-99DA-B04FF647D031}">
      <dgm:prSet custT="1"/>
      <dgm:spPr/>
      <dgm:t>
        <a:bodyPr/>
        <a:lstStyle/>
        <a:p>
          <a:r>
            <a:rPr lang="cs-CZ" sz="2000" dirty="0">
              <a:latin typeface="Calibri" panose="020F0502020204030204" pitchFamily="34" charset="0"/>
              <a:cs typeface="Calibri" panose="020F0502020204030204" pitchFamily="34" charset="0"/>
            </a:rPr>
            <a:t>Group management</a:t>
          </a:r>
          <a:endParaRPr lang="en-US" sz="2000" dirty="0">
            <a:latin typeface="Calibri" panose="020F0502020204030204" pitchFamily="34" charset="0"/>
            <a:cs typeface="Calibri" panose="020F0502020204030204" pitchFamily="34" charset="0"/>
          </a:endParaRPr>
        </a:p>
      </dgm:t>
    </dgm:pt>
    <dgm:pt modelId="{9127A92B-3AC0-44BD-80EE-EFDE9BA009CD}" type="parTrans" cxnId="{D708CB67-AC13-4498-B569-1A2E5E78DAE7}">
      <dgm:prSet/>
      <dgm:spPr/>
      <dgm:t>
        <a:bodyPr/>
        <a:lstStyle/>
        <a:p>
          <a:endParaRPr lang="en-US" sz="2000">
            <a:latin typeface="Calibri" panose="020F0502020204030204" pitchFamily="34" charset="0"/>
            <a:cs typeface="Calibri" panose="020F0502020204030204" pitchFamily="34" charset="0"/>
          </a:endParaRPr>
        </a:p>
      </dgm:t>
    </dgm:pt>
    <dgm:pt modelId="{F48121C6-6F4E-4EBF-BD29-1E56231ABF5B}" type="sibTrans" cxnId="{D708CB67-AC13-4498-B569-1A2E5E78DAE7}">
      <dgm:prSet/>
      <dgm:spPr/>
      <dgm:t>
        <a:bodyPr/>
        <a:lstStyle/>
        <a:p>
          <a:endParaRPr lang="en-US" sz="2000">
            <a:latin typeface="Calibri" panose="020F0502020204030204" pitchFamily="34" charset="0"/>
            <a:cs typeface="Calibri" panose="020F0502020204030204" pitchFamily="34" charset="0"/>
          </a:endParaRPr>
        </a:p>
      </dgm:t>
    </dgm:pt>
    <dgm:pt modelId="{E2E4C7A5-54EB-4D93-B3C5-CA31644CAD54}">
      <dgm:prSet custT="1"/>
      <dgm:spPr/>
      <dgm:t>
        <a:bodyPr/>
        <a:lstStyle/>
        <a:p>
          <a:r>
            <a:rPr lang="cs-CZ" sz="2000">
              <a:latin typeface="Calibri" panose="020F0502020204030204" pitchFamily="34" charset="0"/>
              <a:cs typeface="Calibri" panose="020F0502020204030204" pitchFamily="34" charset="0"/>
            </a:rPr>
            <a:t>Protection</a:t>
          </a:r>
          <a:endParaRPr lang="en-US" sz="2000">
            <a:latin typeface="Calibri" panose="020F0502020204030204" pitchFamily="34" charset="0"/>
            <a:cs typeface="Calibri" panose="020F0502020204030204" pitchFamily="34" charset="0"/>
          </a:endParaRPr>
        </a:p>
      </dgm:t>
    </dgm:pt>
    <dgm:pt modelId="{724F25E7-0C86-4AF8-8FC0-7A71269CFF8D}" type="parTrans" cxnId="{2B470C46-6E3D-4C7D-95CF-0D88AB663A6D}">
      <dgm:prSet/>
      <dgm:spPr/>
      <dgm:t>
        <a:bodyPr/>
        <a:lstStyle/>
        <a:p>
          <a:endParaRPr lang="en-US" sz="2000">
            <a:latin typeface="Calibri" panose="020F0502020204030204" pitchFamily="34" charset="0"/>
            <a:cs typeface="Calibri" panose="020F0502020204030204" pitchFamily="34" charset="0"/>
          </a:endParaRPr>
        </a:p>
      </dgm:t>
    </dgm:pt>
    <dgm:pt modelId="{2C615813-5C9A-4E99-868D-85613867A049}" type="sibTrans" cxnId="{2B470C46-6E3D-4C7D-95CF-0D88AB663A6D}">
      <dgm:prSet/>
      <dgm:spPr/>
      <dgm:t>
        <a:bodyPr/>
        <a:lstStyle/>
        <a:p>
          <a:endParaRPr lang="en-US" sz="2000">
            <a:latin typeface="Calibri" panose="020F0502020204030204" pitchFamily="34" charset="0"/>
            <a:cs typeface="Calibri" panose="020F0502020204030204" pitchFamily="34" charset="0"/>
          </a:endParaRPr>
        </a:p>
      </dgm:t>
    </dgm:pt>
    <dgm:pt modelId="{24DD15D2-7520-4447-ABCC-8D8C7AB3570D}">
      <dgm:prSet custT="1"/>
      <dgm:spPr/>
      <dgm:t>
        <a:bodyPr/>
        <a:lstStyle/>
        <a:p>
          <a:r>
            <a:rPr lang="cs-CZ" sz="2000">
              <a:latin typeface="Calibri" panose="020F0502020204030204" pitchFamily="34" charset="0"/>
              <a:cs typeface="Calibri" panose="020F0502020204030204" pitchFamily="34" charset="0"/>
            </a:rPr>
            <a:t>Two-way communication</a:t>
          </a:r>
          <a:endParaRPr lang="en-US" sz="2000">
            <a:latin typeface="Calibri" panose="020F0502020204030204" pitchFamily="34" charset="0"/>
            <a:cs typeface="Calibri" panose="020F0502020204030204" pitchFamily="34" charset="0"/>
          </a:endParaRPr>
        </a:p>
      </dgm:t>
    </dgm:pt>
    <dgm:pt modelId="{1F1B1692-738F-48BC-8D14-D905D21960EF}" type="parTrans" cxnId="{7EB055D9-7BDE-4800-AA19-F9BDF6FF6369}">
      <dgm:prSet/>
      <dgm:spPr/>
      <dgm:t>
        <a:bodyPr/>
        <a:lstStyle/>
        <a:p>
          <a:endParaRPr lang="en-US" sz="2000">
            <a:latin typeface="Calibri" panose="020F0502020204030204" pitchFamily="34" charset="0"/>
            <a:cs typeface="Calibri" panose="020F0502020204030204" pitchFamily="34" charset="0"/>
          </a:endParaRPr>
        </a:p>
      </dgm:t>
    </dgm:pt>
    <dgm:pt modelId="{58FD7307-F3AA-4B27-AD83-1B03A1533228}" type="sibTrans" cxnId="{7EB055D9-7BDE-4800-AA19-F9BDF6FF6369}">
      <dgm:prSet/>
      <dgm:spPr/>
      <dgm:t>
        <a:bodyPr/>
        <a:lstStyle/>
        <a:p>
          <a:endParaRPr lang="en-US" sz="2000">
            <a:latin typeface="Calibri" panose="020F0502020204030204" pitchFamily="34" charset="0"/>
            <a:cs typeface="Calibri" panose="020F0502020204030204" pitchFamily="34" charset="0"/>
          </a:endParaRPr>
        </a:p>
      </dgm:t>
    </dgm:pt>
    <dgm:pt modelId="{CBB26BDC-6824-4BCD-97F2-9016D456FF5E}">
      <dgm:prSet custT="1"/>
      <dgm:spPr/>
      <dgm:t>
        <a:bodyPr/>
        <a:lstStyle/>
        <a:p>
          <a:r>
            <a:rPr lang="cs-CZ" sz="2000">
              <a:latin typeface="Calibri" panose="020F0502020204030204" pitchFamily="34" charset="0"/>
              <a:cs typeface="Calibri" panose="020F0502020204030204" pitchFamily="34" charset="0"/>
            </a:rPr>
            <a:t>Holistic approach</a:t>
          </a:r>
          <a:endParaRPr lang="en-US" sz="2000">
            <a:latin typeface="Calibri" panose="020F0502020204030204" pitchFamily="34" charset="0"/>
            <a:cs typeface="Calibri" panose="020F0502020204030204" pitchFamily="34" charset="0"/>
          </a:endParaRPr>
        </a:p>
      </dgm:t>
    </dgm:pt>
    <dgm:pt modelId="{7CF51674-3448-481C-BC28-40ED8E937D06}" type="parTrans" cxnId="{0537E760-9480-4871-9994-A5AEC8B401E6}">
      <dgm:prSet/>
      <dgm:spPr/>
      <dgm:t>
        <a:bodyPr/>
        <a:lstStyle/>
        <a:p>
          <a:endParaRPr lang="en-US" sz="2000">
            <a:latin typeface="Calibri" panose="020F0502020204030204" pitchFamily="34" charset="0"/>
            <a:cs typeface="Calibri" panose="020F0502020204030204" pitchFamily="34" charset="0"/>
          </a:endParaRPr>
        </a:p>
      </dgm:t>
    </dgm:pt>
    <dgm:pt modelId="{5F443342-245E-4A81-BB57-D1445AE45753}" type="sibTrans" cxnId="{0537E760-9480-4871-9994-A5AEC8B401E6}">
      <dgm:prSet/>
      <dgm:spPr/>
      <dgm:t>
        <a:bodyPr/>
        <a:lstStyle/>
        <a:p>
          <a:endParaRPr lang="en-US" sz="2000">
            <a:latin typeface="Calibri" panose="020F0502020204030204" pitchFamily="34" charset="0"/>
            <a:cs typeface="Calibri" panose="020F0502020204030204" pitchFamily="34" charset="0"/>
          </a:endParaRPr>
        </a:p>
      </dgm:t>
    </dgm:pt>
    <dgm:pt modelId="{3CD1A00E-BE7E-4C2E-8025-5CFA7D696673}">
      <dgm:prSet custT="1"/>
      <dgm:spPr/>
      <dgm:t>
        <a:bodyPr/>
        <a:lstStyle/>
        <a:p>
          <a:r>
            <a:rPr lang="cs-CZ" sz="2000">
              <a:latin typeface="Calibri" panose="020F0502020204030204" pitchFamily="34" charset="0"/>
              <a:cs typeface="Calibri" panose="020F0502020204030204" pitchFamily="34" charset="0"/>
            </a:rPr>
            <a:t>Emotion</a:t>
          </a:r>
          <a:endParaRPr lang="en-US" sz="2000">
            <a:latin typeface="Calibri" panose="020F0502020204030204" pitchFamily="34" charset="0"/>
            <a:cs typeface="Calibri" panose="020F0502020204030204" pitchFamily="34" charset="0"/>
          </a:endParaRPr>
        </a:p>
      </dgm:t>
    </dgm:pt>
    <dgm:pt modelId="{8E0534D0-3662-403C-ACBF-68E80344686F}" type="parTrans" cxnId="{17603311-7227-43F5-B388-18AB66E508AD}">
      <dgm:prSet/>
      <dgm:spPr/>
      <dgm:t>
        <a:bodyPr/>
        <a:lstStyle/>
        <a:p>
          <a:endParaRPr lang="en-US" sz="2000">
            <a:latin typeface="Calibri" panose="020F0502020204030204" pitchFamily="34" charset="0"/>
            <a:cs typeface="Calibri" panose="020F0502020204030204" pitchFamily="34" charset="0"/>
          </a:endParaRPr>
        </a:p>
      </dgm:t>
    </dgm:pt>
    <dgm:pt modelId="{C89DF8F9-8323-4249-80C5-028C10EC3192}" type="sibTrans" cxnId="{17603311-7227-43F5-B388-18AB66E508AD}">
      <dgm:prSet/>
      <dgm:spPr/>
      <dgm:t>
        <a:bodyPr/>
        <a:lstStyle/>
        <a:p>
          <a:endParaRPr lang="en-US" sz="2000">
            <a:latin typeface="Calibri" panose="020F0502020204030204" pitchFamily="34" charset="0"/>
            <a:cs typeface="Calibri" panose="020F0502020204030204" pitchFamily="34" charset="0"/>
          </a:endParaRPr>
        </a:p>
      </dgm:t>
    </dgm:pt>
    <dgm:pt modelId="{B1FE8DCD-2BBE-4A83-8A4C-AD6978855A1B}" type="pres">
      <dgm:prSet presAssocID="{BA7D4BE7-97AF-432C-9643-5C3359BE8682}" presName="diagram" presStyleCnt="0">
        <dgm:presLayoutVars>
          <dgm:dir/>
          <dgm:resizeHandles val="exact"/>
        </dgm:presLayoutVars>
      </dgm:prSet>
      <dgm:spPr/>
    </dgm:pt>
    <dgm:pt modelId="{A1ABC9EF-4A9C-4D5E-9487-17B9DA3AFC4A}" type="pres">
      <dgm:prSet presAssocID="{1EF52B58-DCA2-4178-AE98-09F431F5B842}" presName="node" presStyleLbl="node1" presStyleIdx="0" presStyleCnt="9">
        <dgm:presLayoutVars>
          <dgm:bulletEnabled val="1"/>
        </dgm:presLayoutVars>
      </dgm:prSet>
      <dgm:spPr/>
    </dgm:pt>
    <dgm:pt modelId="{A59D2B78-1C56-4E80-B6DC-45FE133375AA}" type="pres">
      <dgm:prSet presAssocID="{DBCDAD41-653D-4627-B1D4-95C86E7C2405}" presName="sibTrans" presStyleCnt="0"/>
      <dgm:spPr/>
    </dgm:pt>
    <dgm:pt modelId="{C7DCDDB1-7E32-4BE2-9D25-903639FBB585}" type="pres">
      <dgm:prSet presAssocID="{D794D0A6-B578-497A-8C2E-91A0B4AE4604}" presName="node" presStyleLbl="node1" presStyleIdx="1" presStyleCnt="9">
        <dgm:presLayoutVars>
          <dgm:bulletEnabled val="1"/>
        </dgm:presLayoutVars>
      </dgm:prSet>
      <dgm:spPr/>
    </dgm:pt>
    <dgm:pt modelId="{7C05D5D6-224A-42F8-906A-900BAE985A12}" type="pres">
      <dgm:prSet presAssocID="{D8B497A1-13FF-4B97-AB79-15174462CA95}" presName="sibTrans" presStyleCnt="0"/>
      <dgm:spPr/>
    </dgm:pt>
    <dgm:pt modelId="{EC29D2CE-409C-463D-9B5A-04EC6CB16102}" type="pres">
      <dgm:prSet presAssocID="{FCF31872-8D99-4DE0-B622-2F3464C6C4AF}" presName="node" presStyleLbl="node1" presStyleIdx="2" presStyleCnt="9">
        <dgm:presLayoutVars>
          <dgm:bulletEnabled val="1"/>
        </dgm:presLayoutVars>
      </dgm:prSet>
      <dgm:spPr/>
    </dgm:pt>
    <dgm:pt modelId="{21F44368-02AC-4C9F-BD5F-A9FF48E71F6D}" type="pres">
      <dgm:prSet presAssocID="{F35AB805-F4B7-4279-9360-3FFEBA0EB0BB}" presName="sibTrans" presStyleCnt="0"/>
      <dgm:spPr/>
    </dgm:pt>
    <dgm:pt modelId="{B851DC79-0DC7-4992-AC61-A1A82E54AF9B}" type="pres">
      <dgm:prSet presAssocID="{043A6572-6348-4F03-9A60-9ABF286F0D11}" presName="node" presStyleLbl="node1" presStyleIdx="3" presStyleCnt="9">
        <dgm:presLayoutVars>
          <dgm:bulletEnabled val="1"/>
        </dgm:presLayoutVars>
      </dgm:prSet>
      <dgm:spPr/>
    </dgm:pt>
    <dgm:pt modelId="{51D63FB8-2CFA-4590-8E5F-67C5EDCC9E1D}" type="pres">
      <dgm:prSet presAssocID="{33726455-E0C8-4B2B-B2DB-BB5AB0CB8EF9}" presName="sibTrans" presStyleCnt="0"/>
      <dgm:spPr/>
    </dgm:pt>
    <dgm:pt modelId="{E1F5C845-9247-40A4-B19A-C1E2A5426C55}" type="pres">
      <dgm:prSet presAssocID="{5C09E7C3-DA8C-49D1-99DA-B04FF647D031}" presName="node" presStyleLbl="node1" presStyleIdx="4" presStyleCnt="9">
        <dgm:presLayoutVars>
          <dgm:bulletEnabled val="1"/>
        </dgm:presLayoutVars>
      </dgm:prSet>
      <dgm:spPr/>
    </dgm:pt>
    <dgm:pt modelId="{3211FE7D-CFC4-432E-8AF3-AB85792566D0}" type="pres">
      <dgm:prSet presAssocID="{F48121C6-6F4E-4EBF-BD29-1E56231ABF5B}" presName="sibTrans" presStyleCnt="0"/>
      <dgm:spPr/>
    </dgm:pt>
    <dgm:pt modelId="{E5CB9559-91D0-41D9-B611-12082368454D}" type="pres">
      <dgm:prSet presAssocID="{E2E4C7A5-54EB-4D93-B3C5-CA31644CAD54}" presName="node" presStyleLbl="node1" presStyleIdx="5" presStyleCnt="9">
        <dgm:presLayoutVars>
          <dgm:bulletEnabled val="1"/>
        </dgm:presLayoutVars>
      </dgm:prSet>
      <dgm:spPr/>
    </dgm:pt>
    <dgm:pt modelId="{F4343956-8326-4CD3-AA11-3EECAF060B70}" type="pres">
      <dgm:prSet presAssocID="{2C615813-5C9A-4E99-868D-85613867A049}" presName="sibTrans" presStyleCnt="0"/>
      <dgm:spPr/>
    </dgm:pt>
    <dgm:pt modelId="{582A12CB-11B0-41E8-A6B8-BA93043C5ABE}" type="pres">
      <dgm:prSet presAssocID="{24DD15D2-7520-4447-ABCC-8D8C7AB3570D}" presName="node" presStyleLbl="node1" presStyleIdx="6" presStyleCnt="9">
        <dgm:presLayoutVars>
          <dgm:bulletEnabled val="1"/>
        </dgm:presLayoutVars>
      </dgm:prSet>
      <dgm:spPr/>
    </dgm:pt>
    <dgm:pt modelId="{C0034DEF-C885-4723-88D7-CA54491BCB75}" type="pres">
      <dgm:prSet presAssocID="{58FD7307-F3AA-4B27-AD83-1B03A1533228}" presName="sibTrans" presStyleCnt="0"/>
      <dgm:spPr/>
    </dgm:pt>
    <dgm:pt modelId="{B9C722FB-5431-43F1-95C3-1EE1639D4F38}" type="pres">
      <dgm:prSet presAssocID="{CBB26BDC-6824-4BCD-97F2-9016D456FF5E}" presName="node" presStyleLbl="node1" presStyleIdx="7" presStyleCnt="9">
        <dgm:presLayoutVars>
          <dgm:bulletEnabled val="1"/>
        </dgm:presLayoutVars>
      </dgm:prSet>
      <dgm:spPr/>
    </dgm:pt>
    <dgm:pt modelId="{E687AC4F-651D-4381-992C-C28BD74726AB}" type="pres">
      <dgm:prSet presAssocID="{5F443342-245E-4A81-BB57-D1445AE45753}" presName="sibTrans" presStyleCnt="0"/>
      <dgm:spPr/>
    </dgm:pt>
    <dgm:pt modelId="{8847F6E7-43BF-443A-9B42-C12589B9B5CF}" type="pres">
      <dgm:prSet presAssocID="{3CD1A00E-BE7E-4C2E-8025-5CFA7D696673}" presName="node" presStyleLbl="node1" presStyleIdx="8" presStyleCnt="9">
        <dgm:presLayoutVars>
          <dgm:bulletEnabled val="1"/>
        </dgm:presLayoutVars>
      </dgm:prSet>
      <dgm:spPr/>
    </dgm:pt>
  </dgm:ptLst>
  <dgm:cxnLst>
    <dgm:cxn modelId="{8CE68E02-FB88-4BFD-9E54-3824939DEEBD}" srcId="{BA7D4BE7-97AF-432C-9643-5C3359BE8682}" destId="{FCF31872-8D99-4DE0-B622-2F3464C6C4AF}" srcOrd="2" destOrd="0" parTransId="{405CC4E0-B714-4BC1-BEF1-A061ABF29D0E}" sibTransId="{F35AB805-F4B7-4279-9360-3FFEBA0EB0BB}"/>
    <dgm:cxn modelId="{9ED8EF06-F75C-41B6-AA4F-D6C1090EC711}" type="presOf" srcId="{D794D0A6-B578-497A-8C2E-91A0B4AE4604}" destId="{C7DCDDB1-7E32-4BE2-9D25-903639FBB585}" srcOrd="0" destOrd="0" presId="urn:microsoft.com/office/officeart/2005/8/layout/default"/>
    <dgm:cxn modelId="{AC08200A-8F08-4E61-8557-BE5769BBE6C9}" srcId="{BA7D4BE7-97AF-432C-9643-5C3359BE8682}" destId="{043A6572-6348-4F03-9A60-9ABF286F0D11}" srcOrd="3" destOrd="0" parTransId="{70C9543D-A725-4D75-8B28-6A4ABA546A35}" sibTransId="{33726455-E0C8-4B2B-B2DB-BB5AB0CB8EF9}"/>
    <dgm:cxn modelId="{15EB720F-4B7D-44C0-990F-8095C461C4C1}" type="presOf" srcId="{1EF52B58-DCA2-4178-AE98-09F431F5B842}" destId="{A1ABC9EF-4A9C-4D5E-9487-17B9DA3AFC4A}" srcOrd="0" destOrd="0" presId="urn:microsoft.com/office/officeart/2005/8/layout/default"/>
    <dgm:cxn modelId="{17603311-7227-43F5-B388-18AB66E508AD}" srcId="{BA7D4BE7-97AF-432C-9643-5C3359BE8682}" destId="{3CD1A00E-BE7E-4C2E-8025-5CFA7D696673}" srcOrd="8" destOrd="0" parTransId="{8E0534D0-3662-403C-ACBF-68E80344686F}" sibTransId="{C89DF8F9-8323-4249-80C5-028C10EC3192}"/>
    <dgm:cxn modelId="{FA5F4E28-FC15-404F-B274-B706254E10A1}" srcId="{BA7D4BE7-97AF-432C-9643-5C3359BE8682}" destId="{D794D0A6-B578-497A-8C2E-91A0B4AE4604}" srcOrd="1" destOrd="0" parTransId="{7A45793A-2108-40F7-A20B-33A3ACF16A33}" sibTransId="{D8B497A1-13FF-4B97-AB79-15174462CA95}"/>
    <dgm:cxn modelId="{C9A7B432-9665-400E-9131-A13298FDB473}" type="presOf" srcId="{043A6572-6348-4F03-9A60-9ABF286F0D11}" destId="{B851DC79-0DC7-4992-AC61-A1A82E54AF9B}" srcOrd="0" destOrd="0" presId="urn:microsoft.com/office/officeart/2005/8/layout/default"/>
    <dgm:cxn modelId="{0537E760-9480-4871-9994-A5AEC8B401E6}" srcId="{BA7D4BE7-97AF-432C-9643-5C3359BE8682}" destId="{CBB26BDC-6824-4BCD-97F2-9016D456FF5E}" srcOrd="7" destOrd="0" parTransId="{7CF51674-3448-481C-BC28-40ED8E937D06}" sibTransId="{5F443342-245E-4A81-BB57-D1445AE45753}"/>
    <dgm:cxn modelId="{F1E6DF65-78A6-4E34-BDA4-87439E0155B2}" type="presOf" srcId="{FCF31872-8D99-4DE0-B622-2F3464C6C4AF}" destId="{EC29D2CE-409C-463D-9B5A-04EC6CB16102}" srcOrd="0" destOrd="0" presId="urn:microsoft.com/office/officeart/2005/8/layout/default"/>
    <dgm:cxn modelId="{2B470C46-6E3D-4C7D-95CF-0D88AB663A6D}" srcId="{BA7D4BE7-97AF-432C-9643-5C3359BE8682}" destId="{E2E4C7A5-54EB-4D93-B3C5-CA31644CAD54}" srcOrd="5" destOrd="0" parTransId="{724F25E7-0C86-4AF8-8FC0-7A71269CFF8D}" sibTransId="{2C615813-5C9A-4E99-868D-85613867A049}"/>
    <dgm:cxn modelId="{D708CB67-AC13-4498-B569-1A2E5E78DAE7}" srcId="{BA7D4BE7-97AF-432C-9643-5C3359BE8682}" destId="{5C09E7C3-DA8C-49D1-99DA-B04FF647D031}" srcOrd="4" destOrd="0" parTransId="{9127A92B-3AC0-44BD-80EE-EFDE9BA009CD}" sibTransId="{F48121C6-6F4E-4EBF-BD29-1E56231ABF5B}"/>
    <dgm:cxn modelId="{BF121D52-29C7-4967-BBC5-841930E98A94}" srcId="{BA7D4BE7-97AF-432C-9643-5C3359BE8682}" destId="{1EF52B58-DCA2-4178-AE98-09F431F5B842}" srcOrd="0" destOrd="0" parTransId="{1A823D21-EF61-4D5C-8DA3-185F51E56BF3}" sibTransId="{DBCDAD41-653D-4627-B1D4-95C86E7C2405}"/>
    <dgm:cxn modelId="{19EE5773-243F-46A7-A242-C5116E16AACB}" type="presOf" srcId="{3CD1A00E-BE7E-4C2E-8025-5CFA7D696673}" destId="{8847F6E7-43BF-443A-9B42-C12589B9B5CF}" srcOrd="0" destOrd="0" presId="urn:microsoft.com/office/officeart/2005/8/layout/default"/>
    <dgm:cxn modelId="{0A6EA98A-F260-4090-9142-826A74DF80F5}" type="presOf" srcId="{24DD15D2-7520-4447-ABCC-8D8C7AB3570D}" destId="{582A12CB-11B0-41E8-A6B8-BA93043C5ABE}" srcOrd="0" destOrd="0" presId="urn:microsoft.com/office/officeart/2005/8/layout/default"/>
    <dgm:cxn modelId="{97F00C8E-BC86-4FC4-B986-DA4D4B8F9B59}" type="presOf" srcId="{BA7D4BE7-97AF-432C-9643-5C3359BE8682}" destId="{B1FE8DCD-2BBE-4A83-8A4C-AD6978855A1B}" srcOrd="0" destOrd="0" presId="urn:microsoft.com/office/officeart/2005/8/layout/default"/>
    <dgm:cxn modelId="{D0F93FB0-D0A9-410F-AF3C-616F0DF73CE4}" type="presOf" srcId="{5C09E7C3-DA8C-49D1-99DA-B04FF647D031}" destId="{E1F5C845-9247-40A4-B19A-C1E2A5426C55}" srcOrd="0" destOrd="0" presId="urn:microsoft.com/office/officeart/2005/8/layout/default"/>
    <dgm:cxn modelId="{1C5099C8-DB43-4F9B-A462-81833E7C247E}" type="presOf" srcId="{CBB26BDC-6824-4BCD-97F2-9016D456FF5E}" destId="{B9C722FB-5431-43F1-95C3-1EE1639D4F38}" srcOrd="0" destOrd="0" presId="urn:microsoft.com/office/officeart/2005/8/layout/default"/>
    <dgm:cxn modelId="{7EB055D9-7BDE-4800-AA19-F9BDF6FF6369}" srcId="{BA7D4BE7-97AF-432C-9643-5C3359BE8682}" destId="{24DD15D2-7520-4447-ABCC-8D8C7AB3570D}" srcOrd="6" destOrd="0" parTransId="{1F1B1692-738F-48BC-8D14-D905D21960EF}" sibTransId="{58FD7307-F3AA-4B27-AD83-1B03A1533228}"/>
    <dgm:cxn modelId="{359703E0-1EB0-4C43-91DD-CCE487594962}" type="presOf" srcId="{E2E4C7A5-54EB-4D93-B3C5-CA31644CAD54}" destId="{E5CB9559-91D0-41D9-B611-12082368454D}" srcOrd="0" destOrd="0" presId="urn:microsoft.com/office/officeart/2005/8/layout/default"/>
    <dgm:cxn modelId="{58D0BFFF-9C1A-4F5C-9683-C22B3E34C6B5}" type="presParOf" srcId="{B1FE8DCD-2BBE-4A83-8A4C-AD6978855A1B}" destId="{A1ABC9EF-4A9C-4D5E-9487-17B9DA3AFC4A}" srcOrd="0" destOrd="0" presId="urn:microsoft.com/office/officeart/2005/8/layout/default"/>
    <dgm:cxn modelId="{1563A16A-0157-49AA-A1EA-D537D8917E89}" type="presParOf" srcId="{B1FE8DCD-2BBE-4A83-8A4C-AD6978855A1B}" destId="{A59D2B78-1C56-4E80-B6DC-45FE133375AA}" srcOrd="1" destOrd="0" presId="urn:microsoft.com/office/officeart/2005/8/layout/default"/>
    <dgm:cxn modelId="{6AD2AA4D-ED8E-4C63-BDCE-E4C13FB207D7}" type="presParOf" srcId="{B1FE8DCD-2BBE-4A83-8A4C-AD6978855A1B}" destId="{C7DCDDB1-7E32-4BE2-9D25-903639FBB585}" srcOrd="2" destOrd="0" presId="urn:microsoft.com/office/officeart/2005/8/layout/default"/>
    <dgm:cxn modelId="{E706CA05-E6A7-4C9A-B4A0-F5475A36ADAE}" type="presParOf" srcId="{B1FE8DCD-2BBE-4A83-8A4C-AD6978855A1B}" destId="{7C05D5D6-224A-42F8-906A-900BAE985A12}" srcOrd="3" destOrd="0" presId="urn:microsoft.com/office/officeart/2005/8/layout/default"/>
    <dgm:cxn modelId="{D3F6E0C0-10B4-4A2E-8C5D-8F7FF661BEAB}" type="presParOf" srcId="{B1FE8DCD-2BBE-4A83-8A4C-AD6978855A1B}" destId="{EC29D2CE-409C-463D-9B5A-04EC6CB16102}" srcOrd="4" destOrd="0" presId="urn:microsoft.com/office/officeart/2005/8/layout/default"/>
    <dgm:cxn modelId="{8774F904-32E7-4EC2-A054-0F32E6AAA3A3}" type="presParOf" srcId="{B1FE8DCD-2BBE-4A83-8A4C-AD6978855A1B}" destId="{21F44368-02AC-4C9F-BD5F-A9FF48E71F6D}" srcOrd="5" destOrd="0" presId="urn:microsoft.com/office/officeart/2005/8/layout/default"/>
    <dgm:cxn modelId="{252C1D11-3608-4C7A-A53D-F95D0469ECD8}" type="presParOf" srcId="{B1FE8DCD-2BBE-4A83-8A4C-AD6978855A1B}" destId="{B851DC79-0DC7-4992-AC61-A1A82E54AF9B}" srcOrd="6" destOrd="0" presId="urn:microsoft.com/office/officeart/2005/8/layout/default"/>
    <dgm:cxn modelId="{1D7094B8-E600-4ED7-A538-7A6414936445}" type="presParOf" srcId="{B1FE8DCD-2BBE-4A83-8A4C-AD6978855A1B}" destId="{51D63FB8-2CFA-4590-8E5F-67C5EDCC9E1D}" srcOrd="7" destOrd="0" presId="urn:microsoft.com/office/officeart/2005/8/layout/default"/>
    <dgm:cxn modelId="{A9A38B47-8492-4275-B4C0-EEE1675429EA}" type="presParOf" srcId="{B1FE8DCD-2BBE-4A83-8A4C-AD6978855A1B}" destId="{E1F5C845-9247-40A4-B19A-C1E2A5426C55}" srcOrd="8" destOrd="0" presId="urn:microsoft.com/office/officeart/2005/8/layout/default"/>
    <dgm:cxn modelId="{0DEDBB4A-6B85-46E3-B544-B3DA1B9FA078}" type="presParOf" srcId="{B1FE8DCD-2BBE-4A83-8A4C-AD6978855A1B}" destId="{3211FE7D-CFC4-432E-8AF3-AB85792566D0}" srcOrd="9" destOrd="0" presId="urn:microsoft.com/office/officeart/2005/8/layout/default"/>
    <dgm:cxn modelId="{5882D6F7-C157-4D20-8CCA-9CA2C2FD671B}" type="presParOf" srcId="{B1FE8DCD-2BBE-4A83-8A4C-AD6978855A1B}" destId="{E5CB9559-91D0-41D9-B611-12082368454D}" srcOrd="10" destOrd="0" presId="urn:microsoft.com/office/officeart/2005/8/layout/default"/>
    <dgm:cxn modelId="{C87C2BEA-3D72-403F-BFA0-8FD03F36ACE9}" type="presParOf" srcId="{B1FE8DCD-2BBE-4A83-8A4C-AD6978855A1B}" destId="{F4343956-8326-4CD3-AA11-3EECAF060B70}" srcOrd="11" destOrd="0" presId="urn:microsoft.com/office/officeart/2005/8/layout/default"/>
    <dgm:cxn modelId="{D58658D4-B73C-40B1-B336-EC9EDBFA68B7}" type="presParOf" srcId="{B1FE8DCD-2BBE-4A83-8A4C-AD6978855A1B}" destId="{582A12CB-11B0-41E8-A6B8-BA93043C5ABE}" srcOrd="12" destOrd="0" presId="urn:microsoft.com/office/officeart/2005/8/layout/default"/>
    <dgm:cxn modelId="{7974614D-0216-4D4A-A693-DC9C7D69444C}" type="presParOf" srcId="{B1FE8DCD-2BBE-4A83-8A4C-AD6978855A1B}" destId="{C0034DEF-C885-4723-88D7-CA54491BCB75}" srcOrd="13" destOrd="0" presId="urn:microsoft.com/office/officeart/2005/8/layout/default"/>
    <dgm:cxn modelId="{A649DAC4-4DEF-4055-949C-78778A55CEBD}" type="presParOf" srcId="{B1FE8DCD-2BBE-4A83-8A4C-AD6978855A1B}" destId="{B9C722FB-5431-43F1-95C3-1EE1639D4F38}" srcOrd="14" destOrd="0" presId="urn:microsoft.com/office/officeart/2005/8/layout/default"/>
    <dgm:cxn modelId="{834A4E1B-3CBA-47A1-B4B2-58BFD8BDA975}" type="presParOf" srcId="{B1FE8DCD-2BBE-4A83-8A4C-AD6978855A1B}" destId="{E687AC4F-651D-4381-992C-C28BD74726AB}" srcOrd="15" destOrd="0" presId="urn:microsoft.com/office/officeart/2005/8/layout/default"/>
    <dgm:cxn modelId="{D3ACC175-3FC5-41EF-8228-8088F9008B71}" type="presParOf" srcId="{B1FE8DCD-2BBE-4A83-8A4C-AD6978855A1B}" destId="{8847F6E7-43BF-443A-9B42-C12589B9B5CF}"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D87143F-0197-4932-A675-47F492B18252}"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D475923C-43DC-448C-AA44-635AA284BB9F}">
      <dgm:prSet/>
      <dgm:spPr/>
      <dgm:t>
        <a:bodyPr/>
        <a:lstStyle/>
        <a:p>
          <a:pPr>
            <a:lnSpc>
              <a:spcPct val="100000"/>
            </a:lnSpc>
          </a:pPr>
          <a:r>
            <a:rPr lang="cs-CZ">
              <a:latin typeface="Calibri" panose="020F0502020204030204" pitchFamily="34" charset="0"/>
              <a:cs typeface="Calibri" panose="020F0502020204030204" pitchFamily="34" charset="0"/>
            </a:rPr>
            <a:t>Geological formation of limestone origin</a:t>
          </a:r>
          <a:endParaRPr lang="en-US">
            <a:latin typeface="Calibri" panose="020F0502020204030204" pitchFamily="34" charset="0"/>
            <a:cs typeface="Calibri" panose="020F0502020204030204" pitchFamily="34" charset="0"/>
          </a:endParaRPr>
        </a:p>
      </dgm:t>
    </dgm:pt>
    <dgm:pt modelId="{1B47F5E0-EB2E-44CB-91D5-A8443552CE6F}" type="parTrans" cxnId="{264D9823-E047-416B-8642-87E77A7A6A77}">
      <dgm:prSet/>
      <dgm:spPr/>
      <dgm:t>
        <a:bodyPr/>
        <a:lstStyle/>
        <a:p>
          <a:endParaRPr lang="en-US">
            <a:latin typeface="Calibri" panose="020F0502020204030204" pitchFamily="34" charset="0"/>
            <a:cs typeface="Calibri" panose="020F0502020204030204" pitchFamily="34" charset="0"/>
          </a:endParaRPr>
        </a:p>
      </dgm:t>
    </dgm:pt>
    <dgm:pt modelId="{7F2020FC-1481-4FAD-9103-8F2B2901C7F5}" type="sibTrans" cxnId="{264D9823-E047-416B-8642-87E77A7A6A77}">
      <dgm:prSet/>
      <dgm:spPr/>
      <dgm:t>
        <a:bodyPr/>
        <a:lstStyle/>
        <a:p>
          <a:pPr>
            <a:lnSpc>
              <a:spcPct val="100000"/>
            </a:lnSpc>
          </a:pPr>
          <a:endParaRPr lang="en-US">
            <a:latin typeface="Calibri" panose="020F0502020204030204" pitchFamily="34" charset="0"/>
            <a:cs typeface="Calibri" panose="020F0502020204030204" pitchFamily="34" charset="0"/>
          </a:endParaRPr>
        </a:p>
      </dgm:t>
    </dgm:pt>
    <dgm:pt modelId="{EA971D1F-1B4B-48DF-BB2D-218A6A0169A7}">
      <dgm:prSet/>
      <dgm:spPr/>
      <dgm:t>
        <a:bodyPr/>
        <a:lstStyle/>
        <a:p>
          <a:pPr>
            <a:lnSpc>
              <a:spcPct val="100000"/>
            </a:lnSpc>
          </a:pPr>
          <a:r>
            <a:rPr lang="cs-CZ">
              <a:latin typeface="Calibri" panose="020F0502020204030204" pitchFamily="34" charset="0"/>
              <a:cs typeface="Calibri" panose="020F0502020204030204" pitchFamily="34" charset="0"/>
            </a:rPr>
            <a:t>Limited number of entry tickets for preservation and exclusivity</a:t>
          </a:r>
          <a:endParaRPr lang="en-US">
            <a:latin typeface="Calibri" panose="020F0502020204030204" pitchFamily="34" charset="0"/>
            <a:cs typeface="Calibri" panose="020F0502020204030204" pitchFamily="34" charset="0"/>
          </a:endParaRPr>
        </a:p>
      </dgm:t>
    </dgm:pt>
    <dgm:pt modelId="{2000935B-77B4-4F81-9EF8-0839E586ECCD}" type="parTrans" cxnId="{B90EA47B-133A-44DD-8E29-918E06648030}">
      <dgm:prSet/>
      <dgm:spPr/>
      <dgm:t>
        <a:bodyPr/>
        <a:lstStyle/>
        <a:p>
          <a:endParaRPr lang="en-US">
            <a:latin typeface="Calibri" panose="020F0502020204030204" pitchFamily="34" charset="0"/>
            <a:cs typeface="Calibri" panose="020F0502020204030204" pitchFamily="34" charset="0"/>
          </a:endParaRPr>
        </a:p>
      </dgm:t>
    </dgm:pt>
    <dgm:pt modelId="{FA5C1595-DE03-4DCA-968D-C205AE1B666A}" type="sibTrans" cxnId="{B90EA47B-133A-44DD-8E29-918E06648030}">
      <dgm:prSet/>
      <dgm:spPr/>
      <dgm:t>
        <a:bodyPr/>
        <a:lstStyle/>
        <a:p>
          <a:pPr>
            <a:lnSpc>
              <a:spcPct val="100000"/>
            </a:lnSpc>
          </a:pPr>
          <a:endParaRPr lang="en-US">
            <a:latin typeface="Calibri" panose="020F0502020204030204" pitchFamily="34" charset="0"/>
            <a:cs typeface="Calibri" panose="020F0502020204030204" pitchFamily="34" charset="0"/>
          </a:endParaRPr>
        </a:p>
      </dgm:t>
    </dgm:pt>
    <dgm:pt modelId="{F2FFB2E7-927F-4E8A-B1F6-65C7B6F2FE99}">
      <dgm:prSet/>
      <dgm:spPr/>
      <dgm:t>
        <a:bodyPr/>
        <a:lstStyle/>
        <a:p>
          <a:pPr>
            <a:lnSpc>
              <a:spcPct val="100000"/>
            </a:lnSpc>
          </a:pPr>
          <a:r>
            <a:rPr lang="cs-CZ">
              <a:latin typeface="Calibri" panose="020F0502020204030204" pitchFamily="34" charset="0"/>
              <a:cs typeface="Calibri" panose="020F0502020204030204" pitchFamily="34" charset="0"/>
            </a:rPr>
            <a:t>Creative and accurate lighting enhances the beauty of formations</a:t>
          </a:r>
          <a:endParaRPr lang="en-US">
            <a:latin typeface="Calibri" panose="020F0502020204030204" pitchFamily="34" charset="0"/>
            <a:cs typeface="Calibri" panose="020F0502020204030204" pitchFamily="34" charset="0"/>
          </a:endParaRPr>
        </a:p>
      </dgm:t>
    </dgm:pt>
    <dgm:pt modelId="{14C7456D-7D35-40FA-B921-BF65EDCA2C86}" type="parTrans" cxnId="{E083D6AC-FC03-4848-B60F-330D52024132}">
      <dgm:prSet/>
      <dgm:spPr/>
      <dgm:t>
        <a:bodyPr/>
        <a:lstStyle/>
        <a:p>
          <a:endParaRPr lang="en-US">
            <a:latin typeface="Calibri" panose="020F0502020204030204" pitchFamily="34" charset="0"/>
            <a:cs typeface="Calibri" panose="020F0502020204030204" pitchFamily="34" charset="0"/>
          </a:endParaRPr>
        </a:p>
      </dgm:t>
    </dgm:pt>
    <dgm:pt modelId="{417E1408-777A-4658-BF9C-A8F33C9C852C}" type="sibTrans" cxnId="{E083D6AC-FC03-4848-B60F-330D52024132}">
      <dgm:prSet/>
      <dgm:spPr/>
      <dgm:t>
        <a:bodyPr/>
        <a:lstStyle/>
        <a:p>
          <a:pPr>
            <a:lnSpc>
              <a:spcPct val="100000"/>
            </a:lnSpc>
          </a:pPr>
          <a:endParaRPr lang="en-US">
            <a:latin typeface="Calibri" panose="020F0502020204030204" pitchFamily="34" charset="0"/>
            <a:cs typeface="Calibri" panose="020F0502020204030204" pitchFamily="34" charset="0"/>
          </a:endParaRPr>
        </a:p>
      </dgm:t>
    </dgm:pt>
    <dgm:pt modelId="{F579BF87-46B3-4ED1-ACD8-94D4ACA7069E}">
      <dgm:prSet/>
      <dgm:spPr/>
      <dgm:t>
        <a:bodyPr/>
        <a:lstStyle/>
        <a:p>
          <a:pPr>
            <a:lnSpc>
              <a:spcPct val="100000"/>
            </a:lnSpc>
          </a:pPr>
          <a:r>
            <a:rPr lang="cs-CZ">
              <a:latin typeface="Calibri" panose="020F0502020204030204" pitchFamily="34" charset="0"/>
              <a:cs typeface="Calibri" panose="020F0502020204030204" pitchFamily="34" charset="0"/>
            </a:rPr>
            <a:t>Visit in groups with flexible timetable</a:t>
          </a:r>
          <a:endParaRPr lang="en-US">
            <a:latin typeface="Calibri" panose="020F0502020204030204" pitchFamily="34" charset="0"/>
            <a:cs typeface="Calibri" panose="020F0502020204030204" pitchFamily="34" charset="0"/>
          </a:endParaRPr>
        </a:p>
      </dgm:t>
    </dgm:pt>
    <dgm:pt modelId="{0DE4E5A8-C295-4AC4-9B0A-F2E643F67F91}" type="parTrans" cxnId="{31409D0A-5BFF-4996-BF8C-E42B78E9EC1E}">
      <dgm:prSet/>
      <dgm:spPr/>
      <dgm:t>
        <a:bodyPr/>
        <a:lstStyle/>
        <a:p>
          <a:endParaRPr lang="en-US">
            <a:latin typeface="Calibri" panose="020F0502020204030204" pitchFamily="34" charset="0"/>
            <a:cs typeface="Calibri" panose="020F0502020204030204" pitchFamily="34" charset="0"/>
          </a:endParaRPr>
        </a:p>
      </dgm:t>
    </dgm:pt>
    <dgm:pt modelId="{E3192891-EB52-4063-91CA-EED453305048}" type="sibTrans" cxnId="{31409D0A-5BFF-4996-BF8C-E42B78E9EC1E}">
      <dgm:prSet/>
      <dgm:spPr/>
      <dgm:t>
        <a:bodyPr/>
        <a:lstStyle/>
        <a:p>
          <a:endParaRPr lang="en-US">
            <a:latin typeface="Calibri" panose="020F0502020204030204" pitchFamily="34" charset="0"/>
            <a:cs typeface="Calibri" panose="020F0502020204030204" pitchFamily="34" charset="0"/>
          </a:endParaRPr>
        </a:p>
      </dgm:t>
    </dgm:pt>
    <dgm:pt modelId="{A4955295-A228-434D-BE75-02055F9456D8}" type="pres">
      <dgm:prSet presAssocID="{9D87143F-0197-4932-A675-47F492B18252}" presName="root" presStyleCnt="0">
        <dgm:presLayoutVars>
          <dgm:dir/>
          <dgm:resizeHandles val="exact"/>
        </dgm:presLayoutVars>
      </dgm:prSet>
      <dgm:spPr/>
    </dgm:pt>
    <dgm:pt modelId="{FE4D49F5-84E8-436B-B5FB-689BCFE0E2BF}" type="pres">
      <dgm:prSet presAssocID="{9D87143F-0197-4932-A675-47F492B18252}" presName="container" presStyleCnt="0">
        <dgm:presLayoutVars>
          <dgm:dir/>
          <dgm:resizeHandles val="exact"/>
        </dgm:presLayoutVars>
      </dgm:prSet>
      <dgm:spPr/>
    </dgm:pt>
    <dgm:pt modelId="{6E1C50AD-5016-48DE-8CEB-46E40A0D4B52}" type="pres">
      <dgm:prSet presAssocID="{D475923C-43DC-448C-AA44-635AA284BB9F}" presName="compNode" presStyleCnt="0"/>
      <dgm:spPr/>
    </dgm:pt>
    <dgm:pt modelId="{1F755162-45B9-4844-82D7-7DE2E0393633}" type="pres">
      <dgm:prSet presAssocID="{D475923C-43DC-448C-AA44-635AA284BB9F}" presName="iconBgRect" presStyleLbl="bgShp" presStyleIdx="0" presStyleCnt="4"/>
      <dgm:spPr/>
    </dgm:pt>
    <dgm:pt modelId="{4F263426-F043-41F0-BEC6-478128E6958D}" type="pres">
      <dgm:prSet presAssocID="{D475923C-43DC-448C-AA44-635AA284BB9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ory"/>
        </a:ext>
      </dgm:extLst>
    </dgm:pt>
    <dgm:pt modelId="{E1E1BC64-E832-4AE3-8E68-F2B89C820812}" type="pres">
      <dgm:prSet presAssocID="{D475923C-43DC-448C-AA44-635AA284BB9F}" presName="spaceRect" presStyleCnt="0"/>
      <dgm:spPr/>
    </dgm:pt>
    <dgm:pt modelId="{0D4F985A-B6E3-4199-8614-A16B62467582}" type="pres">
      <dgm:prSet presAssocID="{D475923C-43DC-448C-AA44-635AA284BB9F}" presName="textRect" presStyleLbl="revTx" presStyleIdx="0" presStyleCnt="4">
        <dgm:presLayoutVars>
          <dgm:chMax val="1"/>
          <dgm:chPref val="1"/>
        </dgm:presLayoutVars>
      </dgm:prSet>
      <dgm:spPr/>
    </dgm:pt>
    <dgm:pt modelId="{83F8D0E1-8D4B-48B9-A751-72E573CEE2C9}" type="pres">
      <dgm:prSet presAssocID="{7F2020FC-1481-4FAD-9103-8F2B2901C7F5}" presName="sibTrans" presStyleLbl="sibTrans2D1" presStyleIdx="0" presStyleCnt="0"/>
      <dgm:spPr/>
    </dgm:pt>
    <dgm:pt modelId="{0E340B4A-C32F-4B51-BC87-ED86A48A65AB}" type="pres">
      <dgm:prSet presAssocID="{EA971D1F-1B4B-48DF-BB2D-218A6A0169A7}" presName="compNode" presStyleCnt="0"/>
      <dgm:spPr/>
    </dgm:pt>
    <dgm:pt modelId="{FEC981A8-7B92-4E75-82D1-91A7C3C39AA5}" type="pres">
      <dgm:prSet presAssocID="{EA971D1F-1B4B-48DF-BB2D-218A6A0169A7}" presName="iconBgRect" presStyleLbl="bgShp" presStyleIdx="1" presStyleCnt="4"/>
      <dgm:spPr/>
    </dgm:pt>
    <dgm:pt modelId="{0339B11E-2429-48A8-8D50-1628277B8E60}" type="pres">
      <dgm:prSet presAssocID="{EA971D1F-1B4B-48DF-BB2D-218A6A0169A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eníze"/>
        </a:ext>
      </dgm:extLst>
    </dgm:pt>
    <dgm:pt modelId="{87EA4EA3-3F0A-4B15-81A1-4077294B8FE5}" type="pres">
      <dgm:prSet presAssocID="{EA971D1F-1B4B-48DF-BB2D-218A6A0169A7}" presName="spaceRect" presStyleCnt="0"/>
      <dgm:spPr/>
    </dgm:pt>
    <dgm:pt modelId="{220951CF-9484-46F5-AAF1-3A4C539B6C3A}" type="pres">
      <dgm:prSet presAssocID="{EA971D1F-1B4B-48DF-BB2D-218A6A0169A7}" presName="textRect" presStyleLbl="revTx" presStyleIdx="1" presStyleCnt="4">
        <dgm:presLayoutVars>
          <dgm:chMax val="1"/>
          <dgm:chPref val="1"/>
        </dgm:presLayoutVars>
      </dgm:prSet>
      <dgm:spPr/>
    </dgm:pt>
    <dgm:pt modelId="{44C7C2BA-09A8-4D57-BD42-BEEB3E550361}" type="pres">
      <dgm:prSet presAssocID="{FA5C1595-DE03-4DCA-968D-C205AE1B666A}" presName="sibTrans" presStyleLbl="sibTrans2D1" presStyleIdx="0" presStyleCnt="0"/>
      <dgm:spPr/>
    </dgm:pt>
    <dgm:pt modelId="{904814A3-9EC2-4948-9F87-391B9E673CB7}" type="pres">
      <dgm:prSet presAssocID="{F2FFB2E7-927F-4E8A-B1F6-65C7B6F2FE99}" presName="compNode" presStyleCnt="0"/>
      <dgm:spPr/>
    </dgm:pt>
    <dgm:pt modelId="{AE7D7987-5617-4395-A723-E452399AF016}" type="pres">
      <dgm:prSet presAssocID="{F2FFB2E7-927F-4E8A-B1F6-65C7B6F2FE99}" presName="iconBgRect" presStyleLbl="bgShp" presStyleIdx="2" presStyleCnt="4"/>
      <dgm:spPr/>
    </dgm:pt>
    <dgm:pt modelId="{D42BF54B-D49E-4DCA-8669-793F6A76165E}" type="pres">
      <dgm:prSet presAssocID="{F2FFB2E7-927F-4E8A-B1F6-65C7B6F2FE9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aleta"/>
        </a:ext>
      </dgm:extLst>
    </dgm:pt>
    <dgm:pt modelId="{5EB9A0CC-5E93-4EEF-9B24-AB00D5B596CC}" type="pres">
      <dgm:prSet presAssocID="{F2FFB2E7-927F-4E8A-B1F6-65C7B6F2FE99}" presName="spaceRect" presStyleCnt="0"/>
      <dgm:spPr/>
    </dgm:pt>
    <dgm:pt modelId="{6FD86A35-5D58-49AA-BD7A-313F35E6E071}" type="pres">
      <dgm:prSet presAssocID="{F2FFB2E7-927F-4E8A-B1F6-65C7B6F2FE99}" presName="textRect" presStyleLbl="revTx" presStyleIdx="2" presStyleCnt="4">
        <dgm:presLayoutVars>
          <dgm:chMax val="1"/>
          <dgm:chPref val="1"/>
        </dgm:presLayoutVars>
      </dgm:prSet>
      <dgm:spPr/>
    </dgm:pt>
    <dgm:pt modelId="{ADF9012F-BD16-4E5F-8E93-4080BA9E81DC}" type="pres">
      <dgm:prSet presAssocID="{417E1408-777A-4658-BF9C-A8F33C9C852C}" presName="sibTrans" presStyleLbl="sibTrans2D1" presStyleIdx="0" presStyleCnt="0"/>
      <dgm:spPr/>
    </dgm:pt>
    <dgm:pt modelId="{4D2B77D2-4527-4362-AAEF-CB552A2D426D}" type="pres">
      <dgm:prSet presAssocID="{F579BF87-46B3-4ED1-ACD8-94D4ACA7069E}" presName="compNode" presStyleCnt="0"/>
      <dgm:spPr/>
    </dgm:pt>
    <dgm:pt modelId="{F625A310-AF09-488E-8779-36397BD57F2E}" type="pres">
      <dgm:prSet presAssocID="{F579BF87-46B3-4ED1-ACD8-94D4ACA7069E}" presName="iconBgRect" presStyleLbl="bgShp" presStyleIdx="3" presStyleCnt="4"/>
      <dgm:spPr/>
    </dgm:pt>
    <dgm:pt modelId="{78944526-264A-4E9F-BC10-F5B18807C331}" type="pres">
      <dgm:prSet presAssocID="{F579BF87-46B3-4ED1-ACD8-94D4ACA7069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odiny"/>
        </a:ext>
      </dgm:extLst>
    </dgm:pt>
    <dgm:pt modelId="{F1BBA07E-067C-4614-92C6-4E387A68A928}" type="pres">
      <dgm:prSet presAssocID="{F579BF87-46B3-4ED1-ACD8-94D4ACA7069E}" presName="spaceRect" presStyleCnt="0"/>
      <dgm:spPr/>
    </dgm:pt>
    <dgm:pt modelId="{3E4E1C34-1BFC-4681-B441-7D725059C8B1}" type="pres">
      <dgm:prSet presAssocID="{F579BF87-46B3-4ED1-ACD8-94D4ACA7069E}" presName="textRect" presStyleLbl="revTx" presStyleIdx="3" presStyleCnt="4">
        <dgm:presLayoutVars>
          <dgm:chMax val="1"/>
          <dgm:chPref val="1"/>
        </dgm:presLayoutVars>
      </dgm:prSet>
      <dgm:spPr/>
    </dgm:pt>
  </dgm:ptLst>
  <dgm:cxnLst>
    <dgm:cxn modelId="{14531308-6455-47C9-A7AE-FFC708314C37}" type="presOf" srcId="{7F2020FC-1481-4FAD-9103-8F2B2901C7F5}" destId="{83F8D0E1-8D4B-48B9-A751-72E573CEE2C9}" srcOrd="0" destOrd="0" presId="urn:microsoft.com/office/officeart/2018/2/layout/IconCircleList"/>
    <dgm:cxn modelId="{31409D0A-5BFF-4996-BF8C-E42B78E9EC1E}" srcId="{9D87143F-0197-4932-A675-47F492B18252}" destId="{F579BF87-46B3-4ED1-ACD8-94D4ACA7069E}" srcOrd="3" destOrd="0" parTransId="{0DE4E5A8-C295-4AC4-9B0A-F2E643F67F91}" sibTransId="{E3192891-EB52-4063-91CA-EED453305048}"/>
    <dgm:cxn modelId="{264D9823-E047-416B-8642-87E77A7A6A77}" srcId="{9D87143F-0197-4932-A675-47F492B18252}" destId="{D475923C-43DC-448C-AA44-635AA284BB9F}" srcOrd="0" destOrd="0" parTransId="{1B47F5E0-EB2E-44CB-91D5-A8443552CE6F}" sibTransId="{7F2020FC-1481-4FAD-9103-8F2B2901C7F5}"/>
    <dgm:cxn modelId="{92135245-E5A5-4337-A98C-82B5346F0461}" type="presOf" srcId="{FA5C1595-DE03-4DCA-968D-C205AE1B666A}" destId="{44C7C2BA-09A8-4D57-BD42-BEEB3E550361}" srcOrd="0" destOrd="0" presId="urn:microsoft.com/office/officeart/2018/2/layout/IconCircleList"/>
    <dgm:cxn modelId="{0B3B196A-05D4-43D1-870B-534A85BE85BA}" type="presOf" srcId="{9D87143F-0197-4932-A675-47F492B18252}" destId="{A4955295-A228-434D-BE75-02055F9456D8}" srcOrd="0" destOrd="0" presId="urn:microsoft.com/office/officeart/2018/2/layout/IconCircleList"/>
    <dgm:cxn modelId="{1A498C72-3674-43F5-A8A9-A2E6C3D79678}" type="presOf" srcId="{D475923C-43DC-448C-AA44-635AA284BB9F}" destId="{0D4F985A-B6E3-4199-8614-A16B62467582}" srcOrd="0" destOrd="0" presId="urn:microsoft.com/office/officeart/2018/2/layout/IconCircleList"/>
    <dgm:cxn modelId="{782B1775-5D12-4EBE-989B-CDFC2C25243C}" type="presOf" srcId="{EA971D1F-1B4B-48DF-BB2D-218A6A0169A7}" destId="{220951CF-9484-46F5-AAF1-3A4C539B6C3A}" srcOrd="0" destOrd="0" presId="urn:microsoft.com/office/officeart/2018/2/layout/IconCircleList"/>
    <dgm:cxn modelId="{B90EA47B-133A-44DD-8E29-918E06648030}" srcId="{9D87143F-0197-4932-A675-47F492B18252}" destId="{EA971D1F-1B4B-48DF-BB2D-218A6A0169A7}" srcOrd="1" destOrd="0" parTransId="{2000935B-77B4-4F81-9EF8-0839E586ECCD}" sibTransId="{FA5C1595-DE03-4DCA-968D-C205AE1B666A}"/>
    <dgm:cxn modelId="{E083D6AC-FC03-4848-B60F-330D52024132}" srcId="{9D87143F-0197-4932-A675-47F492B18252}" destId="{F2FFB2E7-927F-4E8A-B1F6-65C7B6F2FE99}" srcOrd="2" destOrd="0" parTransId="{14C7456D-7D35-40FA-B921-BF65EDCA2C86}" sibTransId="{417E1408-777A-4658-BF9C-A8F33C9C852C}"/>
    <dgm:cxn modelId="{6915C8AF-AF94-4C2C-99DE-66BC8503590F}" type="presOf" srcId="{F579BF87-46B3-4ED1-ACD8-94D4ACA7069E}" destId="{3E4E1C34-1BFC-4681-B441-7D725059C8B1}" srcOrd="0" destOrd="0" presId="urn:microsoft.com/office/officeart/2018/2/layout/IconCircleList"/>
    <dgm:cxn modelId="{53A28AB9-DE5D-40E0-85E2-2FBA6AE7ECAF}" type="presOf" srcId="{F2FFB2E7-927F-4E8A-B1F6-65C7B6F2FE99}" destId="{6FD86A35-5D58-49AA-BD7A-313F35E6E071}" srcOrd="0" destOrd="0" presId="urn:microsoft.com/office/officeart/2018/2/layout/IconCircleList"/>
    <dgm:cxn modelId="{3385B2B9-9522-450B-8714-D49A38F3FB3A}" type="presOf" srcId="{417E1408-777A-4658-BF9C-A8F33C9C852C}" destId="{ADF9012F-BD16-4E5F-8E93-4080BA9E81DC}" srcOrd="0" destOrd="0" presId="urn:microsoft.com/office/officeart/2018/2/layout/IconCircleList"/>
    <dgm:cxn modelId="{8F439275-CC43-426D-912B-697E54D7BF96}" type="presParOf" srcId="{A4955295-A228-434D-BE75-02055F9456D8}" destId="{FE4D49F5-84E8-436B-B5FB-689BCFE0E2BF}" srcOrd="0" destOrd="0" presId="urn:microsoft.com/office/officeart/2018/2/layout/IconCircleList"/>
    <dgm:cxn modelId="{4810F491-7FB8-4CBC-B9BD-E780995C47A7}" type="presParOf" srcId="{FE4D49F5-84E8-436B-B5FB-689BCFE0E2BF}" destId="{6E1C50AD-5016-48DE-8CEB-46E40A0D4B52}" srcOrd="0" destOrd="0" presId="urn:microsoft.com/office/officeart/2018/2/layout/IconCircleList"/>
    <dgm:cxn modelId="{7EBA8FB4-07C7-4466-8D69-BAAB356E347D}" type="presParOf" srcId="{6E1C50AD-5016-48DE-8CEB-46E40A0D4B52}" destId="{1F755162-45B9-4844-82D7-7DE2E0393633}" srcOrd="0" destOrd="0" presId="urn:microsoft.com/office/officeart/2018/2/layout/IconCircleList"/>
    <dgm:cxn modelId="{23E76753-C895-4744-8BE6-74D8C8FD4AA4}" type="presParOf" srcId="{6E1C50AD-5016-48DE-8CEB-46E40A0D4B52}" destId="{4F263426-F043-41F0-BEC6-478128E6958D}" srcOrd="1" destOrd="0" presId="urn:microsoft.com/office/officeart/2018/2/layout/IconCircleList"/>
    <dgm:cxn modelId="{20D6970B-D997-4858-9AD2-E185F8B958FF}" type="presParOf" srcId="{6E1C50AD-5016-48DE-8CEB-46E40A0D4B52}" destId="{E1E1BC64-E832-4AE3-8E68-F2B89C820812}" srcOrd="2" destOrd="0" presId="urn:microsoft.com/office/officeart/2018/2/layout/IconCircleList"/>
    <dgm:cxn modelId="{E9A83B94-B189-465D-8DFC-07E0D22DF09F}" type="presParOf" srcId="{6E1C50AD-5016-48DE-8CEB-46E40A0D4B52}" destId="{0D4F985A-B6E3-4199-8614-A16B62467582}" srcOrd="3" destOrd="0" presId="urn:microsoft.com/office/officeart/2018/2/layout/IconCircleList"/>
    <dgm:cxn modelId="{5BEC5C00-B4F4-42E1-A653-181084390EDE}" type="presParOf" srcId="{FE4D49F5-84E8-436B-B5FB-689BCFE0E2BF}" destId="{83F8D0E1-8D4B-48B9-A751-72E573CEE2C9}" srcOrd="1" destOrd="0" presId="urn:microsoft.com/office/officeart/2018/2/layout/IconCircleList"/>
    <dgm:cxn modelId="{1DD784F3-23E0-4284-BF96-82CCCFE15966}" type="presParOf" srcId="{FE4D49F5-84E8-436B-B5FB-689BCFE0E2BF}" destId="{0E340B4A-C32F-4B51-BC87-ED86A48A65AB}" srcOrd="2" destOrd="0" presId="urn:microsoft.com/office/officeart/2018/2/layout/IconCircleList"/>
    <dgm:cxn modelId="{F8AF7379-5C29-40FF-819F-C81A9764AB19}" type="presParOf" srcId="{0E340B4A-C32F-4B51-BC87-ED86A48A65AB}" destId="{FEC981A8-7B92-4E75-82D1-91A7C3C39AA5}" srcOrd="0" destOrd="0" presId="urn:microsoft.com/office/officeart/2018/2/layout/IconCircleList"/>
    <dgm:cxn modelId="{70B154B5-A61A-4227-8995-EB0577AC15E3}" type="presParOf" srcId="{0E340B4A-C32F-4B51-BC87-ED86A48A65AB}" destId="{0339B11E-2429-48A8-8D50-1628277B8E60}" srcOrd="1" destOrd="0" presId="urn:microsoft.com/office/officeart/2018/2/layout/IconCircleList"/>
    <dgm:cxn modelId="{189C0F39-7FBC-44DE-ADBE-94289567EB4C}" type="presParOf" srcId="{0E340B4A-C32F-4B51-BC87-ED86A48A65AB}" destId="{87EA4EA3-3F0A-4B15-81A1-4077294B8FE5}" srcOrd="2" destOrd="0" presId="urn:microsoft.com/office/officeart/2018/2/layout/IconCircleList"/>
    <dgm:cxn modelId="{CD8D5E13-635B-489C-9FE6-ADCDCCC4FA3B}" type="presParOf" srcId="{0E340B4A-C32F-4B51-BC87-ED86A48A65AB}" destId="{220951CF-9484-46F5-AAF1-3A4C539B6C3A}" srcOrd="3" destOrd="0" presId="urn:microsoft.com/office/officeart/2018/2/layout/IconCircleList"/>
    <dgm:cxn modelId="{308DA0EE-0CEB-4A85-9BB0-71AAA9B9FFCF}" type="presParOf" srcId="{FE4D49F5-84E8-436B-B5FB-689BCFE0E2BF}" destId="{44C7C2BA-09A8-4D57-BD42-BEEB3E550361}" srcOrd="3" destOrd="0" presId="urn:microsoft.com/office/officeart/2018/2/layout/IconCircleList"/>
    <dgm:cxn modelId="{A88B1BC2-5E70-4EA0-8596-95758F24F087}" type="presParOf" srcId="{FE4D49F5-84E8-436B-B5FB-689BCFE0E2BF}" destId="{904814A3-9EC2-4948-9F87-391B9E673CB7}" srcOrd="4" destOrd="0" presId="urn:microsoft.com/office/officeart/2018/2/layout/IconCircleList"/>
    <dgm:cxn modelId="{8C826BF1-11C5-4A76-A758-5EF8BE01E193}" type="presParOf" srcId="{904814A3-9EC2-4948-9F87-391B9E673CB7}" destId="{AE7D7987-5617-4395-A723-E452399AF016}" srcOrd="0" destOrd="0" presId="urn:microsoft.com/office/officeart/2018/2/layout/IconCircleList"/>
    <dgm:cxn modelId="{853178E3-FC72-4A41-A781-F6C44D7D9471}" type="presParOf" srcId="{904814A3-9EC2-4948-9F87-391B9E673CB7}" destId="{D42BF54B-D49E-4DCA-8669-793F6A76165E}" srcOrd="1" destOrd="0" presId="urn:microsoft.com/office/officeart/2018/2/layout/IconCircleList"/>
    <dgm:cxn modelId="{90097E69-2FF1-4308-975B-CAFF41FE1C16}" type="presParOf" srcId="{904814A3-9EC2-4948-9F87-391B9E673CB7}" destId="{5EB9A0CC-5E93-4EEF-9B24-AB00D5B596CC}" srcOrd="2" destOrd="0" presId="urn:microsoft.com/office/officeart/2018/2/layout/IconCircleList"/>
    <dgm:cxn modelId="{FBA142BF-CEBE-417E-936C-A615450900F9}" type="presParOf" srcId="{904814A3-9EC2-4948-9F87-391B9E673CB7}" destId="{6FD86A35-5D58-49AA-BD7A-313F35E6E071}" srcOrd="3" destOrd="0" presId="urn:microsoft.com/office/officeart/2018/2/layout/IconCircleList"/>
    <dgm:cxn modelId="{559C8560-66DD-49F6-BBC7-569D5B413B7B}" type="presParOf" srcId="{FE4D49F5-84E8-436B-B5FB-689BCFE0E2BF}" destId="{ADF9012F-BD16-4E5F-8E93-4080BA9E81DC}" srcOrd="5" destOrd="0" presId="urn:microsoft.com/office/officeart/2018/2/layout/IconCircleList"/>
    <dgm:cxn modelId="{C95F4FA4-F448-41AD-AACD-36B1139D85AC}" type="presParOf" srcId="{FE4D49F5-84E8-436B-B5FB-689BCFE0E2BF}" destId="{4D2B77D2-4527-4362-AAEF-CB552A2D426D}" srcOrd="6" destOrd="0" presId="urn:microsoft.com/office/officeart/2018/2/layout/IconCircleList"/>
    <dgm:cxn modelId="{A66D1F86-3FC6-43AF-A4BB-F699595BE12D}" type="presParOf" srcId="{4D2B77D2-4527-4362-AAEF-CB552A2D426D}" destId="{F625A310-AF09-488E-8779-36397BD57F2E}" srcOrd="0" destOrd="0" presId="urn:microsoft.com/office/officeart/2018/2/layout/IconCircleList"/>
    <dgm:cxn modelId="{22B9F189-4E9E-4F5E-875C-A0337EB8E3C4}" type="presParOf" srcId="{4D2B77D2-4527-4362-AAEF-CB552A2D426D}" destId="{78944526-264A-4E9F-BC10-F5B18807C331}" srcOrd="1" destOrd="0" presId="urn:microsoft.com/office/officeart/2018/2/layout/IconCircleList"/>
    <dgm:cxn modelId="{18FD017F-FD0A-4030-B8DB-2A9958C4C56C}" type="presParOf" srcId="{4D2B77D2-4527-4362-AAEF-CB552A2D426D}" destId="{F1BBA07E-067C-4614-92C6-4E387A68A928}" srcOrd="2" destOrd="0" presId="urn:microsoft.com/office/officeart/2018/2/layout/IconCircleList"/>
    <dgm:cxn modelId="{CF4A85D9-268E-4ED4-B6DC-8E1F8470583D}" type="presParOf" srcId="{4D2B77D2-4527-4362-AAEF-CB552A2D426D}" destId="{3E4E1C34-1BFC-4681-B441-7D725059C8B1}"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D87143F-0197-4932-A675-47F492B18252}"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D475923C-43DC-448C-AA44-635AA284BB9F}">
      <dgm:prSet custT="1"/>
      <dgm:spPr/>
      <dgm:t>
        <a:bodyPr/>
        <a:lstStyle/>
        <a:p>
          <a:pPr>
            <a:lnSpc>
              <a:spcPct val="100000"/>
            </a:lnSpc>
          </a:pPr>
          <a:r>
            <a:rPr lang="cs-CZ" sz="1800" dirty="0" err="1">
              <a:latin typeface="Calibri" panose="020F0502020204030204" pitchFamily="34" charset="0"/>
              <a:cs typeface="Calibri" panose="020F0502020204030204" pitchFamily="34" charset="0"/>
            </a:rPr>
            <a:t>Well</a:t>
          </a:r>
          <a:r>
            <a:rPr lang="cs-CZ" sz="1800" dirty="0">
              <a:latin typeface="Calibri" panose="020F0502020204030204" pitchFamily="34" charset="0"/>
              <a:cs typeface="Calibri" panose="020F0502020204030204" pitchFamily="34" charset="0"/>
            </a:rPr>
            <a:t> </a:t>
          </a:r>
          <a:r>
            <a:rPr lang="cs-CZ" sz="1800" dirty="0" err="1">
              <a:latin typeface="Calibri" panose="020F0502020204030204" pitchFamily="34" charset="0"/>
              <a:cs typeface="Calibri" panose="020F0502020204030204" pitchFamily="34" charset="0"/>
            </a:rPr>
            <a:t>preserved</a:t>
          </a:r>
          <a:r>
            <a:rPr lang="cs-CZ" sz="1800" dirty="0">
              <a:latin typeface="Calibri" panose="020F0502020204030204" pitchFamily="34" charset="0"/>
              <a:cs typeface="Calibri" panose="020F0502020204030204" pitchFamily="34" charset="0"/>
            </a:rPr>
            <a:t> </a:t>
          </a:r>
          <a:r>
            <a:rPr lang="cs-CZ" sz="1800" dirty="0" err="1">
              <a:latin typeface="Calibri" panose="020F0502020204030204" pitchFamily="34" charset="0"/>
              <a:cs typeface="Calibri" panose="020F0502020204030204" pitchFamily="34" charset="0"/>
            </a:rPr>
            <a:t>with</a:t>
          </a:r>
          <a:r>
            <a:rPr lang="cs-CZ" sz="1800" dirty="0">
              <a:latin typeface="Calibri" panose="020F0502020204030204" pitchFamily="34" charset="0"/>
              <a:cs typeface="Calibri" panose="020F0502020204030204" pitchFamily="34" charset="0"/>
            </a:rPr>
            <a:t> </a:t>
          </a:r>
          <a:r>
            <a:rPr lang="cs-CZ" sz="1800" dirty="0" err="1">
              <a:latin typeface="Calibri" panose="020F0502020204030204" pitchFamily="34" charset="0"/>
              <a:cs typeface="Calibri" panose="020F0502020204030204" pitchFamily="34" charset="0"/>
            </a:rPr>
            <a:t>unique</a:t>
          </a:r>
          <a:r>
            <a:rPr lang="cs-CZ" sz="1800" dirty="0">
              <a:latin typeface="Calibri" panose="020F0502020204030204" pitchFamily="34" charset="0"/>
              <a:cs typeface="Calibri" panose="020F0502020204030204" pitchFamily="34" charset="0"/>
            </a:rPr>
            <a:t> </a:t>
          </a:r>
          <a:r>
            <a:rPr lang="cs-CZ" sz="1800" dirty="0" err="1">
              <a:latin typeface="Calibri" panose="020F0502020204030204" pitchFamily="34" charset="0"/>
              <a:cs typeface="Calibri" panose="020F0502020204030204" pitchFamily="34" charset="0"/>
            </a:rPr>
            <a:t>stalactities</a:t>
          </a:r>
          <a:endParaRPr lang="en-US" sz="1800" dirty="0">
            <a:latin typeface="Calibri" panose="020F0502020204030204" pitchFamily="34" charset="0"/>
            <a:cs typeface="Calibri" panose="020F0502020204030204" pitchFamily="34" charset="0"/>
          </a:endParaRPr>
        </a:p>
      </dgm:t>
    </dgm:pt>
    <dgm:pt modelId="{1B47F5E0-EB2E-44CB-91D5-A8443552CE6F}" type="parTrans" cxnId="{264D9823-E047-416B-8642-87E77A7A6A77}">
      <dgm:prSet/>
      <dgm:spPr/>
      <dgm:t>
        <a:bodyPr/>
        <a:lstStyle/>
        <a:p>
          <a:endParaRPr lang="en-US" sz="1800">
            <a:latin typeface="Calibri" panose="020F0502020204030204" pitchFamily="34" charset="0"/>
            <a:cs typeface="Calibri" panose="020F0502020204030204" pitchFamily="34" charset="0"/>
          </a:endParaRPr>
        </a:p>
      </dgm:t>
    </dgm:pt>
    <dgm:pt modelId="{7F2020FC-1481-4FAD-9103-8F2B2901C7F5}" type="sibTrans" cxnId="{264D9823-E047-416B-8642-87E77A7A6A77}">
      <dgm:prSet/>
      <dgm:spPr/>
      <dgm:t>
        <a:bodyPr/>
        <a:lstStyle/>
        <a:p>
          <a:pPr>
            <a:lnSpc>
              <a:spcPct val="100000"/>
            </a:lnSpc>
          </a:pPr>
          <a:endParaRPr lang="en-US" sz="1800">
            <a:latin typeface="Calibri" panose="020F0502020204030204" pitchFamily="34" charset="0"/>
            <a:cs typeface="Calibri" panose="020F0502020204030204" pitchFamily="34" charset="0"/>
          </a:endParaRPr>
        </a:p>
      </dgm:t>
    </dgm:pt>
    <dgm:pt modelId="{EA971D1F-1B4B-48DF-BB2D-218A6A0169A7}">
      <dgm:prSet custT="1"/>
      <dgm:spPr/>
      <dgm:t>
        <a:bodyPr/>
        <a:lstStyle/>
        <a:p>
          <a:pPr>
            <a:lnSpc>
              <a:spcPct val="100000"/>
            </a:lnSpc>
          </a:pPr>
          <a:r>
            <a:rPr lang="cs-CZ" sz="1800" dirty="0" err="1">
              <a:latin typeface="Calibri" panose="020F0502020204030204" pitchFamily="34" charset="0"/>
              <a:cs typeface="Calibri" panose="020F0502020204030204" pitchFamily="34" charset="0"/>
            </a:rPr>
            <a:t>Concentric</a:t>
          </a:r>
          <a:r>
            <a:rPr lang="cs-CZ" sz="1800" dirty="0">
              <a:latin typeface="Calibri" panose="020F0502020204030204" pitchFamily="34" charset="0"/>
              <a:cs typeface="Calibri" panose="020F0502020204030204" pitchFamily="34" charset="0"/>
            </a:rPr>
            <a:t> </a:t>
          </a:r>
          <a:r>
            <a:rPr lang="cs-CZ" sz="1800" dirty="0" err="1">
              <a:latin typeface="Calibri" panose="020F0502020204030204" pitchFamily="34" charset="0"/>
              <a:cs typeface="Calibri" panose="020F0502020204030204" pitchFamily="34" charset="0"/>
            </a:rPr>
            <a:t>stalactites</a:t>
          </a:r>
          <a:r>
            <a:rPr lang="cs-CZ" sz="1800" dirty="0">
              <a:latin typeface="Calibri" panose="020F0502020204030204" pitchFamily="34" charset="0"/>
              <a:cs typeface="Calibri" panose="020F0502020204030204" pitchFamily="34" charset="0"/>
            </a:rPr>
            <a:t> </a:t>
          </a:r>
          <a:r>
            <a:rPr lang="cs-CZ" sz="1800" dirty="0" err="1">
              <a:latin typeface="Calibri" panose="020F0502020204030204" pitchFamily="34" charset="0"/>
              <a:cs typeface="Calibri" panose="020F0502020204030204" pitchFamily="34" charset="0"/>
            </a:rPr>
            <a:t>create</a:t>
          </a:r>
          <a:r>
            <a:rPr lang="cs-CZ" sz="1800" dirty="0">
              <a:latin typeface="Calibri" panose="020F0502020204030204" pitchFamily="34" charset="0"/>
              <a:cs typeface="Calibri" panose="020F0502020204030204" pitchFamily="34" charset="0"/>
            </a:rPr>
            <a:t> </a:t>
          </a:r>
          <a:r>
            <a:rPr lang="cs-CZ" sz="1800" dirty="0" err="1">
              <a:latin typeface="Calibri" panose="020F0502020204030204" pitchFamily="34" charset="0"/>
              <a:cs typeface="Calibri" panose="020F0502020204030204" pitchFamily="34" charset="0"/>
            </a:rPr>
            <a:t>impressive</a:t>
          </a:r>
          <a:r>
            <a:rPr lang="cs-CZ" sz="1800" dirty="0">
              <a:latin typeface="Calibri" panose="020F0502020204030204" pitchFamily="34" charset="0"/>
              <a:cs typeface="Calibri" panose="020F0502020204030204" pitchFamily="34" charset="0"/>
            </a:rPr>
            <a:t> </a:t>
          </a:r>
          <a:r>
            <a:rPr lang="cs-CZ" sz="1800" dirty="0" err="1">
              <a:latin typeface="Calibri" panose="020F0502020204030204" pitchFamily="34" charset="0"/>
              <a:cs typeface="Calibri" panose="020F0502020204030204" pitchFamily="34" charset="0"/>
            </a:rPr>
            <a:t>shapes</a:t>
          </a:r>
          <a:r>
            <a:rPr lang="cs-CZ" sz="1800" dirty="0">
              <a:latin typeface="Calibri" panose="020F0502020204030204" pitchFamily="34" charset="0"/>
              <a:cs typeface="Calibri" panose="020F0502020204030204" pitchFamily="34" charset="0"/>
            </a:rPr>
            <a:t> and </a:t>
          </a:r>
          <a:r>
            <a:rPr lang="cs-CZ" sz="1800" dirty="0" err="1">
              <a:latin typeface="Calibri" panose="020F0502020204030204" pitchFamily="34" charset="0"/>
              <a:cs typeface="Calibri" panose="020F0502020204030204" pitchFamily="34" charset="0"/>
            </a:rPr>
            <a:t>figures</a:t>
          </a:r>
          <a:endParaRPr lang="en-US" sz="1800" dirty="0">
            <a:latin typeface="Calibri" panose="020F0502020204030204" pitchFamily="34" charset="0"/>
            <a:cs typeface="Calibri" panose="020F0502020204030204" pitchFamily="34" charset="0"/>
          </a:endParaRPr>
        </a:p>
      </dgm:t>
    </dgm:pt>
    <dgm:pt modelId="{2000935B-77B4-4F81-9EF8-0839E586ECCD}" type="parTrans" cxnId="{B90EA47B-133A-44DD-8E29-918E06648030}">
      <dgm:prSet/>
      <dgm:spPr/>
      <dgm:t>
        <a:bodyPr/>
        <a:lstStyle/>
        <a:p>
          <a:endParaRPr lang="en-US" sz="1800">
            <a:latin typeface="Calibri" panose="020F0502020204030204" pitchFamily="34" charset="0"/>
            <a:cs typeface="Calibri" panose="020F0502020204030204" pitchFamily="34" charset="0"/>
          </a:endParaRPr>
        </a:p>
      </dgm:t>
    </dgm:pt>
    <dgm:pt modelId="{FA5C1595-DE03-4DCA-968D-C205AE1B666A}" type="sibTrans" cxnId="{B90EA47B-133A-44DD-8E29-918E06648030}">
      <dgm:prSet/>
      <dgm:spPr/>
      <dgm:t>
        <a:bodyPr/>
        <a:lstStyle/>
        <a:p>
          <a:pPr>
            <a:lnSpc>
              <a:spcPct val="100000"/>
            </a:lnSpc>
          </a:pPr>
          <a:endParaRPr lang="en-US" sz="1800">
            <a:latin typeface="Calibri" panose="020F0502020204030204" pitchFamily="34" charset="0"/>
            <a:cs typeface="Calibri" panose="020F0502020204030204" pitchFamily="34" charset="0"/>
          </a:endParaRPr>
        </a:p>
      </dgm:t>
    </dgm:pt>
    <dgm:pt modelId="{F2FFB2E7-927F-4E8A-B1F6-65C7B6F2FE99}">
      <dgm:prSet custT="1"/>
      <dgm:spPr/>
      <dgm:t>
        <a:bodyPr/>
        <a:lstStyle/>
        <a:p>
          <a:pPr>
            <a:lnSpc>
              <a:spcPct val="100000"/>
            </a:lnSpc>
          </a:pPr>
          <a:r>
            <a:rPr lang="cs-CZ" sz="1800" dirty="0" err="1">
              <a:latin typeface="Calibri" panose="020F0502020204030204" pitchFamily="34" charset="0"/>
              <a:cs typeface="Calibri" panose="020F0502020204030204" pitchFamily="34" charset="0"/>
            </a:rPr>
            <a:t>Visists</a:t>
          </a:r>
          <a:r>
            <a:rPr lang="cs-CZ" sz="1800" dirty="0">
              <a:latin typeface="Calibri" panose="020F0502020204030204" pitchFamily="34" charset="0"/>
              <a:cs typeface="Calibri" panose="020F0502020204030204" pitchFamily="34" charset="0"/>
            </a:rPr>
            <a:t> in </a:t>
          </a:r>
          <a:r>
            <a:rPr lang="cs-CZ" sz="1800" dirty="0" err="1">
              <a:latin typeface="Calibri" panose="020F0502020204030204" pitchFamily="34" charset="0"/>
              <a:cs typeface="Calibri" panose="020F0502020204030204" pitchFamily="34" charset="0"/>
            </a:rPr>
            <a:t>groups</a:t>
          </a:r>
          <a:r>
            <a:rPr lang="cs-CZ" sz="1800" dirty="0">
              <a:latin typeface="Calibri" panose="020F0502020204030204" pitchFamily="34" charset="0"/>
              <a:cs typeface="Calibri" panose="020F0502020204030204" pitchFamily="34" charset="0"/>
            </a:rPr>
            <a:t>, metal </a:t>
          </a:r>
          <a:r>
            <a:rPr lang="cs-CZ" sz="1800" dirty="0" err="1">
              <a:latin typeface="Calibri" panose="020F0502020204030204" pitchFamily="34" charset="0"/>
              <a:cs typeface="Calibri" panose="020F0502020204030204" pitchFamily="34" charset="0"/>
            </a:rPr>
            <a:t>walkway</a:t>
          </a:r>
          <a:r>
            <a:rPr lang="cs-CZ" sz="1800" dirty="0">
              <a:latin typeface="Calibri" panose="020F0502020204030204" pitchFamily="34" charset="0"/>
              <a:cs typeface="Calibri" panose="020F0502020204030204" pitchFamily="34" charset="0"/>
            </a:rPr>
            <a:t> </a:t>
          </a:r>
          <a:r>
            <a:rPr lang="cs-CZ" sz="1800" dirty="0" err="1">
              <a:latin typeface="Calibri" panose="020F0502020204030204" pitchFamily="34" charset="0"/>
              <a:cs typeface="Calibri" panose="020F0502020204030204" pitchFamily="34" charset="0"/>
            </a:rPr>
            <a:t>inside</a:t>
          </a:r>
          <a:r>
            <a:rPr lang="cs-CZ" sz="1800" dirty="0">
              <a:latin typeface="Calibri" panose="020F0502020204030204" pitchFamily="34" charset="0"/>
              <a:cs typeface="Calibri" panose="020F0502020204030204" pitchFamily="34" charset="0"/>
            </a:rPr>
            <a:t> </a:t>
          </a:r>
          <a:r>
            <a:rPr lang="cs-CZ" sz="1800" dirty="0" err="1">
              <a:latin typeface="Calibri" panose="020F0502020204030204" pitchFamily="34" charset="0"/>
              <a:cs typeface="Calibri" panose="020F0502020204030204" pitchFamily="34" charset="0"/>
            </a:rPr>
            <a:t>with</a:t>
          </a:r>
          <a:r>
            <a:rPr lang="cs-CZ" sz="1800" dirty="0">
              <a:latin typeface="Calibri" panose="020F0502020204030204" pitchFamily="34" charset="0"/>
              <a:cs typeface="Calibri" panose="020F0502020204030204" pitchFamily="34" charset="0"/>
            </a:rPr>
            <a:t> </a:t>
          </a:r>
          <a:r>
            <a:rPr lang="cs-CZ" sz="1800" dirty="0" err="1">
              <a:latin typeface="Calibri" panose="020F0502020204030204" pitchFamily="34" charset="0"/>
              <a:cs typeface="Calibri" panose="020F0502020204030204" pitchFamily="34" charset="0"/>
            </a:rPr>
            <a:t>handrails</a:t>
          </a:r>
          <a:endParaRPr lang="en-US" sz="1800" dirty="0">
            <a:latin typeface="Calibri" panose="020F0502020204030204" pitchFamily="34" charset="0"/>
            <a:cs typeface="Calibri" panose="020F0502020204030204" pitchFamily="34" charset="0"/>
          </a:endParaRPr>
        </a:p>
      </dgm:t>
    </dgm:pt>
    <dgm:pt modelId="{14C7456D-7D35-40FA-B921-BF65EDCA2C86}" type="parTrans" cxnId="{E083D6AC-FC03-4848-B60F-330D52024132}">
      <dgm:prSet/>
      <dgm:spPr/>
      <dgm:t>
        <a:bodyPr/>
        <a:lstStyle/>
        <a:p>
          <a:endParaRPr lang="en-US" sz="1800">
            <a:latin typeface="Calibri" panose="020F0502020204030204" pitchFamily="34" charset="0"/>
            <a:cs typeface="Calibri" panose="020F0502020204030204" pitchFamily="34" charset="0"/>
          </a:endParaRPr>
        </a:p>
      </dgm:t>
    </dgm:pt>
    <dgm:pt modelId="{417E1408-777A-4658-BF9C-A8F33C9C852C}" type="sibTrans" cxnId="{E083D6AC-FC03-4848-B60F-330D52024132}">
      <dgm:prSet/>
      <dgm:spPr/>
      <dgm:t>
        <a:bodyPr/>
        <a:lstStyle/>
        <a:p>
          <a:pPr>
            <a:lnSpc>
              <a:spcPct val="100000"/>
            </a:lnSpc>
          </a:pPr>
          <a:endParaRPr lang="en-US" sz="1800">
            <a:latin typeface="Calibri" panose="020F0502020204030204" pitchFamily="34" charset="0"/>
            <a:cs typeface="Calibri" panose="020F0502020204030204" pitchFamily="34" charset="0"/>
          </a:endParaRPr>
        </a:p>
      </dgm:t>
    </dgm:pt>
    <dgm:pt modelId="{F579BF87-46B3-4ED1-ACD8-94D4ACA7069E}">
      <dgm:prSet custT="1"/>
      <dgm:spPr/>
      <dgm:t>
        <a:bodyPr/>
        <a:lstStyle/>
        <a:p>
          <a:pPr>
            <a:lnSpc>
              <a:spcPct val="100000"/>
            </a:lnSpc>
          </a:pPr>
          <a:r>
            <a:rPr lang="cs-CZ" sz="1800" dirty="0">
              <a:latin typeface="Calibri" panose="020F0502020204030204" pitchFamily="34" charset="0"/>
              <a:cs typeface="Calibri" panose="020F0502020204030204" pitchFamily="34" charset="0"/>
            </a:rPr>
            <a:t>Expert </a:t>
          </a:r>
          <a:r>
            <a:rPr lang="cs-CZ" sz="1800" dirty="0" err="1">
              <a:latin typeface="Calibri" panose="020F0502020204030204" pitchFamily="34" charset="0"/>
              <a:cs typeface="Calibri" panose="020F0502020204030204" pitchFamily="34" charset="0"/>
            </a:rPr>
            <a:t>guide</a:t>
          </a:r>
          <a:r>
            <a:rPr lang="cs-CZ" sz="1800" dirty="0">
              <a:latin typeface="Calibri" panose="020F0502020204030204" pitchFamily="34" charset="0"/>
              <a:cs typeface="Calibri" panose="020F0502020204030204" pitchFamily="34" charset="0"/>
            </a:rPr>
            <a:t> </a:t>
          </a:r>
          <a:r>
            <a:rPr lang="cs-CZ" sz="1800" dirty="0" err="1">
              <a:latin typeface="Calibri" panose="020F0502020204030204" pitchFamily="34" charset="0"/>
              <a:cs typeface="Calibri" panose="020F0502020204030204" pitchFamily="34" charset="0"/>
            </a:rPr>
            <a:t>provides</a:t>
          </a:r>
          <a:r>
            <a:rPr lang="cs-CZ" sz="1800" dirty="0">
              <a:latin typeface="Calibri" panose="020F0502020204030204" pitchFamily="34" charset="0"/>
              <a:cs typeface="Calibri" panose="020F0502020204030204" pitchFamily="34" charset="0"/>
            </a:rPr>
            <a:t> </a:t>
          </a:r>
          <a:r>
            <a:rPr lang="cs-CZ" sz="1800" dirty="0" err="1">
              <a:latin typeface="Calibri" panose="020F0502020204030204" pitchFamily="34" charset="0"/>
              <a:cs typeface="Calibri" panose="020F0502020204030204" pitchFamily="34" charset="0"/>
            </a:rPr>
            <a:t>explanation</a:t>
          </a:r>
          <a:endParaRPr lang="en-US" sz="1800" dirty="0">
            <a:latin typeface="Calibri" panose="020F0502020204030204" pitchFamily="34" charset="0"/>
            <a:cs typeface="Calibri" panose="020F0502020204030204" pitchFamily="34" charset="0"/>
          </a:endParaRPr>
        </a:p>
      </dgm:t>
    </dgm:pt>
    <dgm:pt modelId="{0DE4E5A8-C295-4AC4-9B0A-F2E643F67F91}" type="parTrans" cxnId="{31409D0A-5BFF-4996-BF8C-E42B78E9EC1E}">
      <dgm:prSet/>
      <dgm:spPr/>
      <dgm:t>
        <a:bodyPr/>
        <a:lstStyle/>
        <a:p>
          <a:endParaRPr lang="en-US" sz="1800">
            <a:latin typeface="Calibri" panose="020F0502020204030204" pitchFamily="34" charset="0"/>
            <a:cs typeface="Calibri" panose="020F0502020204030204" pitchFamily="34" charset="0"/>
          </a:endParaRPr>
        </a:p>
      </dgm:t>
    </dgm:pt>
    <dgm:pt modelId="{E3192891-EB52-4063-91CA-EED453305048}" type="sibTrans" cxnId="{31409D0A-5BFF-4996-BF8C-E42B78E9EC1E}">
      <dgm:prSet/>
      <dgm:spPr/>
      <dgm:t>
        <a:bodyPr/>
        <a:lstStyle/>
        <a:p>
          <a:endParaRPr lang="en-US" sz="1800">
            <a:latin typeface="Calibri" panose="020F0502020204030204" pitchFamily="34" charset="0"/>
            <a:cs typeface="Calibri" panose="020F0502020204030204" pitchFamily="34" charset="0"/>
          </a:endParaRPr>
        </a:p>
      </dgm:t>
    </dgm:pt>
    <dgm:pt modelId="{A4955295-A228-434D-BE75-02055F9456D8}" type="pres">
      <dgm:prSet presAssocID="{9D87143F-0197-4932-A675-47F492B18252}" presName="root" presStyleCnt="0">
        <dgm:presLayoutVars>
          <dgm:dir/>
          <dgm:resizeHandles val="exact"/>
        </dgm:presLayoutVars>
      </dgm:prSet>
      <dgm:spPr/>
    </dgm:pt>
    <dgm:pt modelId="{FE4D49F5-84E8-436B-B5FB-689BCFE0E2BF}" type="pres">
      <dgm:prSet presAssocID="{9D87143F-0197-4932-A675-47F492B18252}" presName="container" presStyleCnt="0">
        <dgm:presLayoutVars>
          <dgm:dir/>
          <dgm:resizeHandles val="exact"/>
        </dgm:presLayoutVars>
      </dgm:prSet>
      <dgm:spPr/>
    </dgm:pt>
    <dgm:pt modelId="{6E1C50AD-5016-48DE-8CEB-46E40A0D4B52}" type="pres">
      <dgm:prSet presAssocID="{D475923C-43DC-448C-AA44-635AA284BB9F}" presName="compNode" presStyleCnt="0"/>
      <dgm:spPr/>
    </dgm:pt>
    <dgm:pt modelId="{1F755162-45B9-4844-82D7-7DE2E0393633}" type="pres">
      <dgm:prSet presAssocID="{D475923C-43DC-448C-AA44-635AA284BB9F}" presName="iconBgRect" presStyleLbl="bgShp" presStyleIdx="0" presStyleCnt="4"/>
      <dgm:spPr/>
    </dgm:pt>
    <dgm:pt modelId="{4F263426-F043-41F0-BEC6-478128E6958D}" type="pres">
      <dgm:prSet presAssocID="{D475923C-43DC-448C-AA44-635AA284BB9F}" presName="iconRect" presStyleLbl="node1" presStyleIdx="0" presStyleCnt="4"/>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Hory"/>
        </a:ext>
      </dgm:extLst>
    </dgm:pt>
    <dgm:pt modelId="{E1E1BC64-E832-4AE3-8E68-F2B89C820812}" type="pres">
      <dgm:prSet presAssocID="{D475923C-43DC-448C-AA44-635AA284BB9F}" presName="spaceRect" presStyleCnt="0"/>
      <dgm:spPr/>
    </dgm:pt>
    <dgm:pt modelId="{0D4F985A-B6E3-4199-8614-A16B62467582}" type="pres">
      <dgm:prSet presAssocID="{D475923C-43DC-448C-AA44-635AA284BB9F}" presName="textRect" presStyleLbl="revTx" presStyleIdx="0" presStyleCnt="4">
        <dgm:presLayoutVars>
          <dgm:chMax val="1"/>
          <dgm:chPref val="1"/>
        </dgm:presLayoutVars>
      </dgm:prSet>
      <dgm:spPr/>
    </dgm:pt>
    <dgm:pt modelId="{83F8D0E1-8D4B-48B9-A751-72E573CEE2C9}" type="pres">
      <dgm:prSet presAssocID="{7F2020FC-1481-4FAD-9103-8F2B2901C7F5}" presName="sibTrans" presStyleLbl="sibTrans2D1" presStyleIdx="0" presStyleCnt="0"/>
      <dgm:spPr/>
    </dgm:pt>
    <dgm:pt modelId="{0E340B4A-C32F-4B51-BC87-ED86A48A65AB}" type="pres">
      <dgm:prSet presAssocID="{EA971D1F-1B4B-48DF-BB2D-218A6A0169A7}" presName="compNode" presStyleCnt="0"/>
      <dgm:spPr/>
    </dgm:pt>
    <dgm:pt modelId="{FEC981A8-7B92-4E75-82D1-91A7C3C39AA5}" type="pres">
      <dgm:prSet presAssocID="{EA971D1F-1B4B-48DF-BB2D-218A6A0169A7}" presName="iconBgRect" presStyleLbl="bgShp" presStyleIdx="1" presStyleCnt="4"/>
      <dgm:spPr/>
    </dgm:pt>
    <dgm:pt modelId="{0339B11E-2429-48A8-8D50-1628277B8E60}" type="pres">
      <dgm:prSet presAssocID="{EA971D1F-1B4B-48DF-BB2D-218A6A0169A7}" presName="iconRect" presStyleLbl="node1" presStyleIdx="1" presStyleCnt="4"/>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Peníze"/>
        </a:ext>
      </dgm:extLst>
    </dgm:pt>
    <dgm:pt modelId="{87EA4EA3-3F0A-4B15-81A1-4077294B8FE5}" type="pres">
      <dgm:prSet presAssocID="{EA971D1F-1B4B-48DF-BB2D-218A6A0169A7}" presName="spaceRect" presStyleCnt="0"/>
      <dgm:spPr/>
    </dgm:pt>
    <dgm:pt modelId="{220951CF-9484-46F5-AAF1-3A4C539B6C3A}" type="pres">
      <dgm:prSet presAssocID="{EA971D1F-1B4B-48DF-BB2D-218A6A0169A7}" presName="textRect" presStyleLbl="revTx" presStyleIdx="1" presStyleCnt="4">
        <dgm:presLayoutVars>
          <dgm:chMax val="1"/>
          <dgm:chPref val="1"/>
        </dgm:presLayoutVars>
      </dgm:prSet>
      <dgm:spPr/>
    </dgm:pt>
    <dgm:pt modelId="{44C7C2BA-09A8-4D57-BD42-BEEB3E550361}" type="pres">
      <dgm:prSet presAssocID="{FA5C1595-DE03-4DCA-968D-C205AE1B666A}" presName="sibTrans" presStyleLbl="sibTrans2D1" presStyleIdx="0" presStyleCnt="0"/>
      <dgm:spPr/>
    </dgm:pt>
    <dgm:pt modelId="{904814A3-9EC2-4948-9F87-391B9E673CB7}" type="pres">
      <dgm:prSet presAssocID="{F2FFB2E7-927F-4E8A-B1F6-65C7B6F2FE99}" presName="compNode" presStyleCnt="0"/>
      <dgm:spPr/>
    </dgm:pt>
    <dgm:pt modelId="{AE7D7987-5617-4395-A723-E452399AF016}" type="pres">
      <dgm:prSet presAssocID="{F2FFB2E7-927F-4E8A-B1F6-65C7B6F2FE99}" presName="iconBgRect" presStyleLbl="bgShp" presStyleIdx="2" presStyleCnt="4"/>
      <dgm:spPr/>
    </dgm:pt>
    <dgm:pt modelId="{D42BF54B-D49E-4DCA-8669-793F6A76165E}" type="pres">
      <dgm:prSet presAssocID="{F2FFB2E7-927F-4E8A-B1F6-65C7B6F2FE99}" presName="iconRect" presStyleLbl="node1" presStyleIdx="2" presStyleCnt="4"/>
      <dgm:spPr>
        <a:blipFill rotWithShape="1">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Paleta"/>
        </a:ext>
      </dgm:extLst>
    </dgm:pt>
    <dgm:pt modelId="{5EB9A0CC-5E93-4EEF-9B24-AB00D5B596CC}" type="pres">
      <dgm:prSet presAssocID="{F2FFB2E7-927F-4E8A-B1F6-65C7B6F2FE99}" presName="spaceRect" presStyleCnt="0"/>
      <dgm:spPr/>
    </dgm:pt>
    <dgm:pt modelId="{6FD86A35-5D58-49AA-BD7A-313F35E6E071}" type="pres">
      <dgm:prSet presAssocID="{F2FFB2E7-927F-4E8A-B1F6-65C7B6F2FE99}" presName="textRect" presStyleLbl="revTx" presStyleIdx="2" presStyleCnt="4">
        <dgm:presLayoutVars>
          <dgm:chMax val="1"/>
          <dgm:chPref val="1"/>
        </dgm:presLayoutVars>
      </dgm:prSet>
      <dgm:spPr/>
    </dgm:pt>
    <dgm:pt modelId="{ADF9012F-BD16-4E5F-8E93-4080BA9E81DC}" type="pres">
      <dgm:prSet presAssocID="{417E1408-777A-4658-BF9C-A8F33C9C852C}" presName="sibTrans" presStyleLbl="sibTrans2D1" presStyleIdx="0" presStyleCnt="0"/>
      <dgm:spPr/>
    </dgm:pt>
    <dgm:pt modelId="{4D2B77D2-4527-4362-AAEF-CB552A2D426D}" type="pres">
      <dgm:prSet presAssocID="{F579BF87-46B3-4ED1-ACD8-94D4ACA7069E}" presName="compNode" presStyleCnt="0"/>
      <dgm:spPr/>
    </dgm:pt>
    <dgm:pt modelId="{F625A310-AF09-488E-8779-36397BD57F2E}" type="pres">
      <dgm:prSet presAssocID="{F579BF87-46B3-4ED1-ACD8-94D4ACA7069E}" presName="iconBgRect" presStyleLbl="bgShp" presStyleIdx="3" presStyleCnt="4"/>
      <dgm:spPr/>
    </dgm:pt>
    <dgm:pt modelId="{78944526-264A-4E9F-BC10-F5B18807C331}" type="pres">
      <dgm:prSet presAssocID="{F579BF87-46B3-4ED1-ACD8-94D4ACA7069E}" presName="iconRect" presStyleLbl="node1" presStyleIdx="3" presStyleCnt="4"/>
      <dgm:spPr>
        <a:blipFill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Hodiny"/>
        </a:ext>
      </dgm:extLst>
    </dgm:pt>
    <dgm:pt modelId="{F1BBA07E-067C-4614-92C6-4E387A68A928}" type="pres">
      <dgm:prSet presAssocID="{F579BF87-46B3-4ED1-ACD8-94D4ACA7069E}" presName="spaceRect" presStyleCnt="0"/>
      <dgm:spPr/>
    </dgm:pt>
    <dgm:pt modelId="{3E4E1C34-1BFC-4681-B441-7D725059C8B1}" type="pres">
      <dgm:prSet presAssocID="{F579BF87-46B3-4ED1-ACD8-94D4ACA7069E}" presName="textRect" presStyleLbl="revTx" presStyleIdx="3" presStyleCnt="4">
        <dgm:presLayoutVars>
          <dgm:chMax val="1"/>
          <dgm:chPref val="1"/>
        </dgm:presLayoutVars>
      </dgm:prSet>
      <dgm:spPr/>
    </dgm:pt>
  </dgm:ptLst>
  <dgm:cxnLst>
    <dgm:cxn modelId="{14531308-6455-47C9-A7AE-FFC708314C37}" type="presOf" srcId="{7F2020FC-1481-4FAD-9103-8F2B2901C7F5}" destId="{83F8D0E1-8D4B-48B9-A751-72E573CEE2C9}" srcOrd="0" destOrd="0" presId="urn:microsoft.com/office/officeart/2018/2/layout/IconCircleList"/>
    <dgm:cxn modelId="{31409D0A-5BFF-4996-BF8C-E42B78E9EC1E}" srcId="{9D87143F-0197-4932-A675-47F492B18252}" destId="{F579BF87-46B3-4ED1-ACD8-94D4ACA7069E}" srcOrd="3" destOrd="0" parTransId="{0DE4E5A8-C295-4AC4-9B0A-F2E643F67F91}" sibTransId="{E3192891-EB52-4063-91CA-EED453305048}"/>
    <dgm:cxn modelId="{264D9823-E047-416B-8642-87E77A7A6A77}" srcId="{9D87143F-0197-4932-A675-47F492B18252}" destId="{D475923C-43DC-448C-AA44-635AA284BB9F}" srcOrd="0" destOrd="0" parTransId="{1B47F5E0-EB2E-44CB-91D5-A8443552CE6F}" sibTransId="{7F2020FC-1481-4FAD-9103-8F2B2901C7F5}"/>
    <dgm:cxn modelId="{92135245-E5A5-4337-A98C-82B5346F0461}" type="presOf" srcId="{FA5C1595-DE03-4DCA-968D-C205AE1B666A}" destId="{44C7C2BA-09A8-4D57-BD42-BEEB3E550361}" srcOrd="0" destOrd="0" presId="urn:microsoft.com/office/officeart/2018/2/layout/IconCircleList"/>
    <dgm:cxn modelId="{0B3B196A-05D4-43D1-870B-534A85BE85BA}" type="presOf" srcId="{9D87143F-0197-4932-A675-47F492B18252}" destId="{A4955295-A228-434D-BE75-02055F9456D8}" srcOrd="0" destOrd="0" presId="urn:microsoft.com/office/officeart/2018/2/layout/IconCircleList"/>
    <dgm:cxn modelId="{1A498C72-3674-43F5-A8A9-A2E6C3D79678}" type="presOf" srcId="{D475923C-43DC-448C-AA44-635AA284BB9F}" destId="{0D4F985A-B6E3-4199-8614-A16B62467582}" srcOrd="0" destOrd="0" presId="urn:microsoft.com/office/officeart/2018/2/layout/IconCircleList"/>
    <dgm:cxn modelId="{782B1775-5D12-4EBE-989B-CDFC2C25243C}" type="presOf" srcId="{EA971D1F-1B4B-48DF-BB2D-218A6A0169A7}" destId="{220951CF-9484-46F5-AAF1-3A4C539B6C3A}" srcOrd="0" destOrd="0" presId="urn:microsoft.com/office/officeart/2018/2/layout/IconCircleList"/>
    <dgm:cxn modelId="{B90EA47B-133A-44DD-8E29-918E06648030}" srcId="{9D87143F-0197-4932-A675-47F492B18252}" destId="{EA971D1F-1B4B-48DF-BB2D-218A6A0169A7}" srcOrd="1" destOrd="0" parTransId="{2000935B-77B4-4F81-9EF8-0839E586ECCD}" sibTransId="{FA5C1595-DE03-4DCA-968D-C205AE1B666A}"/>
    <dgm:cxn modelId="{E083D6AC-FC03-4848-B60F-330D52024132}" srcId="{9D87143F-0197-4932-A675-47F492B18252}" destId="{F2FFB2E7-927F-4E8A-B1F6-65C7B6F2FE99}" srcOrd="2" destOrd="0" parTransId="{14C7456D-7D35-40FA-B921-BF65EDCA2C86}" sibTransId="{417E1408-777A-4658-BF9C-A8F33C9C852C}"/>
    <dgm:cxn modelId="{6915C8AF-AF94-4C2C-99DE-66BC8503590F}" type="presOf" srcId="{F579BF87-46B3-4ED1-ACD8-94D4ACA7069E}" destId="{3E4E1C34-1BFC-4681-B441-7D725059C8B1}" srcOrd="0" destOrd="0" presId="urn:microsoft.com/office/officeart/2018/2/layout/IconCircleList"/>
    <dgm:cxn modelId="{53A28AB9-DE5D-40E0-85E2-2FBA6AE7ECAF}" type="presOf" srcId="{F2FFB2E7-927F-4E8A-B1F6-65C7B6F2FE99}" destId="{6FD86A35-5D58-49AA-BD7A-313F35E6E071}" srcOrd="0" destOrd="0" presId="urn:microsoft.com/office/officeart/2018/2/layout/IconCircleList"/>
    <dgm:cxn modelId="{3385B2B9-9522-450B-8714-D49A38F3FB3A}" type="presOf" srcId="{417E1408-777A-4658-BF9C-A8F33C9C852C}" destId="{ADF9012F-BD16-4E5F-8E93-4080BA9E81DC}" srcOrd="0" destOrd="0" presId="urn:microsoft.com/office/officeart/2018/2/layout/IconCircleList"/>
    <dgm:cxn modelId="{8F439275-CC43-426D-912B-697E54D7BF96}" type="presParOf" srcId="{A4955295-A228-434D-BE75-02055F9456D8}" destId="{FE4D49F5-84E8-436B-B5FB-689BCFE0E2BF}" srcOrd="0" destOrd="0" presId="urn:microsoft.com/office/officeart/2018/2/layout/IconCircleList"/>
    <dgm:cxn modelId="{4810F491-7FB8-4CBC-B9BD-E780995C47A7}" type="presParOf" srcId="{FE4D49F5-84E8-436B-B5FB-689BCFE0E2BF}" destId="{6E1C50AD-5016-48DE-8CEB-46E40A0D4B52}" srcOrd="0" destOrd="0" presId="urn:microsoft.com/office/officeart/2018/2/layout/IconCircleList"/>
    <dgm:cxn modelId="{7EBA8FB4-07C7-4466-8D69-BAAB356E347D}" type="presParOf" srcId="{6E1C50AD-5016-48DE-8CEB-46E40A0D4B52}" destId="{1F755162-45B9-4844-82D7-7DE2E0393633}" srcOrd="0" destOrd="0" presId="urn:microsoft.com/office/officeart/2018/2/layout/IconCircleList"/>
    <dgm:cxn modelId="{23E76753-C895-4744-8BE6-74D8C8FD4AA4}" type="presParOf" srcId="{6E1C50AD-5016-48DE-8CEB-46E40A0D4B52}" destId="{4F263426-F043-41F0-BEC6-478128E6958D}" srcOrd="1" destOrd="0" presId="urn:microsoft.com/office/officeart/2018/2/layout/IconCircleList"/>
    <dgm:cxn modelId="{20D6970B-D997-4858-9AD2-E185F8B958FF}" type="presParOf" srcId="{6E1C50AD-5016-48DE-8CEB-46E40A0D4B52}" destId="{E1E1BC64-E832-4AE3-8E68-F2B89C820812}" srcOrd="2" destOrd="0" presId="urn:microsoft.com/office/officeart/2018/2/layout/IconCircleList"/>
    <dgm:cxn modelId="{E9A83B94-B189-465D-8DFC-07E0D22DF09F}" type="presParOf" srcId="{6E1C50AD-5016-48DE-8CEB-46E40A0D4B52}" destId="{0D4F985A-B6E3-4199-8614-A16B62467582}" srcOrd="3" destOrd="0" presId="urn:microsoft.com/office/officeart/2018/2/layout/IconCircleList"/>
    <dgm:cxn modelId="{5BEC5C00-B4F4-42E1-A653-181084390EDE}" type="presParOf" srcId="{FE4D49F5-84E8-436B-B5FB-689BCFE0E2BF}" destId="{83F8D0E1-8D4B-48B9-A751-72E573CEE2C9}" srcOrd="1" destOrd="0" presId="urn:microsoft.com/office/officeart/2018/2/layout/IconCircleList"/>
    <dgm:cxn modelId="{1DD784F3-23E0-4284-BF96-82CCCFE15966}" type="presParOf" srcId="{FE4D49F5-84E8-436B-B5FB-689BCFE0E2BF}" destId="{0E340B4A-C32F-4B51-BC87-ED86A48A65AB}" srcOrd="2" destOrd="0" presId="urn:microsoft.com/office/officeart/2018/2/layout/IconCircleList"/>
    <dgm:cxn modelId="{F8AF7379-5C29-40FF-819F-C81A9764AB19}" type="presParOf" srcId="{0E340B4A-C32F-4B51-BC87-ED86A48A65AB}" destId="{FEC981A8-7B92-4E75-82D1-91A7C3C39AA5}" srcOrd="0" destOrd="0" presId="urn:microsoft.com/office/officeart/2018/2/layout/IconCircleList"/>
    <dgm:cxn modelId="{70B154B5-A61A-4227-8995-EB0577AC15E3}" type="presParOf" srcId="{0E340B4A-C32F-4B51-BC87-ED86A48A65AB}" destId="{0339B11E-2429-48A8-8D50-1628277B8E60}" srcOrd="1" destOrd="0" presId="urn:microsoft.com/office/officeart/2018/2/layout/IconCircleList"/>
    <dgm:cxn modelId="{189C0F39-7FBC-44DE-ADBE-94289567EB4C}" type="presParOf" srcId="{0E340B4A-C32F-4B51-BC87-ED86A48A65AB}" destId="{87EA4EA3-3F0A-4B15-81A1-4077294B8FE5}" srcOrd="2" destOrd="0" presId="urn:microsoft.com/office/officeart/2018/2/layout/IconCircleList"/>
    <dgm:cxn modelId="{CD8D5E13-635B-489C-9FE6-ADCDCCC4FA3B}" type="presParOf" srcId="{0E340B4A-C32F-4B51-BC87-ED86A48A65AB}" destId="{220951CF-9484-46F5-AAF1-3A4C539B6C3A}" srcOrd="3" destOrd="0" presId="urn:microsoft.com/office/officeart/2018/2/layout/IconCircleList"/>
    <dgm:cxn modelId="{308DA0EE-0CEB-4A85-9BB0-71AAA9B9FFCF}" type="presParOf" srcId="{FE4D49F5-84E8-436B-B5FB-689BCFE0E2BF}" destId="{44C7C2BA-09A8-4D57-BD42-BEEB3E550361}" srcOrd="3" destOrd="0" presId="urn:microsoft.com/office/officeart/2018/2/layout/IconCircleList"/>
    <dgm:cxn modelId="{A88B1BC2-5E70-4EA0-8596-95758F24F087}" type="presParOf" srcId="{FE4D49F5-84E8-436B-B5FB-689BCFE0E2BF}" destId="{904814A3-9EC2-4948-9F87-391B9E673CB7}" srcOrd="4" destOrd="0" presId="urn:microsoft.com/office/officeart/2018/2/layout/IconCircleList"/>
    <dgm:cxn modelId="{8C826BF1-11C5-4A76-A758-5EF8BE01E193}" type="presParOf" srcId="{904814A3-9EC2-4948-9F87-391B9E673CB7}" destId="{AE7D7987-5617-4395-A723-E452399AF016}" srcOrd="0" destOrd="0" presId="urn:microsoft.com/office/officeart/2018/2/layout/IconCircleList"/>
    <dgm:cxn modelId="{853178E3-FC72-4A41-A781-F6C44D7D9471}" type="presParOf" srcId="{904814A3-9EC2-4948-9F87-391B9E673CB7}" destId="{D42BF54B-D49E-4DCA-8669-793F6A76165E}" srcOrd="1" destOrd="0" presId="urn:microsoft.com/office/officeart/2018/2/layout/IconCircleList"/>
    <dgm:cxn modelId="{90097E69-2FF1-4308-975B-CAFF41FE1C16}" type="presParOf" srcId="{904814A3-9EC2-4948-9F87-391B9E673CB7}" destId="{5EB9A0CC-5E93-4EEF-9B24-AB00D5B596CC}" srcOrd="2" destOrd="0" presId="urn:microsoft.com/office/officeart/2018/2/layout/IconCircleList"/>
    <dgm:cxn modelId="{FBA142BF-CEBE-417E-936C-A615450900F9}" type="presParOf" srcId="{904814A3-9EC2-4948-9F87-391B9E673CB7}" destId="{6FD86A35-5D58-49AA-BD7A-313F35E6E071}" srcOrd="3" destOrd="0" presId="urn:microsoft.com/office/officeart/2018/2/layout/IconCircleList"/>
    <dgm:cxn modelId="{559C8560-66DD-49F6-BBC7-569D5B413B7B}" type="presParOf" srcId="{FE4D49F5-84E8-436B-B5FB-689BCFE0E2BF}" destId="{ADF9012F-BD16-4E5F-8E93-4080BA9E81DC}" srcOrd="5" destOrd="0" presId="urn:microsoft.com/office/officeart/2018/2/layout/IconCircleList"/>
    <dgm:cxn modelId="{C95F4FA4-F448-41AD-AACD-36B1139D85AC}" type="presParOf" srcId="{FE4D49F5-84E8-436B-B5FB-689BCFE0E2BF}" destId="{4D2B77D2-4527-4362-AAEF-CB552A2D426D}" srcOrd="6" destOrd="0" presId="urn:microsoft.com/office/officeart/2018/2/layout/IconCircleList"/>
    <dgm:cxn modelId="{A66D1F86-3FC6-43AF-A4BB-F699595BE12D}" type="presParOf" srcId="{4D2B77D2-4527-4362-AAEF-CB552A2D426D}" destId="{F625A310-AF09-488E-8779-36397BD57F2E}" srcOrd="0" destOrd="0" presId="urn:microsoft.com/office/officeart/2018/2/layout/IconCircleList"/>
    <dgm:cxn modelId="{22B9F189-4E9E-4F5E-875C-A0337EB8E3C4}" type="presParOf" srcId="{4D2B77D2-4527-4362-AAEF-CB552A2D426D}" destId="{78944526-264A-4E9F-BC10-F5B18807C331}" srcOrd="1" destOrd="0" presId="urn:microsoft.com/office/officeart/2018/2/layout/IconCircleList"/>
    <dgm:cxn modelId="{18FD017F-FD0A-4030-B8DB-2A9958C4C56C}" type="presParOf" srcId="{4D2B77D2-4527-4362-AAEF-CB552A2D426D}" destId="{F1BBA07E-067C-4614-92C6-4E387A68A928}" srcOrd="2" destOrd="0" presId="urn:microsoft.com/office/officeart/2018/2/layout/IconCircleList"/>
    <dgm:cxn modelId="{CF4A85D9-268E-4ED4-B6DC-8E1F8470583D}" type="presParOf" srcId="{4D2B77D2-4527-4362-AAEF-CB552A2D426D}" destId="{3E4E1C34-1BFC-4681-B441-7D725059C8B1}"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AC03842-24ED-4424-8B08-2DE765866F04}" type="doc">
      <dgm:prSet loTypeId="urn:microsoft.com/office/officeart/2005/8/layout/default" loCatId="list" qsTypeId="urn:microsoft.com/office/officeart/2005/8/quickstyle/simple1" qsCatId="simple" csTypeId="urn:microsoft.com/office/officeart/2005/8/colors/accent2_5" csCatId="accent2" phldr="1"/>
      <dgm:spPr/>
      <dgm:t>
        <a:bodyPr/>
        <a:lstStyle/>
        <a:p>
          <a:endParaRPr lang="en-US"/>
        </a:p>
      </dgm:t>
    </dgm:pt>
    <dgm:pt modelId="{5FE52D9D-AC39-4CD0-8B1B-AA398645F20E}">
      <dgm:prSet custT="1"/>
      <dgm:spPr>
        <a:solidFill>
          <a:srgbClr val="63B1B5"/>
        </a:solidFill>
      </dgm:spPr>
      <dgm:t>
        <a:bodyPr/>
        <a:lstStyle/>
        <a:p>
          <a:r>
            <a:rPr lang="cs-CZ" sz="2400">
              <a:latin typeface="Calibri" panose="020F0502020204030204" pitchFamily="34" charset="0"/>
              <a:cs typeface="Calibri" panose="020F0502020204030204" pitchFamily="34" charset="0"/>
            </a:rPr>
            <a:t>Strict nature reserve</a:t>
          </a:r>
          <a:endParaRPr lang="en-US" sz="2400">
            <a:latin typeface="Calibri" panose="020F0502020204030204" pitchFamily="34" charset="0"/>
            <a:cs typeface="Calibri" panose="020F0502020204030204" pitchFamily="34" charset="0"/>
          </a:endParaRPr>
        </a:p>
      </dgm:t>
    </dgm:pt>
    <dgm:pt modelId="{7A4228A2-9428-4A87-9BE3-C9218EB9475A}" type="parTrans" cxnId="{85F651AC-13AC-437D-811A-D9041D1081B1}">
      <dgm:prSet/>
      <dgm:spPr/>
      <dgm:t>
        <a:bodyPr/>
        <a:lstStyle/>
        <a:p>
          <a:endParaRPr lang="en-US" sz="2400">
            <a:latin typeface="Calibri" panose="020F0502020204030204" pitchFamily="34" charset="0"/>
            <a:cs typeface="Calibri" panose="020F0502020204030204" pitchFamily="34" charset="0"/>
          </a:endParaRPr>
        </a:p>
      </dgm:t>
    </dgm:pt>
    <dgm:pt modelId="{22F3A4A1-5F71-44DD-87B4-C6B5AD5E8DA8}" type="sibTrans" cxnId="{85F651AC-13AC-437D-811A-D9041D1081B1}">
      <dgm:prSet/>
      <dgm:spPr/>
      <dgm:t>
        <a:bodyPr/>
        <a:lstStyle/>
        <a:p>
          <a:endParaRPr lang="en-US" sz="2400">
            <a:latin typeface="Calibri" panose="020F0502020204030204" pitchFamily="34" charset="0"/>
            <a:cs typeface="Calibri" panose="020F0502020204030204" pitchFamily="34" charset="0"/>
          </a:endParaRPr>
        </a:p>
      </dgm:t>
    </dgm:pt>
    <dgm:pt modelId="{CA5191A1-A490-4412-B335-DC5766E52C7A}">
      <dgm:prSet custT="1"/>
      <dgm:spPr>
        <a:solidFill>
          <a:srgbClr val="63B1B5"/>
        </a:solidFill>
      </dgm:spPr>
      <dgm:t>
        <a:bodyPr/>
        <a:lstStyle/>
        <a:p>
          <a:r>
            <a:rPr lang="cs-CZ" sz="2400">
              <a:latin typeface="Calibri" panose="020F0502020204030204" pitchFamily="34" charset="0"/>
              <a:cs typeface="Calibri" panose="020F0502020204030204" pitchFamily="34" charset="0"/>
            </a:rPr>
            <a:t>Wilderness area</a:t>
          </a:r>
          <a:endParaRPr lang="en-US" sz="2400">
            <a:latin typeface="Calibri" panose="020F0502020204030204" pitchFamily="34" charset="0"/>
            <a:cs typeface="Calibri" panose="020F0502020204030204" pitchFamily="34" charset="0"/>
          </a:endParaRPr>
        </a:p>
      </dgm:t>
    </dgm:pt>
    <dgm:pt modelId="{7461D14A-0EF4-452C-9277-261EA237D226}" type="parTrans" cxnId="{B8BC7376-F890-4891-A172-F0CA900FEF23}">
      <dgm:prSet/>
      <dgm:spPr/>
      <dgm:t>
        <a:bodyPr/>
        <a:lstStyle/>
        <a:p>
          <a:endParaRPr lang="en-US" sz="2400">
            <a:latin typeface="Calibri" panose="020F0502020204030204" pitchFamily="34" charset="0"/>
            <a:cs typeface="Calibri" panose="020F0502020204030204" pitchFamily="34" charset="0"/>
          </a:endParaRPr>
        </a:p>
      </dgm:t>
    </dgm:pt>
    <dgm:pt modelId="{4CDA2D05-8BA4-40BB-8760-6A77B7F92B33}" type="sibTrans" cxnId="{B8BC7376-F890-4891-A172-F0CA900FEF23}">
      <dgm:prSet/>
      <dgm:spPr/>
      <dgm:t>
        <a:bodyPr/>
        <a:lstStyle/>
        <a:p>
          <a:endParaRPr lang="en-US" sz="2400">
            <a:latin typeface="Calibri" panose="020F0502020204030204" pitchFamily="34" charset="0"/>
            <a:cs typeface="Calibri" panose="020F0502020204030204" pitchFamily="34" charset="0"/>
          </a:endParaRPr>
        </a:p>
      </dgm:t>
    </dgm:pt>
    <dgm:pt modelId="{473C4AD6-6CF5-4019-960C-1F8540745701}">
      <dgm:prSet custT="1"/>
      <dgm:spPr>
        <a:solidFill>
          <a:srgbClr val="63B1B5"/>
        </a:solidFill>
      </dgm:spPr>
      <dgm:t>
        <a:bodyPr/>
        <a:lstStyle/>
        <a:p>
          <a:r>
            <a:rPr lang="cs-CZ" sz="2400" dirty="0" err="1">
              <a:latin typeface="Calibri" panose="020F0502020204030204" pitchFamily="34" charset="0"/>
              <a:cs typeface="Calibri" panose="020F0502020204030204" pitchFamily="34" charset="0"/>
            </a:rPr>
            <a:t>National</a:t>
          </a:r>
          <a:r>
            <a:rPr lang="cs-CZ" sz="2400" dirty="0">
              <a:latin typeface="Calibri" panose="020F0502020204030204" pitchFamily="34" charset="0"/>
              <a:cs typeface="Calibri" panose="020F0502020204030204" pitchFamily="34" charset="0"/>
            </a:rPr>
            <a:t> park</a:t>
          </a:r>
          <a:endParaRPr lang="en-US" sz="2400" dirty="0">
            <a:latin typeface="Calibri" panose="020F0502020204030204" pitchFamily="34" charset="0"/>
            <a:cs typeface="Calibri" panose="020F0502020204030204" pitchFamily="34" charset="0"/>
          </a:endParaRPr>
        </a:p>
      </dgm:t>
    </dgm:pt>
    <dgm:pt modelId="{D017D7D8-5B06-4E65-B6E8-5F7CBB82A7D3}" type="parTrans" cxnId="{B32430E6-3CB0-48EE-81B0-7A9703F1F66D}">
      <dgm:prSet/>
      <dgm:spPr/>
      <dgm:t>
        <a:bodyPr/>
        <a:lstStyle/>
        <a:p>
          <a:endParaRPr lang="en-US" sz="2400">
            <a:latin typeface="Calibri" panose="020F0502020204030204" pitchFamily="34" charset="0"/>
            <a:cs typeface="Calibri" panose="020F0502020204030204" pitchFamily="34" charset="0"/>
          </a:endParaRPr>
        </a:p>
      </dgm:t>
    </dgm:pt>
    <dgm:pt modelId="{5D3BC790-0847-4624-82D5-23ACDDCDE24A}" type="sibTrans" cxnId="{B32430E6-3CB0-48EE-81B0-7A9703F1F66D}">
      <dgm:prSet/>
      <dgm:spPr/>
      <dgm:t>
        <a:bodyPr/>
        <a:lstStyle/>
        <a:p>
          <a:endParaRPr lang="en-US" sz="2400">
            <a:latin typeface="Calibri" panose="020F0502020204030204" pitchFamily="34" charset="0"/>
            <a:cs typeface="Calibri" panose="020F0502020204030204" pitchFamily="34" charset="0"/>
          </a:endParaRPr>
        </a:p>
      </dgm:t>
    </dgm:pt>
    <dgm:pt modelId="{298BAF1F-7D5D-40EB-9E1A-B4E3CA119119}">
      <dgm:prSet custT="1"/>
      <dgm:spPr>
        <a:solidFill>
          <a:srgbClr val="63B1B5"/>
        </a:solidFill>
      </dgm:spPr>
      <dgm:t>
        <a:bodyPr/>
        <a:lstStyle/>
        <a:p>
          <a:r>
            <a:rPr lang="cs-CZ" sz="2400" dirty="0">
              <a:latin typeface="Calibri" panose="020F0502020204030204" pitchFamily="34" charset="0"/>
              <a:cs typeface="Calibri" panose="020F0502020204030204" pitchFamily="34" charset="0"/>
            </a:rPr>
            <a:t>Natural monument </a:t>
          </a:r>
          <a:r>
            <a:rPr lang="cs-CZ" sz="2400" dirty="0" err="1">
              <a:latin typeface="Calibri" panose="020F0502020204030204" pitchFamily="34" charset="0"/>
              <a:cs typeface="Calibri" panose="020F0502020204030204" pitchFamily="34" charset="0"/>
            </a:rPr>
            <a:t>or</a:t>
          </a:r>
          <a:r>
            <a:rPr lang="cs-CZ" sz="2400" dirty="0">
              <a:latin typeface="Calibri" panose="020F0502020204030204" pitchFamily="34" charset="0"/>
              <a:cs typeface="Calibri" panose="020F0502020204030204" pitchFamily="34" charset="0"/>
            </a:rPr>
            <a:t> </a:t>
          </a:r>
          <a:r>
            <a:rPr lang="cs-CZ" sz="2400" dirty="0" err="1">
              <a:latin typeface="Calibri" panose="020F0502020204030204" pitchFamily="34" charset="0"/>
              <a:cs typeface="Calibri" panose="020F0502020204030204" pitchFamily="34" charset="0"/>
            </a:rPr>
            <a:t>feature</a:t>
          </a:r>
          <a:endParaRPr lang="en-US" sz="2400" dirty="0">
            <a:latin typeface="Calibri" panose="020F0502020204030204" pitchFamily="34" charset="0"/>
            <a:cs typeface="Calibri" panose="020F0502020204030204" pitchFamily="34" charset="0"/>
          </a:endParaRPr>
        </a:p>
      </dgm:t>
    </dgm:pt>
    <dgm:pt modelId="{E612E130-CCED-42F4-AD07-75B3D251F087}" type="parTrans" cxnId="{4BFFAA23-F692-40A4-93D9-524EA7394427}">
      <dgm:prSet/>
      <dgm:spPr/>
      <dgm:t>
        <a:bodyPr/>
        <a:lstStyle/>
        <a:p>
          <a:endParaRPr lang="en-US" sz="2400">
            <a:latin typeface="Calibri" panose="020F0502020204030204" pitchFamily="34" charset="0"/>
            <a:cs typeface="Calibri" panose="020F0502020204030204" pitchFamily="34" charset="0"/>
          </a:endParaRPr>
        </a:p>
      </dgm:t>
    </dgm:pt>
    <dgm:pt modelId="{543D5981-AAC3-446F-80BD-522E8840AEC0}" type="sibTrans" cxnId="{4BFFAA23-F692-40A4-93D9-524EA7394427}">
      <dgm:prSet/>
      <dgm:spPr/>
      <dgm:t>
        <a:bodyPr/>
        <a:lstStyle/>
        <a:p>
          <a:endParaRPr lang="en-US" sz="2400">
            <a:latin typeface="Calibri" panose="020F0502020204030204" pitchFamily="34" charset="0"/>
            <a:cs typeface="Calibri" panose="020F0502020204030204" pitchFamily="34" charset="0"/>
          </a:endParaRPr>
        </a:p>
      </dgm:t>
    </dgm:pt>
    <dgm:pt modelId="{2B2CF177-BD7F-43CA-9B37-7F0C9863C928}">
      <dgm:prSet custT="1"/>
      <dgm:spPr>
        <a:solidFill>
          <a:srgbClr val="63B1B5"/>
        </a:solidFill>
      </dgm:spPr>
      <dgm:t>
        <a:bodyPr/>
        <a:lstStyle/>
        <a:p>
          <a:r>
            <a:rPr lang="cs-CZ" sz="2400" dirty="0">
              <a:latin typeface="Calibri" panose="020F0502020204030204" pitchFamily="34" charset="0"/>
              <a:cs typeface="Calibri" panose="020F0502020204030204" pitchFamily="34" charset="0"/>
            </a:rPr>
            <a:t>Habitat/species management area</a:t>
          </a:r>
          <a:endParaRPr lang="en-US" sz="2400" dirty="0">
            <a:latin typeface="Calibri" panose="020F0502020204030204" pitchFamily="34" charset="0"/>
            <a:cs typeface="Calibri" panose="020F0502020204030204" pitchFamily="34" charset="0"/>
          </a:endParaRPr>
        </a:p>
      </dgm:t>
    </dgm:pt>
    <dgm:pt modelId="{E2690B79-B9C9-4AE8-80F7-5394296E5129}" type="parTrans" cxnId="{C5FA3651-5CA7-4DDA-B03D-5A78D2036F21}">
      <dgm:prSet/>
      <dgm:spPr/>
      <dgm:t>
        <a:bodyPr/>
        <a:lstStyle/>
        <a:p>
          <a:endParaRPr lang="en-US" sz="2400">
            <a:latin typeface="Calibri" panose="020F0502020204030204" pitchFamily="34" charset="0"/>
            <a:cs typeface="Calibri" panose="020F0502020204030204" pitchFamily="34" charset="0"/>
          </a:endParaRPr>
        </a:p>
      </dgm:t>
    </dgm:pt>
    <dgm:pt modelId="{A09A6CD7-44B0-4A6F-9B6F-55AFE2CC2893}" type="sibTrans" cxnId="{C5FA3651-5CA7-4DDA-B03D-5A78D2036F21}">
      <dgm:prSet/>
      <dgm:spPr/>
      <dgm:t>
        <a:bodyPr/>
        <a:lstStyle/>
        <a:p>
          <a:endParaRPr lang="en-US" sz="2400">
            <a:latin typeface="Calibri" panose="020F0502020204030204" pitchFamily="34" charset="0"/>
            <a:cs typeface="Calibri" panose="020F0502020204030204" pitchFamily="34" charset="0"/>
          </a:endParaRPr>
        </a:p>
      </dgm:t>
    </dgm:pt>
    <dgm:pt modelId="{85106049-2540-4F8E-8491-4BE3169C6C28}">
      <dgm:prSet custT="1"/>
      <dgm:spPr>
        <a:solidFill>
          <a:srgbClr val="63B1B5"/>
        </a:solidFill>
      </dgm:spPr>
      <dgm:t>
        <a:bodyPr/>
        <a:lstStyle/>
        <a:p>
          <a:r>
            <a:rPr lang="cs-CZ" sz="2400">
              <a:latin typeface="Calibri" panose="020F0502020204030204" pitchFamily="34" charset="0"/>
              <a:cs typeface="Calibri" panose="020F0502020204030204" pitchFamily="34" charset="0"/>
            </a:rPr>
            <a:t>Protected landscape/seascape</a:t>
          </a:r>
          <a:endParaRPr lang="en-US" sz="2400">
            <a:latin typeface="Calibri" panose="020F0502020204030204" pitchFamily="34" charset="0"/>
            <a:cs typeface="Calibri" panose="020F0502020204030204" pitchFamily="34" charset="0"/>
          </a:endParaRPr>
        </a:p>
      </dgm:t>
    </dgm:pt>
    <dgm:pt modelId="{F83D9D78-0129-4D9A-902D-FC1E45C7DC2A}" type="parTrans" cxnId="{72851B8E-EBEB-41E1-85F1-6084A5F6737A}">
      <dgm:prSet/>
      <dgm:spPr/>
      <dgm:t>
        <a:bodyPr/>
        <a:lstStyle/>
        <a:p>
          <a:endParaRPr lang="en-US" sz="2400">
            <a:latin typeface="Calibri" panose="020F0502020204030204" pitchFamily="34" charset="0"/>
            <a:cs typeface="Calibri" panose="020F0502020204030204" pitchFamily="34" charset="0"/>
          </a:endParaRPr>
        </a:p>
      </dgm:t>
    </dgm:pt>
    <dgm:pt modelId="{6BF525F2-23DC-4254-A8E6-1A75F803D1C3}" type="sibTrans" cxnId="{72851B8E-EBEB-41E1-85F1-6084A5F6737A}">
      <dgm:prSet/>
      <dgm:spPr/>
      <dgm:t>
        <a:bodyPr/>
        <a:lstStyle/>
        <a:p>
          <a:endParaRPr lang="en-US" sz="2400">
            <a:latin typeface="Calibri" panose="020F0502020204030204" pitchFamily="34" charset="0"/>
            <a:cs typeface="Calibri" panose="020F0502020204030204" pitchFamily="34" charset="0"/>
          </a:endParaRPr>
        </a:p>
      </dgm:t>
    </dgm:pt>
    <dgm:pt modelId="{0EA79555-2481-4DB2-8364-7B6A0E00F531}" type="pres">
      <dgm:prSet presAssocID="{3AC03842-24ED-4424-8B08-2DE765866F04}" presName="diagram" presStyleCnt="0">
        <dgm:presLayoutVars>
          <dgm:dir/>
          <dgm:resizeHandles val="exact"/>
        </dgm:presLayoutVars>
      </dgm:prSet>
      <dgm:spPr/>
    </dgm:pt>
    <dgm:pt modelId="{56E010F0-2761-47A7-B628-E77DAFE74904}" type="pres">
      <dgm:prSet presAssocID="{5FE52D9D-AC39-4CD0-8B1B-AA398645F20E}" presName="node" presStyleLbl="node1" presStyleIdx="0" presStyleCnt="6">
        <dgm:presLayoutVars>
          <dgm:bulletEnabled val="1"/>
        </dgm:presLayoutVars>
      </dgm:prSet>
      <dgm:spPr/>
    </dgm:pt>
    <dgm:pt modelId="{7CDC7E0C-BA36-49B5-87C2-1BCE52FCFD1F}" type="pres">
      <dgm:prSet presAssocID="{22F3A4A1-5F71-44DD-87B4-C6B5AD5E8DA8}" presName="sibTrans" presStyleCnt="0"/>
      <dgm:spPr/>
    </dgm:pt>
    <dgm:pt modelId="{B7EB823B-9BD8-4BCA-AC27-C1163170F9D4}" type="pres">
      <dgm:prSet presAssocID="{CA5191A1-A490-4412-B335-DC5766E52C7A}" presName="node" presStyleLbl="node1" presStyleIdx="1" presStyleCnt="6">
        <dgm:presLayoutVars>
          <dgm:bulletEnabled val="1"/>
        </dgm:presLayoutVars>
      </dgm:prSet>
      <dgm:spPr/>
    </dgm:pt>
    <dgm:pt modelId="{F34C104F-0070-47CB-AEBF-DE2F5215046B}" type="pres">
      <dgm:prSet presAssocID="{4CDA2D05-8BA4-40BB-8760-6A77B7F92B33}" presName="sibTrans" presStyleCnt="0"/>
      <dgm:spPr/>
    </dgm:pt>
    <dgm:pt modelId="{E1312ADB-E52F-4740-9B1B-8097412E3B46}" type="pres">
      <dgm:prSet presAssocID="{473C4AD6-6CF5-4019-960C-1F8540745701}" presName="node" presStyleLbl="node1" presStyleIdx="2" presStyleCnt="6">
        <dgm:presLayoutVars>
          <dgm:bulletEnabled val="1"/>
        </dgm:presLayoutVars>
      </dgm:prSet>
      <dgm:spPr/>
    </dgm:pt>
    <dgm:pt modelId="{A8961480-9232-44F2-92D9-1C1D7CA972FB}" type="pres">
      <dgm:prSet presAssocID="{5D3BC790-0847-4624-82D5-23ACDDCDE24A}" presName="sibTrans" presStyleCnt="0"/>
      <dgm:spPr/>
    </dgm:pt>
    <dgm:pt modelId="{6440195B-753B-4CE5-BE32-FC2AC354A399}" type="pres">
      <dgm:prSet presAssocID="{298BAF1F-7D5D-40EB-9E1A-B4E3CA119119}" presName="node" presStyleLbl="node1" presStyleIdx="3" presStyleCnt="6">
        <dgm:presLayoutVars>
          <dgm:bulletEnabled val="1"/>
        </dgm:presLayoutVars>
      </dgm:prSet>
      <dgm:spPr/>
    </dgm:pt>
    <dgm:pt modelId="{FCEBC565-C8CC-4C13-A64B-9D4669294C32}" type="pres">
      <dgm:prSet presAssocID="{543D5981-AAC3-446F-80BD-522E8840AEC0}" presName="sibTrans" presStyleCnt="0"/>
      <dgm:spPr/>
    </dgm:pt>
    <dgm:pt modelId="{700A1B08-D2E2-4283-845A-B0786D6D2097}" type="pres">
      <dgm:prSet presAssocID="{2B2CF177-BD7F-43CA-9B37-7F0C9863C928}" presName="node" presStyleLbl="node1" presStyleIdx="4" presStyleCnt="6">
        <dgm:presLayoutVars>
          <dgm:bulletEnabled val="1"/>
        </dgm:presLayoutVars>
      </dgm:prSet>
      <dgm:spPr/>
    </dgm:pt>
    <dgm:pt modelId="{6AC06568-8AF1-4596-B08C-14495258045F}" type="pres">
      <dgm:prSet presAssocID="{A09A6CD7-44B0-4A6F-9B6F-55AFE2CC2893}" presName="sibTrans" presStyleCnt="0"/>
      <dgm:spPr/>
    </dgm:pt>
    <dgm:pt modelId="{BE8E6635-5EE9-485F-9B45-5164AE5F6A93}" type="pres">
      <dgm:prSet presAssocID="{85106049-2540-4F8E-8491-4BE3169C6C28}" presName="node" presStyleLbl="node1" presStyleIdx="5" presStyleCnt="6">
        <dgm:presLayoutVars>
          <dgm:bulletEnabled val="1"/>
        </dgm:presLayoutVars>
      </dgm:prSet>
      <dgm:spPr/>
    </dgm:pt>
  </dgm:ptLst>
  <dgm:cxnLst>
    <dgm:cxn modelId="{4BFFAA23-F692-40A4-93D9-524EA7394427}" srcId="{3AC03842-24ED-4424-8B08-2DE765866F04}" destId="{298BAF1F-7D5D-40EB-9E1A-B4E3CA119119}" srcOrd="3" destOrd="0" parTransId="{E612E130-CCED-42F4-AD07-75B3D251F087}" sibTransId="{543D5981-AAC3-446F-80BD-522E8840AEC0}"/>
    <dgm:cxn modelId="{3046ED6C-95F9-4AB4-87C5-AC4C38877755}" type="presOf" srcId="{298BAF1F-7D5D-40EB-9E1A-B4E3CA119119}" destId="{6440195B-753B-4CE5-BE32-FC2AC354A399}" srcOrd="0" destOrd="0" presId="urn:microsoft.com/office/officeart/2005/8/layout/default"/>
    <dgm:cxn modelId="{C5FA3651-5CA7-4DDA-B03D-5A78D2036F21}" srcId="{3AC03842-24ED-4424-8B08-2DE765866F04}" destId="{2B2CF177-BD7F-43CA-9B37-7F0C9863C928}" srcOrd="4" destOrd="0" parTransId="{E2690B79-B9C9-4AE8-80F7-5394296E5129}" sibTransId="{A09A6CD7-44B0-4A6F-9B6F-55AFE2CC2893}"/>
    <dgm:cxn modelId="{B8BC7376-F890-4891-A172-F0CA900FEF23}" srcId="{3AC03842-24ED-4424-8B08-2DE765866F04}" destId="{CA5191A1-A490-4412-B335-DC5766E52C7A}" srcOrd="1" destOrd="0" parTransId="{7461D14A-0EF4-452C-9277-261EA237D226}" sibTransId="{4CDA2D05-8BA4-40BB-8760-6A77B7F92B33}"/>
    <dgm:cxn modelId="{5411F077-221A-4119-8FE0-B8C72C4CE934}" type="presOf" srcId="{CA5191A1-A490-4412-B335-DC5766E52C7A}" destId="{B7EB823B-9BD8-4BCA-AC27-C1163170F9D4}" srcOrd="0" destOrd="0" presId="urn:microsoft.com/office/officeart/2005/8/layout/default"/>
    <dgm:cxn modelId="{0BF9067A-176C-48E7-A16A-6CC67EDEF9C7}" type="presOf" srcId="{85106049-2540-4F8E-8491-4BE3169C6C28}" destId="{BE8E6635-5EE9-485F-9B45-5164AE5F6A93}" srcOrd="0" destOrd="0" presId="urn:microsoft.com/office/officeart/2005/8/layout/default"/>
    <dgm:cxn modelId="{6880737C-612F-4A0E-BFA5-A9632218EF8B}" type="presOf" srcId="{3AC03842-24ED-4424-8B08-2DE765866F04}" destId="{0EA79555-2481-4DB2-8364-7B6A0E00F531}" srcOrd="0" destOrd="0" presId="urn:microsoft.com/office/officeart/2005/8/layout/default"/>
    <dgm:cxn modelId="{521C9988-CB43-49A1-90D8-BB45B6B61ED1}" type="presOf" srcId="{5FE52D9D-AC39-4CD0-8B1B-AA398645F20E}" destId="{56E010F0-2761-47A7-B628-E77DAFE74904}" srcOrd="0" destOrd="0" presId="urn:microsoft.com/office/officeart/2005/8/layout/default"/>
    <dgm:cxn modelId="{72851B8E-EBEB-41E1-85F1-6084A5F6737A}" srcId="{3AC03842-24ED-4424-8B08-2DE765866F04}" destId="{85106049-2540-4F8E-8491-4BE3169C6C28}" srcOrd="5" destOrd="0" parTransId="{F83D9D78-0129-4D9A-902D-FC1E45C7DC2A}" sibTransId="{6BF525F2-23DC-4254-A8E6-1A75F803D1C3}"/>
    <dgm:cxn modelId="{85F651AC-13AC-437D-811A-D9041D1081B1}" srcId="{3AC03842-24ED-4424-8B08-2DE765866F04}" destId="{5FE52D9D-AC39-4CD0-8B1B-AA398645F20E}" srcOrd="0" destOrd="0" parTransId="{7A4228A2-9428-4A87-9BE3-C9218EB9475A}" sibTransId="{22F3A4A1-5F71-44DD-87B4-C6B5AD5E8DA8}"/>
    <dgm:cxn modelId="{839E30D0-9B08-4B2B-A88B-6D22A995E45C}" type="presOf" srcId="{2B2CF177-BD7F-43CA-9B37-7F0C9863C928}" destId="{700A1B08-D2E2-4283-845A-B0786D6D2097}" srcOrd="0" destOrd="0" presId="urn:microsoft.com/office/officeart/2005/8/layout/default"/>
    <dgm:cxn modelId="{B32430E6-3CB0-48EE-81B0-7A9703F1F66D}" srcId="{3AC03842-24ED-4424-8B08-2DE765866F04}" destId="{473C4AD6-6CF5-4019-960C-1F8540745701}" srcOrd="2" destOrd="0" parTransId="{D017D7D8-5B06-4E65-B6E8-5F7CBB82A7D3}" sibTransId="{5D3BC790-0847-4624-82D5-23ACDDCDE24A}"/>
    <dgm:cxn modelId="{B78DBAEE-19F0-4085-B95E-DAE0FE27FFFB}" type="presOf" srcId="{473C4AD6-6CF5-4019-960C-1F8540745701}" destId="{E1312ADB-E52F-4740-9B1B-8097412E3B46}" srcOrd="0" destOrd="0" presId="urn:microsoft.com/office/officeart/2005/8/layout/default"/>
    <dgm:cxn modelId="{D23D55AB-D40C-4FF4-93DF-E263D9DE3DC2}" type="presParOf" srcId="{0EA79555-2481-4DB2-8364-7B6A0E00F531}" destId="{56E010F0-2761-47A7-B628-E77DAFE74904}" srcOrd="0" destOrd="0" presId="urn:microsoft.com/office/officeart/2005/8/layout/default"/>
    <dgm:cxn modelId="{06133F47-A027-48FA-B728-D85B38642933}" type="presParOf" srcId="{0EA79555-2481-4DB2-8364-7B6A0E00F531}" destId="{7CDC7E0C-BA36-49B5-87C2-1BCE52FCFD1F}" srcOrd="1" destOrd="0" presId="urn:microsoft.com/office/officeart/2005/8/layout/default"/>
    <dgm:cxn modelId="{51A0AE05-E198-4EFD-9CB7-E30881ED7BCD}" type="presParOf" srcId="{0EA79555-2481-4DB2-8364-7B6A0E00F531}" destId="{B7EB823B-9BD8-4BCA-AC27-C1163170F9D4}" srcOrd="2" destOrd="0" presId="urn:microsoft.com/office/officeart/2005/8/layout/default"/>
    <dgm:cxn modelId="{AE05BAE6-5C04-44EC-A13C-DAE2B2C2590D}" type="presParOf" srcId="{0EA79555-2481-4DB2-8364-7B6A0E00F531}" destId="{F34C104F-0070-47CB-AEBF-DE2F5215046B}" srcOrd="3" destOrd="0" presId="urn:microsoft.com/office/officeart/2005/8/layout/default"/>
    <dgm:cxn modelId="{3CB84CF8-F752-43F8-AD7C-BD66967CC2B6}" type="presParOf" srcId="{0EA79555-2481-4DB2-8364-7B6A0E00F531}" destId="{E1312ADB-E52F-4740-9B1B-8097412E3B46}" srcOrd="4" destOrd="0" presId="urn:microsoft.com/office/officeart/2005/8/layout/default"/>
    <dgm:cxn modelId="{74D31C0B-C775-4D0A-B4CB-CD2C11C2DFE2}" type="presParOf" srcId="{0EA79555-2481-4DB2-8364-7B6A0E00F531}" destId="{A8961480-9232-44F2-92D9-1C1D7CA972FB}" srcOrd="5" destOrd="0" presId="urn:microsoft.com/office/officeart/2005/8/layout/default"/>
    <dgm:cxn modelId="{038B45B2-65DC-41D3-8EE8-6FFF79B521D5}" type="presParOf" srcId="{0EA79555-2481-4DB2-8364-7B6A0E00F531}" destId="{6440195B-753B-4CE5-BE32-FC2AC354A399}" srcOrd="6" destOrd="0" presId="urn:microsoft.com/office/officeart/2005/8/layout/default"/>
    <dgm:cxn modelId="{3776A9CB-B6AF-4AAD-A4A6-E656F4357667}" type="presParOf" srcId="{0EA79555-2481-4DB2-8364-7B6A0E00F531}" destId="{FCEBC565-C8CC-4C13-A64B-9D4669294C32}" srcOrd="7" destOrd="0" presId="urn:microsoft.com/office/officeart/2005/8/layout/default"/>
    <dgm:cxn modelId="{0CD3DA45-198A-454F-AFD9-5AFB5659338C}" type="presParOf" srcId="{0EA79555-2481-4DB2-8364-7B6A0E00F531}" destId="{700A1B08-D2E2-4283-845A-B0786D6D2097}" srcOrd="8" destOrd="0" presId="urn:microsoft.com/office/officeart/2005/8/layout/default"/>
    <dgm:cxn modelId="{3FE28F5A-45D9-442E-BE0B-BE6D36FA8B0D}" type="presParOf" srcId="{0EA79555-2481-4DB2-8364-7B6A0E00F531}" destId="{6AC06568-8AF1-4596-B08C-14495258045F}" srcOrd="9" destOrd="0" presId="urn:microsoft.com/office/officeart/2005/8/layout/default"/>
    <dgm:cxn modelId="{07EF33C5-3FA0-4087-ADB9-6EF5A1284F17}" type="presParOf" srcId="{0EA79555-2481-4DB2-8364-7B6A0E00F531}" destId="{BE8E6635-5EE9-485F-9B45-5164AE5F6A93}" srcOrd="10" destOrd="0" presId="urn:microsoft.com/office/officeart/2005/8/layout/defaul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E74E62-46F3-43D9-8480-2D24426DEAEF}">
      <dsp:nvSpPr>
        <dsp:cNvPr id="0" name=""/>
        <dsp:cNvSpPr/>
      </dsp:nvSpPr>
      <dsp:spPr>
        <a:xfrm>
          <a:off x="0" y="224339"/>
          <a:ext cx="6581776" cy="1474200"/>
        </a:xfrm>
        <a:prstGeom prst="rect">
          <a:avLst/>
        </a:prstGeom>
        <a:solidFill>
          <a:schemeClr val="lt1">
            <a:alpha val="90000"/>
            <a:hueOff val="0"/>
            <a:satOff val="0"/>
            <a:lumOff val="0"/>
            <a:alphaOff val="0"/>
          </a:schemeClr>
        </a:solidFill>
        <a:ln w="12700" cap="flat" cmpd="sng" algn="ctr">
          <a:solidFill>
            <a:srgbClr val="8EAF8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0819" tIns="249936" rIns="510819" bIns="128016" numCol="1" spcCol="1270" anchor="t" anchorCtr="0">
          <a:noAutofit/>
        </a:bodyPr>
        <a:lstStyle/>
        <a:p>
          <a:pPr marL="171450" lvl="1" indent="-171450" algn="l" defTabSz="800100">
            <a:lnSpc>
              <a:spcPct val="90000"/>
            </a:lnSpc>
            <a:spcBef>
              <a:spcPct val="0"/>
            </a:spcBef>
            <a:spcAft>
              <a:spcPct val="15000"/>
            </a:spcAft>
            <a:buChar char="•"/>
          </a:pPr>
          <a:r>
            <a:rPr lang="cs-CZ" sz="1800" kern="1200" dirty="0" err="1">
              <a:latin typeface="Calibri" panose="020F0502020204030204" pitchFamily="34" charset="0"/>
              <a:cs typeface="Calibri" panose="020F0502020204030204" pitchFamily="34" charset="0"/>
            </a:rPr>
            <a:t>Water</a:t>
          </a:r>
          <a:r>
            <a:rPr lang="cs-CZ" sz="1800" kern="1200" dirty="0">
              <a:latin typeface="Calibri" panose="020F0502020204030204" pitchFamily="34" charset="0"/>
              <a:cs typeface="Calibri" panose="020F0502020204030204" pitchFamily="34" charset="0"/>
            </a:rPr>
            <a:t> </a:t>
          </a:r>
          <a:r>
            <a:rPr lang="cs-CZ" sz="1800" kern="1200" dirty="0" err="1">
              <a:latin typeface="Calibri" panose="020F0502020204030204" pitchFamily="34" charset="0"/>
              <a:cs typeface="Calibri" panose="020F0502020204030204" pitchFamily="34" charset="0"/>
            </a:rPr>
            <a:t>seeps</a:t>
          </a:r>
          <a:r>
            <a:rPr lang="cs-CZ" sz="1800" kern="1200" dirty="0">
              <a:latin typeface="Calibri" panose="020F0502020204030204" pitchFamily="34" charset="0"/>
              <a:cs typeface="Calibri" panose="020F0502020204030204" pitchFamily="34" charset="0"/>
            </a:rPr>
            <a:t>, </a:t>
          </a:r>
          <a:r>
            <a:rPr lang="cs-CZ" sz="1800" kern="1200" dirty="0" err="1">
              <a:latin typeface="Calibri" panose="020F0502020204030204" pitchFamily="34" charset="0"/>
              <a:cs typeface="Calibri" panose="020F0502020204030204" pitchFamily="34" charset="0"/>
            </a:rPr>
            <a:t>dissolves</a:t>
          </a:r>
          <a:r>
            <a:rPr lang="cs-CZ" sz="1800" kern="1200" dirty="0">
              <a:latin typeface="Calibri" panose="020F0502020204030204" pitchFamily="34" charset="0"/>
              <a:cs typeface="Calibri" panose="020F0502020204030204" pitchFamily="34" charset="0"/>
            </a:rPr>
            <a:t> </a:t>
          </a:r>
          <a:r>
            <a:rPr lang="cs-CZ" sz="1800" kern="1200" dirty="0" err="1">
              <a:latin typeface="Calibri" panose="020F0502020204030204" pitchFamily="34" charset="0"/>
              <a:cs typeface="Calibri" panose="020F0502020204030204" pitchFamily="34" charset="0"/>
            </a:rPr>
            <a:t>calcium</a:t>
          </a:r>
          <a:r>
            <a:rPr lang="cs-CZ" sz="1800" kern="1200" dirty="0">
              <a:latin typeface="Calibri" panose="020F0502020204030204" pitchFamily="34" charset="0"/>
              <a:cs typeface="Calibri" panose="020F0502020204030204" pitchFamily="34" charset="0"/>
            </a:rPr>
            <a:t> </a:t>
          </a:r>
          <a:r>
            <a:rPr lang="cs-CZ" sz="1800" kern="1200" dirty="0" err="1">
              <a:latin typeface="Calibri" panose="020F0502020204030204" pitchFamily="34" charset="0"/>
              <a:cs typeface="Calibri" panose="020F0502020204030204" pitchFamily="34" charset="0"/>
            </a:rPr>
            <a:t>carbonate</a:t>
          </a:r>
          <a:endParaRPr lang="cs-CZ" sz="1800" kern="1200" dirty="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ct val="15000"/>
            </a:spcAft>
            <a:buChar char="•"/>
          </a:pPr>
          <a:r>
            <a:rPr lang="cs-CZ" sz="1800" kern="1200">
              <a:latin typeface="Calibri" panose="020F0502020204030204" pitchFamily="34" charset="0"/>
              <a:cs typeface="Calibri" panose="020F0502020204030204" pitchFamily="34" charset="0"/>
            </a:rPr>
            <a:t>Forms </a:t>
          </a:r>
          <a:r>
            <a:rPr lang="cs-CZ" sz="1800" kern="1200">
              <a:latin typeface="Calibri" panose="020F0502020204030204" pitchFamily="34" charset="0"/>
              <a:ea typeface="+mn-ea"/>
              <a:cs typeface="Calibri" panose="020F0502020204030204" pitchFamily="34" charset="0"/>
            </a:rPr>
            <a:t>broad</a:t>
          </a:r>
          <a:r>
            <a:rPr lang="cs-CZ" sz="1800" kern="1200">
              <a:latin typeface="Calibri" panose="020F0502020204030204" pitchFamily="34" charset="0"/>
              <a:cs typeface="Calibri" panose="020F0502020204030204" pitchFamily="34" charset="0"/>
            </a:rPr>
            <a:t> passageways, extensive drainage systems</a:t>
          </a:r>
          <a:endParaRPr lang="cs-CZ" sz="1800" kern="1200" dirty="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ct val="15000"/>
            </a:spcAft>
            <a:buChar char="•"/>
          </a:pPr>
          <a:r>
            <a:rPr lang="cs-CZ" sz="1800" b="1" kern="1200" dirty="0" err="1">
              <a:latin typeface="Calibri" panose="020F0502020204030204" pitchFamily="34" charset="0"/>
              <a:cs typeface="Calibri" panose="020F0502020204030204" pitchFamily="34" charset="0"/>
            </a:rPr>
            <a:t>Example</a:t>
          </a:r>
          <a:r>
            <a:rPr lang="cs-CZ" sz="1800" b="1" kern="1200" dirty="0">
              <a:latin typeface="Calibri" panose="020F0502020204030204" pitchFamily="34" charset="0"/>
              <a:cs typeface="Calibri" panose="020F0502020204030204" pitchFamily="34" charset="0"/>
            </a:rPr>
            <a:t>: </a:t>
          </a:r>
          <a:r>
            <a:rPr lang="cs-CZ" sz="1800" b="0" kern="1200" dirty="0" err="1">
              <a:latin typeface="Calibri" panose="020F0502020204030204" pitchFamily="34" charset="0"/>
              <a:cs typeface="Calibri" panose="020F0502020204030204" pitchFamily="34" charset="0"/>
            </a:rPr>
            <a:t>Postojna</a:t>
          </a:r>
          <a:r>
            <a:rPr lang="cs-CZ" sz="1800" b="0" kern="1200" dirty="0">
              <a:latin typeface="Calibri" panose="020F0502020204030204" pitchFamily="34" charset="0"/>
              <a:cs typeface="Calibri" panose="020F0502020204030204" pitchFamily="34" charset="0"/>
            </a:rPr>
            <a:t> </a:t>
          </a:r>
          <a:r>
            <a:rPr lang="cs-CZ" sz="1800" b="0" kern="1200" dirty="0" err="1">
              <a:latin typeface="Calibri" panose="020F0502020204030204" pitchFamily="34" charset="0"/>
              <a:cs typeface="Calibri" panose="020F0502020204030204" pitchFamily="34" charset="0"/>
            </a:rPr>
            <a:t>Jama</a:t>
          </a:r>
          <a:r>
            <a:rPr lang="cs-CZ" sz="1800" b="0" kern="1200" dirty="0">
              <a:latin typeface="Calibri" panose="020F0502020204030204" pitchFamily="34" charset="0"/>
              <a:cs typeface="Calibri" panose="020F0502020204030204" pitchFamily="34" charset="0"/>
            </a:rPr>
            <a:t> (Slovinsko), Javořické </a:t>
          </a:r>
          <a:r>
            <a:rPr lang="cs-CZ" sz="1800" b="0" kern="1200" dirty="0" err="1">
              <a:latin typeface="Calibri" panose="020F0502020204030204" pitchFamily="34" charset="0"/>
              <a:cs typeface="Calibri" panose="020F0502020204030204" pitchFamily="34" charset="0"/>
            </a:rPr>
            <a:t>caves</a:t>
          </a:r>
          <a:r>
            <a:rPr lang="cs-CZ" sz="1800" b="0" kern="1200" dirty="0">
              <a:latin typeface="Calibri" panose="020F0502020204030204" pitchFamily="34" charset="0"/>
              <a:cs typeface="Calibri" panose="020F0502020204030204" pitchFamily="34" charset="0"/>
            </a:rPr>
            <a:t>, Moravský kras, Koněprusy (CZ)</a:t>
          </a:r>
        </a:p>
      </dsp:txBody>
      <dsp:txXfrm>
        <a:off x="0" y="224339"/>
        <a:ext cx="6581776" cy="1474200"/>
      </dsp:txXfrm>
    </dsp:sp>
    <dsp:sp modelId="{BB30CC2B-04B8-4CF1-8C06-685392AC28E0}">
      <dsp:nvSpPr>
        <dsp:cNvPr id="0" name=""/>
        <dsp:cNvSpPr/>
      </dsp:nvSpPr>
      <dsp:spPr>
        <a:xfrm>
          <a:off x="329088" y="47219"/>
          <a:ext cx="4607243" cy="354240"/>
        </a:xfrm>
        <a:prstGeom prst="roundRect">
          <a:avLst/>
        </a:prstGeom>
        <a:solidFill>
          <a:srgbClr val="8EAF8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4143" tIns="0" rIns="174143" bIns="0" numCol="1" spcCol="1270" anchor="ctr" anchorCtr="0">
          <a:noAutofit/>
        </a:bodyPr>
        <a:lstStyle/>
        <a:p>
          <a:pPr marL="0" lvl="0" indent="0" algn="l" defTabSz="800100">
            <a:lnSpc>
              <a:spcPct val="90000"/>
            </a:lnSpc>
            <a:spcBef>
              <a:spcPct val="0"/>
            </a:spcBef>
            <a:spcAft>
              <a:spcPct val="35000"/>
            </a:spcAft>
            <a:buNone/>
          </a:pPr>
          <a:r>
            <a:rPr lang="cs-CZ" sz="1800" kern="1200" dirty="0">
              <a:latin typeface="Calibri" panose="020F0502020204030204" pitchFamily="34" charset="0"/>
              <a:cs typeface="Calibri" panose="020F0502020204030204" pitchFamily="34" charset="0"/>
            </a:rPr>
            <a:t>1) </a:t>
          </a:r>
          <a:r>
            <a:rPr lang="cs-CZ" sz="1800" kern="1200" dirty="0" err="1">
              <a:latin typeface="Calibri" panose="020F0502020204030204" pitchFamily="34" charset="0"/>
              <a:cs typeface="Calibri" panose="020F0502020204030204" pitchFamily="34" charset="0"/>
            </a:rPr>
            <a:t>Solution</a:t>
          </a:r>
          <a:r>
            <a:rPr lang="cs-CZ" sz="1800" kern="1200" dirty="0">
              <a:latin typeface="Calibri" panose="020F0502020204030204" pitchFamily="34" charset="0"/>
              <a:cs typeface="Calibri" panose="020F0502020204030204" pitchFamily="34" charset="0"/>
            </a:rPr>
            <a:t> </a:t>
          </a:r>
          <a:r>
            <a:rPr lang="cs-CZ" sz="1800" kern="1200" dirty="0" err="1">
              <a:latin typeface="Calibri" panose="020F0502020204030204" pitchFamily="34" charset="0"/>
              <a:cs typeface="Calibri" panose="020F0502020204030204" pitchFamily="34" charset="0"/>
            </a:rPr>
            <a:t>caves</a:t>
          </a:r>
          <a:endParaRPr lang="cs-CZ" sz="1800" kern="1200" dirty="0">
            <a:latin typeface="Calibri" panose="020F0502020204030204" pitchFamily="34" charset="0"/>
            <a:cs typeface="Calibri" panose="020F0502020204030204" pitchFamily="34" charset="0"/>
          </a:endParaRPr>
        </a:p>
      </dsp:txBody>
      <dsp:txXfrm>
        <a:off x="346381" y="64512"/>
        <a:ext cx="4572657" cy="319654"/>
      </dsp:txXfrm>
    </dsp:sp>
    <dsp:sp modelId="{8F59F9BE-3942-4051-A42E-4A3FB4ADF4C9}">
      <dsp:nvSpPr>
        <dsp:cNvPr id="0" name=""/>
        <dsp:cNvSpPr/>
      </dsp:nvSpPr>
      <dsp:spPr>
        <a:xfrm>
          <a:off x="0" y="1940459"/>
          <a:ext cx="6581776" cy="1247400"/>
        </a:xfrm>
        <a:prstGeom prst="rect">
          <a:avLst/>
        </a:prstGeom>
        <a:solidFill>
          <a:schemeClr val="lt1">
            <a:alpha val="90000"/>
            <a:hueOff val="0"/>
            <a:satOff val="0"/>
            <a:lumOff val="0"/>
            <a:alphaOff val="0"/>
          </a:schemeClr>
        </a:solidFill>
        <a:ln w="12700" cap="flat" cmpd="sng" algn="ctr">
          <a:solidFill>
            <a:srgbClr val="8EAF8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0819" tIns="249936" rIns="510819" bIns="128016" numCol="1" spcCol="1270" anchor="t" anchorCtr="0">
          <a:noAutofit/>
        </a:bodyPr>
        <a:lstStyle/>
        <a:p>
          <a:pPr marL="171450" lvl="1" indent="-171450" algn="l" defTabSz="800100">
            <a:lnSpc>
              <a:spcPct val="90000"/>
            </a:lnSpc>
            <a:spcBef>
              <a:spcPct val="0"/>
            </a:spcBef>
            <a:spcAft>
              <a:spcPct val="15000"/>
            </a:spcAft>
            <a:buChar char="•"/>
          </a:pPr>
          <a:r>
            <a:rPr lang="cs-CZ" sz="1800" kern="1200" dirty="0" err="1">
              <a:latin typeface="Calibri" panose="020F0502020204030204" pitchFamily="34" charset="0"/>
              <a:cs typeface="Calibri" panose="020F0502020204030204" pitchFamily="34" charset="0"/>
            </a:rPr>
            <a:t>Result</a:t>
          </a:r>
          <a:r>
            <a:rPr lang="cs-CZ" sz="1800" kern="1200" dirty="0">
              <a:latin typeface="Calibri" panose="020F0502020204030204" pitchFamily="34" charset="0"/>
              <a:cs typeface="Calibri" panose="020F0502020204030204" pitchFamily="34" charset="0"/>
            </a:rPr>
            <a:t> </a:t>
          </a:r>
          <a:r>
            <a:rPr lang="cs-CZ" sz="1800" kern="1200" dirty="0" err="1">
              <a:latin typeface="Calibri" panose="020F0502020204030204" pitchFamily="34" charset="0"/>
              <a:cs typeface="Calibri" panose="020F0502020204030204" pitchFamily="34" charset="0"/>
            </a:rPr>
            <a:t>from</a:t>
          </a:r>
          <a:r>
            <a:rPr lang="cs-CZ" sz="1800" kern="1200" dirty="0">
              <a:latin typeface="Calibri" panose="020F0502020204030204" pitchFamily="34" charset="0"/>
              <a:cs typeface="Calibri" panose="020F0502020204030204" pitchFamily="34" charset="0"/>
            </a:rPr>
            <a:t> </a:t>
          </a:r>
          <a:r>
            <a:rPr lang="cs-CZ" sz="1800" kern="1200" dirty="0" err="1">
              <a:latin typeface="Calibri" panose="020F0502020204030204" pitchFamily="34" charset="0"/>
              <a:cs typeface="Calibri" panose="020F0502020204030204" pitchFamily="34" charset="0"/>
            </a:rPr>
            <a:t>volcanic</a:t>
          </a:r>
          <a:r>
            <a:rPr lang="cs-CZ" sz="1800" kern="1200" dirty="0">
              <a:latin typeface="Calibri" panose="020F0502020204030204" pitchFamily="34" charset="0"/>
              <a:cs typeface="Calibri" panose="020F0502020204030204" pitchFamily="34" charset="0"/>
            </a:rPr>
            <a:t> </a:t>
          </a:r>
          <a:r>
            <a:rPr lang="cs-CZ" sz="1800" kern="1200" dirty="0" err="1">
              <a:latin typeface="Calibri" panose="020F0502020204030204" pitchFamily="34" charset="0"/>
              <a:cs typeface="Calibri" panose="020F0502020204030204" pitchFamily="34" charset="0"/>
            </a:rPr>
            <a:t>eruptions</a:t>
          </a:r>
          <a:r>
            <a:rPr lang="cs-CZ" sz="1800" kern="1200" dirty="0">
              <a:latin typeface="Calibri" panose="020F0502020204030204" pitchFamily="34" charset="0"/>
              <a:cs typeface="Calibri" panose="020F0502020204030204" pitchFamily="34" charset="0"/>
            </a:rPr>
            <a:t>, </a:t>
          </a:r>
          <a:r>
            <a:rPr lang="cs-CZ" sz="1800" kern="1200" dirty="0" err="1">
              <a:latin typeface="Calibri" panose="020F0502020204030204" pitchFamily="34" charset="0"/>
              <a:cs typeface="Calibri" panose="020F0502020204030204" pitchFamily="34" charset="0"/>
            </a:rPr>
            <a:t>evacuated</a:t>
          </a:r>
          <a:r>
            <a:rPr lang="cs-CZ" sz="1800" kern="1200" dirty="0">
              <a:latin typeface="Calibri" panose="020F0502020204030204" pitchFamily="34" charset="0"/>
              <a:cs typeface="Calibri" panose="020F0502020204030204" pitchFamily="34" charset="0"/>
            </a:rPr>
            <a:t> </a:t>
          </a:r>
          <a:r>
            <a:rPr lang="cs-CZ" sz="1800" kern="1200" dirty="0" err="1">
              <a:latin typeface="Calibri" panose="020F0502020204030204" pitchFamily="34" charset="0"/>
              <a:cs typeface="Calibri" panose="020F0502020204030204" pitchFamily="34" charset="0"/>
            </a:rPr>
            <a:t>lava</a:t>
          </a:r>
          <a:r>
            <a:rPr lang="cs-CZ" sz="1800" kern="1200" dirty="0">
              <a:latin typeface="Calibri" panose="020F0502020204030204" pitchFamily="34" charset="0"/>
              <a:cs typeface="Calibri" panose="020F0502020204030204" pitchFamily="34" charset="0"/>
            </a:rPr>
            <a:t> </a:t>
          </a:r>
          <a:r>
            <a:rPr lang="cs-CZ" sz="1800" kern="1200" dirty="0" err="1">
              <a:latin typeface="Calibri" panose="020F0502020204030204" pitchFamily="34" charset="0"/>
              <a:cs typeface="Calibri" panose="020F0502020204030204" pitchFamily="34" charset="0"/>
            </a:rPr>
            <a:t>flows</a:t>
          </a:r>
          <a:endParaRPr lang="cs-CZ" sz="1800" kern="1200" dirty="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ct val="15000"/>
            </a:spcAft>
            <a:buChar char="•"/>
          </a:pPr>
          <a:r>
            <a:rPr lang="cs-CZ" sz="1800" kern="1200">
              <a:latin typeface="Calibri" panose="020F0502020204030204" pitchFamily="34" charset="0"/>
              <a:cs typeface="Calibri" panose="020F0502020204030204" pitchFamily="34" charset="0"/>
            </a:rPr>
            <a:t>Vacuum creates tube caves</a:t>
          </a:r>
          <a:endParaRPr lang="cs-CZ" sz="1800" kern="1200" dirty="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ct val="15000"/>
            </a:spcAft>
            <a:buChar char="•"/>
          </a:pPr>
          <a:r>
            <a:rPr lang="cs-CZ" sz="1800" b="1" kern="1200" dirty="0" err="1">
              <a:latin typeface="Calibri" panose="020F0502020204030204" pitchFamily="34" charset="0"/>
              <a:cs typeface="Calibri" panose="020F0502020204030204" pitchFamily="34" charset="0"/>
            </a:rPr>
            <a:t>Example</a:t>
          </a:r>
          <a:r>
            <a:rPr lang="cs-CZ" sz="1800" b="1" kern="1200" dirty="0">
              <a:latin typeface="Calibri" panose="020F0502020204030204" pitchFamily="34" charset="0"/>
              <a:cs typeface="Calibri" panose="020F0502020204030204" pitchFamily="34" charset="0"/>
            </a:rPr>
            <a:t>: </a:t>
          </a:r>
          <a:r>
            <a:rPr lang="cs-CZ" sz="1800" kern="1200" dirty="0">
              <a:latin typeface="Calibri" panose="020F0502020204030204" pitchFamily="34" charset="0"/>
              <a:cs typeface="Calibri" panose="020F0502020204030204" pitchFamily="34" charset="0"/>
            </a:rPr>
            <a:t>„</a:t>
          </a:r>
          <a:r>
            <a:rPr lang="cs-CZ" sz="1800" kern="1200" dirty="0" err="1">
              <a:latin typeface="Calibri" panose="020F0502020204030204" pitchFamily="34" charset="0"/>
              <a:cs typeface="Calibri" panose="020F0502020204030204" pitchFamily="34" charset="0"/>
            </a:rPr>
            <a:t>fire</a:t>
          </a:r>
          <a:r>
            <a:rPr lang="cs-CZ" sz="1800" kern="1200" dirty="0">
              <a:latin typeface="Calibri" panose="020F0502020204030204" pitchFamily="34" charset="0"/>
              <a:cs typeface="Calibri" panose="020F0502020204030204" pitchFamily="34" charset="0"/>
            </a:rPr>
            <a:t> </a:t>
          </a:r>
          <a:r>
            <a:rPr lang="cs-CZ" sz="1800" kern="1200" dirty="0" err="1">
              <a:latin typeface="Calibri" panose="020F0502020204030204" pitchFamily="34" charset="0"/>
              <a:cs typeface="Calibri" panose="020F0502020204030204" pitchFamily="34" charset="0"/>
            </a:rPr>
            <a:t>tubes</a:t>
          </a:r>
          <a:r>
            <a:rPr lang="cs-CZ" sz="1800" kern="1200" dirty="0">
              <a:latin typeface="Calibri" panose="020F0502020204030204" pitchFamily="34" charset="0"/>
              <a:cs typeface="Calibri" panose="020F0502020204030204" pitchFamily="34" charset="0"/>
            </a:rPr>
            <a:t>“ in La Palma (</a:t>
          </a:r>
          <a:r>
            <a:rPr lang="cs-CZ" sz="1800" kern="1200" dirty="0" err="1">
              <a:latin typeface="Calibri" panose="020F0502020204030204" pitchFamily="34" charset="0"/>
              <a:cs typeface="Calibri" panose="020F0502020204030204" pitchFamily="34" charset="0"/>
            </a:rPr>
            <a:t>Canary</a:t>
          </a:r>
          <a:r>
            <a:rPr lang="cs-CZ" sz="1800" kern="1200" dirty="0">
              <a:latin typeface="Calibri" panose="020F0502020204030204" pitchFamily="34" charset="0"/>
              <a:cs typeface="Calibri" panose="020F0502020204030204" pitchFamily="34" charset="0"/>
            </a:rPr>
            <a:t> </a:t>
          </a:r>
          <a:r>
            <a:rPr lang="cs-CZ" sz="1800" kern="1200" dirty="0" err="1">
              <a:latin typeface="Calibri" panose="020F0502020204030204" pitchFamily="34" charset="0"/>
              <a:cs typeface="Calibri" panose="020F0502020204030204" pitchFamily="34" charset="0"/>
            </a:rPr>
            <a:t>Islands</a:t>
          </a:r>
          <a:r>
            <a:rPr lang="cs-CZ" sz="1800" kern="1200" dirty="0">
              <a:latin typeface="Calibri" panose="020F0502020204030204" pitchFamily="34" charset="0"/>
              <a:cs typeface="Calibri" panose="020F0502020204030204" pitchFamily="34" charset="0"/>
            </a:rPr>
            <a:t>)</a:t>
          </a:r>
        </a:p>
      </dsp:txBody>
      <dsp:txXfrm>
        <a:off x="0" y="1940459"/>
        <a:ext cx="6581776" cy="1247400"/>
      </dsp:txXfrm>
    </dsp:sp>
    <dsp:sp modelId="{DE17951C-F193-45BE-972C-B1C911DF1C4E}">
      <dsp:nvSpPr>
        <dsp:cNvPr id="0" name=""/>
        <dsp:cNvSpPr/>
      </dsp:nvSpPr>
      <dsp:spPr>
        <a:xfrm>
          <a:off x="329088" y="1763339"/>
          <a:ext cx="4607243" cy="354240"/>
        </a:xfrm>
        <a:prstGeom prst="roundRect">
          <a:avLst/>
        </a:prstGeom>
        <a:solidFill>
          <a:srgbClr val="8EAF8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4143" tIns="0" rIns="174143" bIns="0" numCol="1" spcCol="1270" anchor="ctr" anchorCtr="0">
          <a:noAutofit/>
        </a:bodyPr>
        <a:lstStyle/>
        <a:p>
          <a:pPr marL="0" lvl="0" indent="0" algn="l" defTabSz="800100">
            <a:lnSpc>
              <a:spcPct val="90000"/>
            </a:lnSpc>
            <a:spcBef>
              <a:spcPct val="0"/>
            </a:spcBef>
            <a:spcAft>
              <a:spcPct val="35000"/>
            </a:spcAft>
            <a:buNone/>
          </a:pPr>
          <a:r>
            <a:rPr lang="cs-CZ" sz="1800" kern="1200" dirty="0">
              <a:latin typeface="Calibri" panose="020F0502020204030204" pitchFamily="34" charset="0"/>
              <a:cs typeface="Calibri" panose="020F0502020204030204" pitchFamily="34" charset="0"/>
            </a:rPr>
            <a:t>2) </a:t>
          </a:r>
          <a:r>
            <a:rPr lang="cs-CZ" sz="1800" kern="1200" dirty="0" err="1">
              <a:latin typeface="Calibri" panose="020F0502020204030204" pitchFamily="34" charset="0"/>
              <a:cs typeface="Calibri" panose="020F0502020204030204" pitchFamily="34" charset="0"/>
            </a:rPr>
            <a:t>Lava</a:t>
          </a:r>
          <a:r>
            <a:rPr lang="cs-CZ" sz="1800" kern="1200" dirty="0">
              <a:latin typeface="Calibri" panose="020F0502020204030204" pitchFamily="34" charset="0"/>
              <a:cs typeface="Calibri" panose="020F0502020204030204" pitchFamily="34" charset="0"/>
            </a:rPr>
            <a:t> </a:t>
          </a:r>
          <a:r>
            <a:rPr lang="cs-CZ" sz="1800" kern="1200" dirty="0" err="1">
              <a:latin typeface="Calibri" panose="020F0502020204030204" pitchFamily="34" charset="0"/>
              <a:cs typeface="Calibri" panose="020F0502020204030204" pitchFamily="34" charset="0"/>
            </a:rPr>
            <a:t>caves</a:t>
          </a:r>
          <a:endParaRPr lang="cs-CZ" sz="1800" kern="1200" dirty="0">
            <a:latin typeface="Calibri" panose="020F0502020204030204" pitchFamily="34" charset="0"/>
            <a:cs typeface="Calibri" panose="020F0502020204030204" pitchFamily="34" charset="0"/>
          </a:endParaRPr>
        </a:p>
      </dsp:txBody>
      <dsp:txXfrm>
        <a:off x="346381" y="1780632"/>
        <a:ext cx="4572657" cy="319654"/>
      </dsp:txXfrm>
    </dsp:sp>
    <dsp:sp modelId="{71E173EB-F1F5-4248-A5EE-E5E5BE2C2209}">
      <dsp:nvSpPr>
        <dsp:cNvPr id="0" name=""/>
        <dsp:cNvSpPr/>
      </dsp:nvSpPr>
      <dsp:spPr>
        <a:xfrm>
          <a:off x="0" y="3429780"/>
          <a:ext cx="6581776" cy="1247400"/>
        </a:xfrm>
        <a:prstGeom prst="rect">
          <a:avLst/>
        </a:prstGeom>
        <a:solidFill>
          <a:schemeClr val="lt1">
            <a:alpha val="90000"/>
            <a:hueOff val="0"/>
            <a:satOff val="0"/>
            <a:lumOff val="0"/>
            <a:alphaOff val="0"/>
          </a:schemeClr>
        </a:solidFill>
        <a:ln w="12700" cap="flat" cmpd="sng" algn="ctr">
          <a:solidFill>
            <a:srgbClr val="8EAF8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0819" tIns="249936" rIns="510819" bIns="128016" numCol="1" spcCol="1270" anchor="t" anchorCtr="0">
          <a:noAutofit/>
        </a:bodyPr>
        <a:lstStyle/>
        <a:p>
          <a:pPr marL="171450" lvl="1" indent="-171450" algn="l" defTabSz="800100">
            <a:lnSpc>
              <a:spcPct val="90000"/>
            </a:lnSpc>
            <a:spcBef>
              <a:spcPct val="0"/>
            </a:spcBef>
            <a:spcAft>
              <a:spcPct val="15000"/>
            </a:spcAft>
            <a:buChar char="•"/>
          </a:pPr>
          <a:r>
            <a:rPr lang="cs-CZ" sz="1800" kern="1200" dirty="0" err="1">
              <a:latin typeface="Calibri" panose="020F0502020204030204" pitchFamily="34" charset="0"/>
              <a:cs typeface="Calibri" panose="020F0502020204030204" pitchFamily="34" charset="0"/>
            </a:rPr>
            <a:t>Water</a:t>
          </a:r>
          <a:r>
            <a:rPr lang="cs-CZ" sz="1800" kern="1200" dirty="0">
              <a:latin typeface="Calibri" panose="020F0502020204030204" pitchFamily="34" charset="0"/>
              <a:cs typeface="Calibri" panose="020F0502020204030204" pitchFamily="34" charset="0"/>
            </a:rPr>
            <a:t> </a:t>
          </a:r>
          <a:r>
            <a:rPr lang="cs-CZ" sz="1800" kern="1200" dirty="0" err="1">
              <a:latin typeface="Calibri" panose="020F0502020204030204" pitchFamily="34" charset="0"/>
              <a:cs typeface="Calibri" panose="020F0502020204030204" pitchFamily="34" charset="0"/>
            </a:rPr>
            <a:t>erosion</a:t>
          </a:r>
          <a:r>
            <a:rPr lang="cs-CZ" sz="1800" kern="1200" dirty="0">
              <a:latin typeface="Calibri" panose="020F0502020204030204" pitchFamily="34" charset="0"/>
              <a:cs typeface="Calibri" panose="020F0502020204030204" pitchFamily="34" charset="0"/>
            </a:rPr>
            <a:t> on </a:t>
          </a:r>
          <a:r>
            <a:rPr lang="cs-CZ" sz="1800" kern="1200" dirty="0" err="1">
              <a:latin typeface="Calibri" panose="020F0502020204030204" pitchFamily="34" charset="0"/>
              <a:cs typeface="Calibri" panose="020F0502020204030204" pitchFamily="34" charset="0"/>
            </a:rPr>
            <a:t>karst</a:t>
          </a:r>
          <a:r>
            <a:rPr lang="cs-CZ" sz="1800" kern="1200" dirty="0">
              <a:latin typeface="Calibri" panose="020F0502020204030204" pitchFamily="34" charset="0"/>
              <a:cs typeface="Calibri" panose="020F0502020204030204" pitchFamily="34" charset="0"/>
            </a:rPr>
            <a:t> </a:t>
          </a:r>
          <a:r>
            <a:rPr lang="cs-CZ" sz="1800" kern="1200" dirty="0" err="1">
              <a:latin typeface="Calibri" panose="020F0502020204030204" pitchFamily="34" charset="0"/>
              <a:cs typeface="Calibri" panose="020F0502020204030204" pitchFamily="34" charset="0"/>
            </a:rPr>
            <a:t>or</a:t>
          </a:r>
          <a:r>
            <a:rPr lang="cs-CZ" sz="1800" kern="1200" dirty="0">
              <a:latin typeface="Calibri" panose="020F0502020204030204" pitchFamily="34" charset="0"/>
              <a:cs typeface="Calibri" panose="020F0502020204030204" pitchFamily="34" charset="0"/>
            </a:rPr>
            <a:t> </a:t>
          </a:r>
          <a:r>
            <a:rPr lang="cs-CZ" sz="1800" kern="1200" dirty="0" err="1">
              <a:latin typeface="Calibri" panose="020F0502020204030204" pitchFamily="34" charset="0"/>
              <a:cs typeface="Calibri" panose="020F0502020204030204" pitchFamily="34" charset="0"/>
            </a:rPr>
            <a:t>pseudo-karst</a:t>
          </a:r>
          <a:r>
            <a:rPr lang="cs-CZ" sz="1800" kern="1200" dirty="0">
              <a:latin typeface="Calibri" panose="020F0502020204030204" pitchFamily="34" charset="0"/>
              <a:cs typeface="Calibri" panose="020F0502020204030204" pitchFamily="34" charset="0"/>
            </a:rPr>
            <a:t> </a:t>
          </a:r>
          <a:r>
            <a:rPr lang="cs-CZ" sz="1800" kern="1200" dirty="0" err="1">
              <a:latin typeface="Calibri" panose="020F0502020204030204" pitchFamily="34" charset="0"/>
              <a:cs typeface="Calibri" panose="020F0502020204030204" pitchFamily="34" charset="0"/>
            </a:rPr>
            <a:t>surfaces</a:t>
          </a:r>
          <a:endParaRPr lang="cs-CZ" sz="1800" kern="1200" dirty="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ct val="15000"/>
            </a:spcAft>
            <a:buChar char="•"/>
          </a:pPr>
          <a:r>
            <a:rPr lang="cs-CZ" sz="1800" kern="1200">
              <a:latin typeface="Calibri" panose="020F0502020204030204" pitchFamily="34" charset="0"/>
              <a:cs typeface="Calibri" panose="020F0502020204030204" pitchFamily="34" charset="0"/>
            </a:rPr>
            <a:t>Spectacular caves along the coastline</a:t>
          </a:r>
          <a:endParaRPr lang="cs-CZ" sz="1800" kern="1200" dirty="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ct val="15000"/>
            </a:spcAft>
            <a:buChar char="•"/>
          </a:pPr>
          <a:r>
            <a:rPr lang="cs-CZ" sz="1800" b="1" kern="1200" dirty="0" err="1">
              <a:latin typeface="Calibri" panose="020F0502020204030204" pitchFamily="34" charset="0"/>
              <a:cs typeface="Calibri" panose="020F0502020204030204" pitchFamily="34" charset="0"/>
            </a:rPr>
            <a:t>Example</a:t>
          </a:r>
          <a:r>
            <a:rPr lang="cs-CZ" sz="1800" b="1" kern="1200" dirty="0">
              <a:latin typeface="Calibri" panose="020F0502020204030204" pitchFamily="34" charset="0"/>
              <a:cs typeface="Calibri" panose="020F0502020204030204" pitchFamily="34" charset="0"/>
            </a:rPr>
            <a:t>: </a:t>
          </a:r>
          <a:r>
            <a:rPr lang="cs-CZ" sz="1800" b="0" kern="1200" dirty="0">
              <a:latin typeface="Calibri" panose="020F0502020204030204" pitchFamily="34" charset="0"/>
              <a:cs typeface="Calibri" panose="020F0502020204030204" pitchFamily="34" charset="0"/>
            </a:rPr>
            <a:t>France</a:t>
          </a:r>
        </a:p>
      </dsp:txBody>
      <dsp:txXfrm>
        <a:off x="0" y="3429780"/>
        <a:ext cx="6581776" cy="1247400"/>
      </dsp:txXfrm>
    </dsp:sp>
    <dsp:sp modelId="{5B7A85ED-ED1F-41C2-BBBB-0BF13615E12B}">
      <dsp:nvSpPr>
        <dsp:cNvPr id="0" name=""/>
        <dsp:cNvSpPr/>
      </dsp:nvSpPr>
      <dsp:spPr>
        <a:xfrm>
          <a:off x="329088" y="3252659"/>
          <a:ext cx="4607243" cy="354240"/>
        </a:xfrm>
        <a:prstGeom prst="roundRect">
          <a:avLst/>
        </a:prstGeom>
        <a:solidFill>
          <a:srgbClr val="8EAF8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4143" tIns="0" rIns="174143" bIns="0" numCol="1" spcCol="1270" anchor="ctr" anchorCtr="0">
          <a:noAutofit/>
        </a:bodyPr>
        <a:lstStyle/>
        <a:p>
          <a:pPr marL="0" lvl="0" indent="0" algn="l" defTabSz="800100">
            <a:lnSpc>
              <a:spcPct val="90000"/>
            </a:lnSpc>
            <a:spcBef>
              <a:spcPct val="0"/>
            </a:spcBef>
            <a:spcAft>
              <a:spcPct val="35000"/>
            </a:spcAft>
            <a:buNone/>
          </a:pPr>
          <a:r>
            <a:rPr lang="cs-CZ" sz="1800" kern="1200" dirty="0">
              <a:latin typeface="Calibri" panose="020F0502020204030204" pitchFamily="34" charset="0"/>
              <a:cs typeface="Calibri" panose="020F0502020204030204" pitchFamily="34" charset="0"/>
            </a:rPr>
            <a:t>3) </a:t>
          </a:r>
          <a:r>
            <a:rPr lang="cs-CZ" sz="1800" kern="1200" dirty="0" err="1">
              <a:latin typeface="Calibri" panose="020F0502020204030204" pitchFamily="34" charset="0"/>
              <a:cs typeface="Calibri" panose="020F0502020204030204" pitchFamily="34" charset="0"/>
            </a:rPr>
            <a:t>Sea</a:t>
          </a:r>
          <a:r>
            <a:rPr lang="cs-CZ" sz="1800" kern="1200" dirty="0">
              <a:latin typeface="Calibri" panose="020F0502020204030204" pitchFamily="34" charset="0"/>
              <a:cs typeface="Calibri" panose="020F0502020204030204" pitchFamily="34" charset="0"/>
            </a:rPr>
            <a:t> </a:t>
          </a:r>
          <a:r>
            <a:rPr lang="cs-CZ" sz="1800" kern="1200" dirty="0" err="1">
              <a:latin typeface="Calibri" panose="020F0502020204030204" pitchFamily="34" charset="0"/>
              <a:cs typeface="Calibri" panose="020F0502020204030204" pitchFamily="34" charset="0"/>
            </a:rPr>
            <a:t>caves</a:t>
          </a:r>
          <a:endParaRPr lang="cs-CZ" sz="1800" kern="1200" dirty="0">
            <a:latin typeface="Calibri" panose="020F0502020204030204" pitchFamily="34" charset="0"/>
            <a:cs typeface="Calibri" panose="020F0502020204030204" pitchFamily="34" charset="0"/>
          </a:endParaRPr>
        </a:p>
      </dsp:txBody>
      <dsp:txXfrm>
        <a:off x="346381" y="3269952"/>
        <a:ext cx="4572657" cy="31965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B3E19E-284A-4C98-B003-0AFD21EA31E5}">
      <dsp:nvSpPr>
        <dsp:cNvPr id="0" name=""/>
        <dsp:cNvSpPr/>
      </dsp:nvSpPr>
      <dsp:spPr>
        <a:xfrm>
          <a:off x="0" y="28529"/>
          <a:ext cx="10691265" cy="55165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cs-CZ" sz="2300" kern="1200">
              <a:latin typeface="Calibri" panose="020F0502020204030204" pitchFamily="34" charset="0"/>
              <a:cs typeface="Calibri" panose="020F0502020204030204" pitchFamily="34" charset="0"/>
            </a:rPr>
            <a:t>The influences that contribute to landform creation</a:t>
          </a:r>
          <a:endParaRPr lang="en-US" sz="2300" kern="1200">
            <a:latin typeface="Calibri" panose="020F0502020204030204" pitchFamily="34" charset="0"/>
            <a:cs typeface="Calibri" panose="020F0502020204030204" pitchFamily="34" charset="0"/>
          </a:endParaRPr>
        </a:p>
      </dsp:txBody>
      <dsp:txXfrm>
        <a:off x="26930" y="55459"/>
        <a:ext cx="10637405" cy="497795"/>
      </dsp:txXfrm>
    </dsp:sp>
    <dsp:sp modelId="{7F022A30-77EA-4F89-994F-8F146D77C9CE}">
      <dsp:nvSpPr>
        <dsp:cNvPr id="0" name=""/>
        <dsp:cNvSpPr/>
      </dsp:nvSpPr>
      <dsp:spPr>
        <a:xfrm>
          <a:off x="0" y="580184"/>
          <a:ext cx="10691265" cy="1237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9448"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cs-CZ" sz="1800" kern="1200">
              <a:latin typeface="Calibri" panose="020F0502020204030204" pitchFamily="34" charset="0"/>
              <a:cs typeface="Calibri" panose="020F0502020204030204" pitchFamily="34" charset="0"/>
            </a:rPr>
            <a:t>Wave-dominated</a:t>
          </a:r>
          <a:endParaRPr lang="en-US" sz="1800" kern="120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ct val="20000"/>
            </a:spcAft>
            <a:buChar char="•"/>
          </a:pPr>
          <a:r>
            <a:rPr lang="cs-CZ" sz="1800" kern="1200" dirty="0" err="1">
              <a:latin typeface="Calibri" panose="020F0502020204030204" pitchFamily="34" charset="0"/>
              <a:cs typeface="Calibri" panose="020F0502020204030204" pitchFamily="34" charset="0"/>
            </a:rPr>
            <a:t>Tide-dominated</a:t>
          </a:r>
          <a:endParaRPr lang="en-US" sz="1800" kern="1200" dirty="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ct val="20000"/>
            </a:spcAft>
            <a:buChar char="•"/>
          </a:pPr>
          <a:r>
            <a:rPr lang="cs-CZ" sz="1800" kern="1200">
              <a:latin typeface="Calibri" panose="020F0502020204030204" pitchFamily="34" charset="0"/>
              <a:cs typeface="Calibri" panose="020F0502020204030204" pitchFamily="34" charset="0"/>
            </a:rPr>
            <a:t>Gilbert deltas</a:t>
          </a:r>
          <a:endParaRPr lang="en-US" sz="1800" kern="120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ct val="20000"/>
            </a:spcAft>
            <a:buChar char="•"/>
          </a:pPr>
          <a:r>
            <a:rPr lang="cs-CZ" sz="1800" kern="1200">
              <a:latin typeface="Calibri" panose="020F0502020204030204" pitchFamily="34" charset="0"/>
              <a:cs typeface="Calibri" panose="020F0502020204030204" pitchFamily="34" charset="0"/>
            </a:rPr>
            <a:t>Estuary deltas</a:t>
          </a:r>
          <a:endParaRPr lang="en-US" sz="1800" kern="1200">
            <a:latin typeface="Calibri" panose="020F0502020204030204" pitchFamily="34" charset="0"/>
            <a:cs typeface="Calibri" panose="020F0502020204030204" pitchFamily="34" charset="0"/>
          </a:endParaRPr>
        </a:p>
      </dsp:txBody>
      <dsp:txXfrm>
        <a:off x="0" y="580184"/>
        <a:ext cx="10691265" cy="1237860"/>
      </dsp:txXfrm>
    </dsp:sp>
    <dsp:sp modelId="{993F6135-63EE-401F-88FF-DCCE9DE57050}">
      <dsp:nvSpPr>
        <dsp:cNvPr id="0" name=""/>
        <dsp:cNvSpPr/>
      </dsp:nvSpPr>
      <dsp:spPr>
        <a:xfrm>
          <a:off x="0" y="1818044"/>
          <a:ext cx="10691265" cy="55165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cs-CZ" sz="2300" kern="1200">
              <a:latin typeface="Calibri" panose="020F0502020204030204" pitchFamily="34" charset="0"/>
              <a:cs typeface="Calibri" panose="020F0502020204030204" pitchFamily="34" charset="0"/>
            </a:rPr>
            <a:t>The landform itself</a:t>
          </a:r>
          <a:endParaRPr lang="en-US" sz="2300" kern="1200">
            <a:latin typeface="Calibri" panose="020F0502020204030204" pitchFamily="34" charset="0"/>
            <a:cs typeface="Calibri" panose="020F0502020204030204" pitchFamily="34" charset="0"/>
          </a:endParaRPr>
        </a:p>
      </dsp:txBody>
      <dsp:txXfrm>
        <a:off x="26930" y="1844974"/>
        <a:ext cx="10637405" cy="497795"/>
      </dsp:txXfrm>
    </dsp:sp>
    <dsp:sp modelId="{66BBBBAF-77FA-4E61-858A-ABE64E8BC264}">
      <dsp:nvSpPr>
        <dsp:cNvPr id="0" name=""/>
        <dsp:cNvSpPr/>
      </dsp:nvSpPr>
      <dsp:spPr>
        <a:xfrm>
          <a:off x="0" y="2369699"/>
          <a:ext cx="10691265" cy="1237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9448"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cs-CZ" sz="1800" kern="1200">
              <a:latin typeface="Calibri" panose="020F0502020204030204" pitchFamily="34" charset="0"/>
              <a:cs typeface="Calibri" panose="020F0502020204030204" pitchFamily="34" charset="0"/>
            </a:rPr>
            <a:t>Arch or fan-like deltas</a:t>
          </a:r>
          <a:endParaRPr lang="en-US" sz="1800" kern="120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ct val="20000"/>
            </a:spcAft>
            <a:buChar char="•"/>
          </a:pPr>
          <a:r>
            <a:rPr lang="cs-CZ" sz="1800" kern="1200">
              <a:latin typeface="Calibri" panose="020F0502020204030204" pitchFamily="34" charset="0"/>
              <a:cs typeface="Calibri" panose="020F0502020204030204" pitchFamily="34" charset="0"/>
            </a:rPr>
            <a:t>Pointed (cuspate) deltas</a:t>
          </a:r>
          <a:endParaRPr lang="en-US" sz="1800" kern="120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ct val="20000"/>
            </a:spcAft>
            <a:buChar char="•"/>
          </a:pPr>
          <a:r>
            <a:rPr lang="cs-CZ" sz="1800" kern="1200">
              <a:latin typeface="Calibri" panose="020F0502020204030204" pitchFamily="34" charset="0"/>
              <a:cs typeface="Calibri" panose="020F0502020204030204" pitchFamily="34" charset="0"/>
            </a:rPr>
            <a:t>„Bird-limb“ deltas</a:t>
          </a:r>
          <a:endParaRPr lang="en-US" sz="1800" kern="120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ct val="20000"/>
            </a:spcAft>
            <a:buChar char="•"/>
          </a:pPr>
          <a:r>
            <a:rPr lang="cs-CZ" sz="1800" kern="1200">
              <a:latin typeface="Calibri" panose="020F0502020204030204" pitchFamily="34" charset="0"/>
              <a:cs typeface="Calibri" panose="020F0502020204030204" pitchFamily="34" charset="0"/>
            </a:rPr>
            <a:t>Reversed delta</a:t>
          </a:r>
          <a:endParaRPr lang="en-US" sz="1800" kern="1200">
            <a:latin typeface="Calibri" panose="020F0502020204030204" pitchFamily="34" charset="0"/>
            <a:cs typeface="Calibri" panose="020F0502020204030204" pitchFamily="34" charset="0"/>
          </a:endParaRPr>
        </a:p>
      </dsp:txBody>
      <dsp:txXfrm>
        <a:off x="0" y="2369699"/>
        <a:ext cx="10691265" cy="123786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E1AD86-4D53-48FC-AB93-08F5D83827C5}">
      <dsp:nvSpPr>
        <dsp:cNvPr id="0" name=""/>
        <dsp:cNvSpPr/>
      </dsp:nvSpPr>
      <dsp:spPr>
        <a:xfrm>
          <a:off x="0" y="1509"/>
          <a:ext cx="5295899" cy="76504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2980DB-792F-4086-AC73-261089C16527}">
      <dsp:nvSpPr>
        <dsp:cNvPr id="0" name=""/>
        <dsp:cNvSpPr/>
      </dsp:nvSpPr>
      <dsp:spPr>
        <a:xfrm>
          <a:off x="231424" y="173643"/>
          <a:ext cx="420772" cy="42077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C5221C-7601-496F-8CE7-DBFD07EF2FED}">
      <dsp:nvSpPr>
        <dsp:cNvPr id="0" name=""/>
        <dsp:cNvSpPr/>
      </dsp:nvSpPr>
      <dsp:spPr>
        <a:xfrm>
          <a:off x="883622" y="1509"/>
          <a:ext cx="4412277" cy="765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967" tIns="80967" rIns="80967" bIns="80967" numCol="1" spcCol="1270" anchor="ctr" anchorCtr="0">
          <a:noAutofit/>
        </a:bodyPr>
        <a:lstStyle/>
        <a:p>
          <a:pPr marL="0" lvl="0" indent="0" algn="l" defTabSz="977900">
            <a:lnSpc>
              <a:spcPct val="90000"/>
            </a:lnSpc>
            <a:spcBef>
              <a:spcPct val="0"/>
            </a:spcBef>
            <a:spcAft>
              <a:spcPct val="35000"/>
            </a:spcAft>
            <a:buNone/>
          </a:pPr>
          <a:r>
            <a:rPr lang="cs-CZ" sz="2200" kern="1200">
              <a:latin typeface="Calibri" panose="020F0502020204030204" pitchFamily="34" charset="0"/>
              <a:cs typeface="Calibri" panose="020F0502020204030204" pitchFamily="34" charset="0"/>
            </a:rPr>
            <a:t>Shelters</a:t>
          </a:r>
          <a:endParaRPr lang="en-US" sz="2200" kern="1200">
            <a:latin typeface="Calibri" panose="020F0502020204030204" pitchFamily="34" charset="0"/>
            <a:cs typeface="Calibri" panose="020F0502020204030204" pitchFamily="34" charset="0"/>
          </a:endParaRPr>
        </a:p>
      </dsp:txBody>
      <dsp:txXfrm>
        <a:off x="883622" y="1509"/>
        <a:ext cx="4412277" cy="765040"/>
      </dsp:txXfrm>
    </dsp:sp>
    <dsp:sp modelId="{ADC9B5EA-4321-4161-BC7E-93C1B4AB22E5}">
      <dsp:nvSpPr>
        <dsp:cNvPr id="0" name=""/>
        <dsp:cNvSpPr/>
      </dsp:nvSpPr>
      <dsp:spPr>
        <a:xfrm>
          <a:off x="0" y="957810"/>
          <a:ext cx="5295899" cy="76504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6F87C9-E345-4C49-B5E2-EAAEEC8AD084}">
      <dsp:nvSpPr>
        <dsp:cNvPr id="0" name=""/>
        <dsp:cNvSpPr/>
      </dsp:nvSpPr>
      <dsp:spPr>
        <a:xfrm>
          <a:off x="231424" y="1129944"/>
          <a:ext cx="420772" cy="42077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BEFC5BD-6C62-447F-8420-C2C1CC1AE24C}">
      <dsp:nvSpPr>
        <dsp:cNvPr id="0" name=""/>
        <dsp:cNvSpPr/>
      </dsp:nvSpPr>
      <dsp:spPr>
        <a:xfrm>
          <a:off x="883622" y="957810"/>
          <a:ext cx="4412277" cy="765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967" tIns="80967" rIns="80967" bIns="80967" numCol="1" spcCol="1270" anchor="ctr" anchorCtr="0">
          <a:noAutofit/>
        </a:bodyPr>
        <a:lstStyle/>
        <a:p>
          <a:pPr marL="0" lvl="0" indent="0" algn="l" defTabSz="977900">
            <a:lnSpc>
              <a:spcPct val="90000"/>
            </a:lnSpc>
            <a:spcBef>
              <a:spcPct val="0"/>
            </a:spcBef>
            <a:spcAft>
              <a:spcPct val="35000"/>
            </a:spcAft>
            <a:buNone/>
          </a:pPr>
          <a:r>
            <a:rPr lang="cs-CZ" sz="2200" kern="1200">
              <a:latin typeface="Calibri" panose="020F0502020204030204" pitchFamily="34" charset="0"/>
              <a:cs typeface="Calibri" panose="020F0502020204030204" pitchFamily="34" charset="0"/>
            </a:rPr>
            <a:t>Benches</a:t>
          </a:r>
          <a:endParaRPr lang="en-US" sz="2200" kern="1200">
            <a:latin typeface="Calibri" panose="020F0502020204030204" pitchFamily="34" charset="0"/>
            <a:cs typeface="Calibri" panose="020F0502020204030204" pitchFamily="34" charset="0"/>
          </a:endParaRPr>
        </a:p>
      </dsp:txBody>
      <dsp:txXfrm>
        <a:off x="883622" y="957810"/>
        <a:ext cx="4412277" cy="765040"/>
      </dsp:txXfrm>
    </dsp:sp>
    <dsp:sp modelId="{35F218A0-6C11-4B49-92F7-D0C81D7B6AC3}">
      <dsp:nvSpPr>
        <dsp:cNvPr id="0" name=""/>
        <dsp:cNvSpPr/>
      </dsp:nvSpPr>
      <dsp:spPr>
        <a:xfrm>
          <a:off x="0" y="1914111"/>
          <a:ext cx="5295899" cy="76504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DF822D-BB0D-4019-912D-DC3A52BE8947}">
      <dsp:nvSpPr>
        <dsp:cNvPr id="0" name=""/>
        <dsp:cNvSpPr/>
      </dsp:nvSpPr>
      <dsp:spPr>
        <a:xfrm>
          <a:off x="231424" y="2086245"/>
          <a:ext cx="420772" cy="42077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DB9AFC-BEB4-4C47-8646-2C965FC8FC25}">
      <dsp:nvSpPr>
        <dsp:cNvPr id="0" name=""/>
        <dsp:cNvSpPr/>
      </dsp:nvSpPr>
      <dsp:spPr>
        <a:xfrm>
          <a:off x="883622" y="1914111"/>
          <a:ext cx="4412277" cy="765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967" tIns="80967" rIns="80967" bIns="80967" numCol="1" spcCol="1270" anchor="ctr" anchorCtr="0">
          <a:noAutofit/>
        </a:bodyPr>
        <a:lstStyle/>
        <a:p>
          <a:pPr marL="0" lvl="0" indent="0" algn="l" defTabSz="977900">
            <a:lnSpc>
              <a:spcPct val="90000"/>
            </a:lnSpc>
            <a:spcBef>
              <a:spcPct val="0"/>
            </a:spcBef>
            <a:spcAft>
              <a:spcPct val="35000"/>
            </a:spcAft>
            <a:buNone/>
          </a:pPr>
          <a:r>
            <a:rPr lang="cs-CZ" sz="2200" kern="1200">
              <a:latin typeface="Calibri" panose="020F0502020204030204" pitchFamily="34" charset="0"/>
              <a:cs typeface="Calibri" panose="020F0502020204030204" pitchFamily="34" charset="0"/>
            </a:rPr>
            <a:t>Litter bins</a:t>
          </a:r>
          <a:endParaRPr lang="en-US" sz="2200" kern="1200">
            <a:latin typeface="Calibri" panose="020F0502020204030204" pitchFamily="34" charset="0"/>
            <a:cs typeface="Calibri" panose="020F0502020204030204" pitchFamily="34" charset="0"/>
          </a:endParaRPr>
        </a:p>
      </dsp:txBody>
      <dsp:txXfrm>
        <a:off x="883622" y="1914111"/>
        <a:ext cx="4412277" cy="765040"/>
      </dsp:txXfrm>
    </dsp:sp>
    <dsp:sp modelId="{A36AE7C4-E616-48B3-96C0-33A06C5C71DE}">
      <dsp:nvSpPr>
        <dsp:cNvPr id="0" name=""/>
        <dsp:cNvSpPr/>
      </dsp:nvSpPr>
      <dsp:spPr>
        <a:xfrm>
          <a:off x="0" y="2870412"/>
          <a:ext cx="5295899" cy="76504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4C1205-A15E-45CF-AD37-DBF5EEB194F5}">
      <dsp:nvSpPr>
        <dsp:cNvPr id="0" name=""/>
        <dsp:cNvSpPr/>
      </dsp:nvSpPr>
      <dsp:spPr>
        <a:xfrm>
          <a:off x="231424" y="3042546"/>
          <a:ext cx="420772" cy="42077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287470B-27FD-4AD8-A762-48E348C3E6E1}">
      <dsp:nvSpPr>
        <dsp:cNvPr id="0" name=""/>
        <dsp:cNvSpPr/>
      </dsp:nvSpPr>
      <dsp:spPr>
        <a:xfrm>
          <a:off x="883622" y="2870412"/>
          <a:ext cx="4412277" cy="765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967" tIns="80967" rIns="80967" bIns="80967" numCol="1" spcCol="1270" anchor="ctr" anchorCtr="0">
          <a:noAutofit/>
        </a:bodyPr>
        <a:lstStyle/>
        <a:p>
          <a:pPr marL="0" lvl="0" indent="0" algn="l" defTabSz="977900">
            <a:lnSpc>
              <a:spcPct val="90000"/>
            </a:lnSpc>
            <a:spcBef>
              <a:spcPct val="0"/>
            </a:spcBef>
            <a:spcAft>
              <a:spcPct val="35000"/>
            </a:spcAft>
            <a:buNone/>
          </a:pPr>
          <a:r>
            <a:rPr lang="cs-CZ" sz="2200" kern="1200">
              <a:latin typeface="Calibri" panose="020F0502020204030204" pitchFamily="34" charset="0"/>
              <a:cs typeface="Calibri" panose="020F0502020204030204" pitchFamily="34" charset="0"/>
            </a:rPr>
            <a:t>Signposts</a:t>
          </a:r>
          <a:endParaRPr lang="en-US" sz="2200" kern="1200">
            <a:latin typeface="Calibri" panose="020F0502020204030204" pitchFamily="34" charset="0"/>
            <a:cs typeface="Calibri" panose="020F0502020204030204" pitchFamily="34" charset="0"/>
          </a:endParaRPr>
        </a:p>
      </dsp:txBody>
      <dsp:txXfrm>
        <a:off x="883622" y="2870412"/>
        <a:ext cx="4412277" cy="76504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ACB0C5-2837-436D-BE3E-03319DC01AE2}">
      <dsp:nvSpPr>
        <dsp:cNvPr id="0" name=""/>
        <dsp:cNvSpPr/>
      </dsp:nvSpPr>
      <dsp:spPr>
        <a:xfrm>
          <a:off x="0" y="1509"/>
          <a:ext cx="5295899" cy="76504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CAA056-93D0-4A69-AC22-74E90C3E59EE}">
      <dsp:nvSpPr>
        <dsp:cNvPr id="0" name=""/>
        <dsp:cNvSpPr/>
      </dsp:nvSpPr>
      <dsp:spPr>
        <a:xfrm>
          <a:off x="231424" y="173643"/>
          <a:ext cx="420772" cy="42077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58690FE-3722-4CE4-A792-305C7840D654}">
      <dsp:nvSpPr>
        <dsp:cNvPr id="0" name=""/>
        <dsp:cNvSpPr/>
      </dsp:nvSpPr>
      <dsp:spPr>
        <a:xfrm>
          <a:off x="883621" y="1509"/>
          <a:ext cx="4412278" cy="765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967" tIns="80967" rIns="80967" bIns="80967" numCol="1" spcCol="1270" anchor="ctr" anchorCtr="0">
          <a:noAutofit/>
        </a:bodyPr>
        <a:lstStyle/>
        <a:p>
          <a:pPr marL="0" lvl="0" indent="0" algn="l" defTabSz="977900">
            <a:lnSpc>
              <a:spcPct val="90000"/>
            </a:lnSpc>
            <a:spcBef>
              <a:spcPct val="0"/>
            </a:spcBef>
            <a:spcAft>
              <a:spcPct val="35000"/>
            </a:spcAft>
            <a:buNone/>
          </a:pPr>
          <a:r>
            <a:rPr lang="cs-CZ" sz="2200" kern="1200"/>
            <a:t>Steps </a:t>
          </a:r>
          <a:endParaRPr lang="en-US" sz="2200" kern="1200"/>
        </a:p>
      </dsp:txBody>
      <dsp:txXfrm>
        <a:off x="883621" y="1509"/>
        <a:ext cx="4412278" cy="765040"/>
      </dsp:txXfrm>
    </dsp:sp>
    <dsp:sp modelId="{F42DD400-5E33-4779-A5B9-A954FE79195E}">
      <dsp:nvSpPr>
        <dsp:cNvPr id="0" name=""/>
        <dsp:cNvSpPr/>
      </dsp:nvSpPr>
      <dsp:spPr>
        <a:xfrm>
          <a:off x="0" y="957810"/>
          <a:ext cx="5295899" cy="76504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572D19-CE06-4376-8894-7205F7165255}">
      <dsp:nvSpPr>
        <dsp:cNvPr id="0" name=""/>
        <dsp:cNvSpPr/>
      </dsp:nvSpPr>
      <dsp:spPr>
        <a:xfrm>
          <a:off x="231424" y="1129944"/>
          <a:ext cx="420772" cy="42077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34E4F41-AC47-40B3-A884-0C18E669DA99}">
      <dsp:nvSpPr>
        <dsp:cNvPr id="0" name=""/>
        <dsp:cNvSpPr/>
      </dsp:nvSpPr>
      <dsp:spPr>
        <a:xfrm>
          <a:off x="883621" y="957810"/>
          <a:ext cx="4412278" cy="765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967" tIns="80967" rIns="80967" bIns="80967" numCol="1" spcCol="1270" anchor="ctr" anchorCtr="0">
          <a:noAutofit/>
        </a:bodyPr>
        <a:lstStyle/>
        <a:p>
          <a:pPr marL="0" lvl="0" indent="0" algn="l" defTabSz="977900">
            <a:lnSpc>
              <a:spcPct val="90000"/>
            </a:lnSpc>
            <a:spcBef>
              <a:spcPct val="0"/>
            </a:spcBef>
            <a:spcAft>
              <a:spcPct val="35000"/>
            </a:spcAft>
            <a:buNone/>
          </a:pPr>
          <a:r>
            <a:rPr lang="cs-CZ" sz="2200" kern="1200"/>
            <a:t>Bridges </a:t>
          </a:r>
          <a:endParaRPr lang="en-US" sz="2200" kern="1200"/>
        </a:p>
      </dsp:txBody>
      <dsp:txXfrm>
        <a:off x="883621" y="957810"/>
        <a:ext cx="4412278" cy="765040"/>
      </dsp:txXfrm>
    </dsp:sp>
    <dsp:sp modelId="{0279EAF9-0F4C-407D-969F-2CA803657002}">
      <dsp:nvSpPr>
        <dsp:cNvPr id="0" name=""/>
        <dsp:cNvSpPr/>
      </dsp:nvSpPr>
      <dsp:spPr>
        <a:xfrm>
          <a:off x="0" y="1914111"/>
          <a:ext cx="5295899" cy="76504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1A259D-939D-45FD-B858-C1CCFC41FD57}">
      <dsp:nvSpPr>
        <dsp:cNvPr id="0" name=""/>
        <dsp:cNvSpPr/>
      </dsp:nvSpPr>
      <dsp:spPr>
        <a:xfrm>
          <a:off x="231424" y="2086245"/>
          <a:ext cx="420772" cy="42077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B8F684A-45E8-44C4-B525-754E5A824C7E}">
      <dsp:nvSpPr>
        <dsp:cNvPr id="0" name=""/>
        <dsp:cNvSpPr/>
      </dsp:nvSpPr>
      <dsp:spPr>
        <a:xfrm>
          <a:off x="883621" y="1914111"/>
          <a:ext cx="4412278" cy="765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967" tIns="80967" rIns="80967" bIns="80967" numCol="1" spcCol="1270" anchor="ctr" anchorCtr="0">
          <a:noAutofit/>
        </a:bodyPr>
        <a:lstStyle/>
        <a:p>
          <a:pPr marL="0" lvl="0" indent="0" algn="l" defTabSz="977900">
            <a:lnSpc>
              <a:spcPct val="90000"/>
            </a:lnSpc>
            <a:spcBef>
              <a:spcPct val="0"/>
            </a:spcBef>
            <a:spcAft>
              <a:spcPct val="35000"/>
            </a:spcAft>
            <a:buNone/>
          </a:pPr>
          <a:r>
            <a:rPr lang="cs-CZ" sz="2200" kern="1200"/>
            <a:t>Viewpoints</a:t>
          </a:r>
          <a:endParaRPr lang="en-US" sz="2200" kern="1200"/>
        </a:p>
      </dsp:txBody>
      <dsp:txXfrm>
        <a:off x="883621" y="1914111"/>
        <a:ext cx="4412278" cy="765040"/>
      </dsp:txXfrm>
    </dsp:sp>
    <dsp:sp modelId="{AD227A93-F4BE-4786-B121-1DB6787BCABE}">
      <dsp:nvSpPr>
        <dsp:cNvPr id="0" name=""/>
        <dsp:cNvSpPr/>
      </dsp:nvSpPr>
      <dsp:spPr>
        <a:xfrm>
          <a:off x="0" y="2870411"/>
          <a:ext cx="5295899" cy="76504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06BA0F-10F3-422F-B8D8-95ED7E39BE56}">
      <dsp:nvSpPr>
        <dsp:cNvPr id="0" name=""/>
        <dsp:cNvSpPr/>
      </dsp:nvSpPr>
      <dsp:spPr>
        <a:xfrm>
          <a:off x="231424" y="3042546"/>
          <a:ext cx="420772" cy="42077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3E7BA8-B72A-41EF-821E-58615917E58D}">
      <dsp:nvSpPr>
        <dsp:cNvPr id="0" name=""/>
        <dsp:cNvSpPr/>
      </dsp:nvSpPr>
      <dsp:spPr>
        <a:xfrm>
          <a:off x="883621" y="2870411"/>
          <a:ext cx="4412278" cy="765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967" tIns="80967" rIns="80967" bIns="80967" numCol="1" spcCol="1270" anchor="ctr" anchorCtr="0">
          <a:noAutofit/>
        </a:bodyPr>
        <a:lstStyle/>
        <a:p>
          <a:pPr marL="0" lvl="0" indent="0" algn="l" defTabSz="977900">
            <a:lnSpc>
              <a:spcPct val="90000"/>
            </a:lnSpc>
            <a:spcBef>
              <a:spcPct val="0"/>
            </a:spcBef>
            <a:spcAft>
              <a:spcPct val="35000"/>
            </a:spcAft>
            <a:buNone/>
          </a:pPr>
          <a:r>
            <a:rPr lang="cs-CZ" sz="2200" kern="1200" dirty="0" err="1"/>
            <a:t>Interpretive</a:t>
          </a:r>
          <a:r>
            <a:rPr lang="cs-CZ" sz="2200" kern="1200" dirty="0"/>
            <a:t> </a:t>
          </a:r>
          <a:r>
            <a:rPr lang="cs-CZ" sz="2200" kern="1200" dirty="0" err="1"/>
            <a:t>panels</a:t>
          </a:r>
          <a:r>
            <a:rPr lang="cs-CZ" sz="2200" kern="1200" dirty="0"/>
            <a:t> </a:t>
          </a:r>
          <a:r>
            <a:rPr lang="cs-CZ" sz="2200" kern="1200" dirty="0" err="1"/>
            <a:t>safety</a:t>
          </a:r>
          <a:r>
            <a:rPr lang="cs-CZ" sz="2200" kern="1200" dirty="0"/>
            <a:t> </a:t>
          </a:r>
          <a:r>
            <a:rPr lang="cs-CZ" sz="2200" kern="1200" dirty="0" err="1"/>
            <a:t>barriers</a:t>
          </a:r>
          <a:endParaRPr lang="en-US" sz="2200" kern="1200" dirty="0"/>
        </a:p>
      </dsp:txBody>
      <dsp:txXfrm>
        <a:off x="883621" y="2870411"/>
        <a:ext cx="4412278" cy="76504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D659F9-DB48-47B0-B72D-C01E4A01D099}">
      <dsp:nvSpPr>
        <dsp:cNvPr id="0" name=""/>
        <dsp:cNvSpPr/>
      </dsp:nvSpPr>
      <dsp:spPr>
        <a:xfrm>
          <a:off x="3132" y="203224"/>
          <a:ext cx="2485010" cy="149100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latin typeface="Calibri" panose="020F0502020204030204" pitchFamily="34" charset="0"/>
              <a:cs typeface="Calibri" panose="020F0502020204030204" pitchFamily="34" charset="0"/>
            </a:rPr>
            <a:t>Visitors' educational level</a:t>
          </a:r>
        </a:p>
      </dsp:txBody>
      <dsp:txXfrm>
        <a:off x="3132" y="203224"/>
        <a:ext cx="2485010" cy="1491006"/>
      </dsp:txXfrm>
    </dsp:sp>
    <dsp:sp modelId="{51D2DEC6-C319-4FDE-8A63-C71DA133326C}">
      <dsp:nvSpPr>
        <dsp:cNvPr id="0" name=""/>
        <dsp:cNvSpPr/>
      </dsp:nvSpPr>
      <dsp:spPr>
        <a:xfrm>
          <a:off x="2736644" y="203224"/>
          <a:ext cx="2485010" cy="149100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latin typeface="Calibri" panose="020F0502020204030204" pitchFamily="34" charset="0"/>
              <a:cs typeface="Calibri" panose="020F0502020204030204" pitchFamily="34" charset="0"/>
            </a:rPr>
            <a:t>Communication with previous visitors</a:t>
          </a:r>
        </a:p>
      </dsp:txBody>
      <dsp:txXfrm>
        <a:off x="2736644" y="203224"/>
        <a:ext cx="2485010" cy="1491006"/>
      </dsp:txXfrm>
    </dsp:sp>
    <dsp:sp modelId="{68C22081-566D-49F5-937E-E196064D2660}">
      <dsp:nvSpPr>
        <dsp:cNvPr id="0" name=""/>
        <dsp:cNvSpPr/>
      </dsp:nvSpPr>
      <dsp:spPr>
        <a:xfrm>
          <a:off x="5470156" y="203224"/>
          <a:ext cx="2485010" cy="149100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latin typeface="Calibri" panose="020F0502020204030204" pitchFamily="34" charset="0"/>
              <a:cs typeface="Calibri" panose="020F0502020204030204" pitchFamily="34" charset="0"/>
            </a:rPr>
            <a:t>Visitors' preparation on topics</a:t>
          </a:r>
        </a:p>
      </dsp:txBody>
      <dsp:txXfrm>
        <a:off x="5470156" y="203224"/>
        <a:ext cx="2485010" cy="1491006"/>
      </dsp:txXfrm>
    </dsp:sp>
    <dsp:sp modelId="{3FF2AD7E-14FD-4D81-BF8F-9395D3B5DBD7}">
      <dsp:nvSpPr>
        <dsp:cNvPr id="0" name=""/>
        <dsp:cNvSpPr/>
      </dsp:nvSpPr>
      <dsp:spPr>
        <a:xfrm>
          <a:off x="8203668" y="203224"/>
          <a:ext cx="2485010" cy="149100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latin typeface="Calibri" panose="020F0502020204030204" pitchFamily="34" charset="0"/>
              <a:cs typeface="Calibri" panose="020F0502020204030204" pitchFamily="34" charset="0"/>
            </a:rPr>
            <a:t>Guide's competence</a:t>
          </a:r>
        </a:p>
      </dsp:txBody>
      <dsp:txXfrm>
        <a:off x="8203668" y="203224"/>
        <a:ext cx="2485010" cy="1491006"/>
      </dsp:txXfrm>
    </dsp:sp>
    <dsp:sp modelId="{1BCAEA30-56D9-4110-9958-ADCFF770D7FD}">
      <dsp:nvSpPr>
        <dsp:cNvPr id="0" name=""/>
        <dsp:cNvSpPr/>
      </dsp:nvSpPr>
      <dsp:spPr>
        <a:xfrm>
          <a:off x="3132" y="1942732"/>
          <a:ext cx="2485010" cy="149100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latin typeface="Calibri" panose="020F0502020204030204" pitchFamily="34" charset="0"/>
              <a:cs typeface="Calibri" panose="020F0502020204030204" pitchFamily="34" charset="0"/>
            </a:rPr>
            <a:t>Guide's communication skills and personality</a:t>
          </a:r>
        </a:p>
      </dsp:txBody>
      <dsp:txXfrm>
        <a:off x="3132" y="1942732"/>
        <a:ext cx="2485010" cy="1491006"/>
      </dsp:txXfrm>
    </dsp:sp>
    <dsp:sp modelId="{7606AE9F-EB6A-44B3-95F1-568EF99289DB}">
      <dsp:nvSpPr>
        <dsp:cNvPr id="0" name=""/>
        <dsp:cNvSpPr/>
      </dsp:nvSpPr>
      <dsp:spPr>
        <a:xfrm>
          <a:off x="2736644" y="1942732"/>
          <a:ext cx="2485010" cy="149100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latin typeface="Calibri" panose="020F0502020204030204" pitchFamily="34" charset="0"/>
              <a:cs typeface="Calibri" panose="020F0502020204030204" pitchFamily="34" charset="0"/>
            </a:rPr>
            <a:t>Visitor interaction with the guide</a:t>
          </a:r>
        </a:p>
      </dsp:txBody>
      <dsp:txXfrm>
        <a:off x="2736644" y="1942732"/>
        <a:ext cx="2485010" cy="1491006"/>
      </dsp:txXfrm>
    </dsp:sp>
    <dsp:sp modelId="{03D5B6EF-E6ED-4782-B38A-9D9ECA18241E}">
      <dsp:nvSpPr>
        <dsp:cNvPr id="0" name=""/>
        <dsp:cNvSpPr/>
      </dsp:nvSpPr>
      <dsp:spPr>
        <a:xfrm>
          <a:off x="5470156" y="1942732"/>
          <a:ext cx="2485010" cy="149100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latin typeface="Calibri" panose="020F0502020204030204" pitchFamily="34" charset="0"/>
              <a:cs typeface="Calibri" panose="020F0502020204030204" pitchFamily="34" charset="0"/>
            </a:rPr>
            <a:t>Motivation levels of guide and visitor</a:t>
          </a:r>
        </a:p>
      </dsp:txBody>
      <dsp:txXfrm>
        <a:off x="5470156" y="1942732"/>
        <a:ext cx="2485010" cy="1491006"/>
      </dsp:txXfrm>
    </dsp:sp>
    <dsp:sp modelId="{FA80AA86-9FC3-46F6-9056-A1B77102A4B8}">
      <dsp:nvSpPr>
        <dsp:cNvPr id="0" name=""/>
        <dsp:cNvSpPr/>
      </dsp:nvSpPr>
      <dsp:spPr>
        <a:xfrm>
          <a:off x="8203668" y="1942732"/>
          <a:ext cx="2485010" cy="149100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latin typeface="Calibri" panose="020F0502020204030204" pitchFamily="34" charset="0"/>
              <a:cs typeface="Calibri" panose="020F0502020204030204" pitchFamily="34" charset="0"/>
            </a:rPr>
            <a:t>On-site interpretation aids</a:t>
          </a:r>
        </a:p>
      </dsp:txBody>
      <dsp:txXfrm>
        <a:off x="8203668" y="1942732"/>
        <a:ext cx="2485010" cy="149100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C7FF4F-4CA5-4A06-99B5-BC3F58EFB21E}">
      <dsp:nvSpPr>
        <dsp:cNvPr id="0" name=""/>
        <dsp:cNvSpPr/>
      </dsp:nvSpPr>
      <dsp:spPr>
        <a:xfrm>
          <a:off x="8639" y="0"/>
          <a:ext cx="2582242" cy="124239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creating a perceived need for information</a:t>
          </a:r>
          <a:r>
            <a:rPr lang="cs-CZ" sz="1900" kern="1200"/>
            <a:t>,</a:t>
          </a:r>
        </a:p>
      </dsp:txBody>
      <dsp:txXfrm>
        <a:off x="45027" y="36388"/>
        <a:ext cx="2509466" cy="1169615"/>
      </dsp:txXfrm>
    </dsp:sp>
    <dsp:sp modelId="{F778F2E7-27EF-4A17-B374-8FB5D747702E}">
      <dsp:nvSpPr>
        <dsp:cNvPr id="0" name=""/>
        <dsp:cNvSpPr/>
      </dsp:nvSpPr>
      <dsp:spPr>
        <a:xfrm>
          <a:off x="2849106" y="300997"/>
          <a:ext cx="547435" cy="640396"/>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cs-CZ" sz="1600" kern="1200"/>
        </a:p>
      </dsp:txBody>
      <dsp:txXfrm>
        <a:off x="2849106" y="429076"/>
        <a:ext cx="383205" cy="384238"/>
      </dsp:txXfrm>
    </dsp:sp>
    <dsp:sp modelId="{37B1ADE6-9708-4BB0-8294-99F9FC876379}">
      <dsp:nvSpPr>
        <dsp:cNvPr id="0" name=""/>
        <dsp:cNvSpPr/>
      </dsp:nvSpPr>
      <dsp:spPr>
        <a:xfrm>
          <a:off x="3623779" y="0"/>
          <a:ext cx="2582242" cy="124239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providing required information in an informal and interesting manner, </a:t>
          </a:r>
          <a:endParaRPr lang="cs-CZ" sz="1900" kern="1200"/>
        </a:p>
      </dsp:txBody>
      <dsp:txXfrm>
        <a:off x="3660167" y="36388"/>
        <a:ext cx="2509466" cy="1169615"/>
      </dsp:txXfrm>
    </dsp:sp>
    <dsp:sp modelId="{B3D33FF5-4E06-4FD7-B6F6-F816DD01038C}">
      <dsp:nvSpPr>
        <dsp:cNvPr id="0" name=""/>
        <dsp:cNvSpPr/>
      </dsp:nvSpPr>
      <dsp:spPr>
        <a:xfrm>
          <a:off x="6464246" y="300997"/>
          <a:ext cx="547435" cy="640396"/>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cs-CZ" sz="1600" kern="1200"/>
        </a:p>
      </dsp:txBody>
      <dsp:txXfrm>
        <a:off x="6464246" y="429076"/>
        <a:ext cx="383205" cy="384238"/>
      </dsp:txXfrm>
    </dsp:sp>
    <dsp:sp modelId="{391134D4-83F3-404A-9939-8DBD4D9C79C9}">
      <dsp:nvSpPr>
        <dsp:cNvPr id="0" name=""/>
        <dsp:cNvSpPr/>
      </dsp:nvSpPr>
      <dsp:spPr>
        <a:xfrm>
          <a:off x="7238918" y="0"/>
          <a:ext cx="2582242" cy="124239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cs-CZ" sz="1900" kern="1200" dirty="0"/>
            <a:t>p</a:t>
          </a:r>
          <a:r>
            <a:rPr lang="en-US" sz="1900" kern="1200" dirty="0" err="1"/>
            <a:t>articipation</a:t>
          </a:r>
          <a:r>
            <a:rPr lang="en-US" sz="1900" kern="1200" dirty="0"/>
            <a:t> in follow-up activities</a:t>
          </a:r>
          <a:endParaRPr lang="cs-CZ" sz="1900" kern="1200" dirty="0"/>
        </a:p>
      </dsp:txBody>
      <dsp:txXfrm>
        <a:off x="7275306" y="36388"/>
        <a:ext cx="2509466" cy="116961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ECAFCA-2D85-4621-89FE-9CB253DAAC76}">
      <dsp:nvSpPr>
        <dsp:cNvPr id="0" name=""/>
        <dsp:cNvSpPr/>
      </dsp:nvSpPr>
      <dsp:spPr>
        <a:xfrm>
          <a:off x="0" y="497"/>
          <a:ext cx="10591799" cy="116393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902834-68DF-4C10-9CF3-409609710BE2}">
      <dsp:nvSpPr>
        <dsp:cNvPr id="0" name=""/>
        <dsp:cNvSpPr/>
      </dsp:nvSpPr>
      <dsp:spPr>
        <a:xfrm>
          <a:off x="352091" y="262383"/>
          <a:ext cx="640166" cy="64016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E4D1FE0-DFED-4F90-ABC9-02FE93F41337}">
      <dsp:nvSpPr>
        <dsp:cNvPr id="0" name=""/>
        <dsp:cNvSpPr/>
      </dsp:nvSpPr>
      <dsp:spPr>
        <a:xfrm>
          <a:off x="1344349" y="497"/>
          <a:ext cx="9247450" cy="1163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184" tIns="123184" rIns="123184" bIns="123184" numCol="1" spcCol="1270" anchor="ctr" anchorCtr="0">
          <a:noAutofit/>
        </a:bodyPr>
        <a:lstStyle/>
        <a:p>
          <a:pPr marL="0" lvl="0" indent="0" algn="l" defTabSz="1022350">
            <a:lnSpc>
              <a:spcPct val="90000"/>
            </a:lnSpc>
            <a:spcBef>
              <a:spcPct val="0"/>
            </a:spcBef>
            <a:spcAft>
              <a:spcPct val="35000"/>
            </a:spcAft>
            <a:buNone/>
          </a:pPr>
          <a:r>
            <a:rPr lang="en-US" sz="2300" b="1" kern="1200">
              <a:latin typeface="Calibri" panose="020F0502020204030204" pitchFamily="34" charset="0"/>
              <a:cs typeface="Calibri" panose="020F0502020204030204" pitchFamily="34" charset="0"/>
            </a:rPr>
            <a:t>Group management: </a:t>
          </a:r>
          <a:r>
            <a:rPr lang="en-US" sz="2300" kern="1200">
              <a:latin typeface="Calibri" panose="020F0502020204030204" pitchFamily="34" charset="0"/>
              <a:cs typeface="Calibri" panose="020F0502020204030204" pitchFamily="34" charset="0"/>
            </a:rPr>
            <a:t>Organizing and managing the group</a:t>
          </a:r>
        </a:p>
      </dsp:txBody>
      <dsp:txXfrm>
        <a:off x="1344349" y="497"/>
        <a:ext cx="9247450" cy="1163938"/>
      </dsp:txXfrm>
    </dsp:sp>
    <dsp:sp modelId="{813F6AC9-4657-4C3C-9C88-4B21E702EA2E}">
      <dsp:nvSpPr>
        <dsp:cNvPr id="0" name=""/>
        <dsp:cNvSpPr/>
      </dsp:nvSpPr>
      <dsp:spPr>
        <a:xfrm>
          <a:off x="0" y="1455421"/>
          <a:ext cx="10591799" cy="116393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9CFFBD-5061-49FB-8B51-FBEA068FAF02}">
      <dsp:nvSpPr>
        <dsp:cNvPr id="0" name=""/>
        <dsp:cNvSpPr/>
      </dsp:nvSpPr>
      <dsp:spPr>
        <a:xfrm>
          <a:off x="352091" y="1717307"/>
          <a:ext cx="640166" cy="64016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2A67BA5-305B-40DF-9670-CAE90A3124AE}">
      <dsp:nvSpPr>
        <dsp:cNvPr id="0" name=""/>
        <dsp:cNvSpPr/>
      </dsp:nvSpPr>
      <dsp:spPr>
        <a:xfrm>
          <a:off x="1344349" y="1455421"/>
          <a:ext cx="9247450" cy="1163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184" tIns="123184" rIns="123184" bIns="123184" numCol="1" spcCol="1270" anchor="ctr" anchorCtr="0">
          <a:noAutofit/>
        </a:bodyPr>
        <a:lstStyle/>
        <a:p>
          <a:pPr marL="0" lvl="0" indent="0" algn="l" defTabSz="1022350">
            <a:lnSpc>
              <a:spcPct val="90000"/>
            </a:lnSpc>
            <a:spcBef>
              <a:spcPct val="0"/>
            </a:spcBef>
            <a:spcAft>
              <a:spcPct val="35000"/>
            </a:spcAft>
            <a:buNone/>
          </a:pPr>
          <a:r>
            <a:rPr lang="en-US" sz="2300" b="1" kern="1200">
              <a:latin typeface="Calibri" panose="020F0502020204030204" pitchFamily="34" charset="0"/>
              <a:cs typeface="Calibri" panose="020F0502020204030204" pitchFamily="34" charset="0"/>
            </a:rPr>
            <a:t>Experience management: </a:t>
          </a:r>
          <a:r>
            <a:rPr lang="en-US" sz="2300" kern="1200">
              <a:latin typeface="Calibri" panose="020F0502020204030204" pitchFamily="34" charset="0"/>
              <a:cs typeface="Calibri" panose="020F0502020204030204" pitchFamily="34" charset="0"/>
            </a:rPr>
            <a:t>Facilitating individual engagement and learning</a:t>
          </a:r>
        </a:p>
      </dsp:txBody>
      <dsp:txXfrm>
        <a:off x="1344349" y="1455421"/>
        <a:ext cx="9247450" cy="1163938"/>
      </dsp:txXfrm>
    </dsp:sp>
    <dsp:sp modelId="{994F8BE6-5285-4298-9B4D-447130CFB7B7}">
      <dsp:nvSpPr>
        <dsp:cNvPr id="0" name=""/>
        <dsp:cNvSpPr/>
      </dsp:nvSpPr>
      <dsp:spPr>
        <a:xfrm>
          <a:off x="0" y="2910344"/>
          <a:ext cx="10591799" cy="116393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E53B2E-905C-4184-940D-9EFF62711208}">
      <dsp:nvSpPr>
        <dsp:cNvPr id="0" name=""/>
        <dsp:cNvSpPr/>
      </dsp:nvSpPr>
      <dsp:spPr>
        <a:xfrm>
          <a:off x="352091" y="3172230"/>
          <a:ext cx="640166" cy="64016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DA2B30C-5EA8-483E-8AEC-3EF29124E15B}">
      <dsp:nvSpPr>
        <dsp:cNvPr id="0" name=""/>
        <dsp:cNvSpPr/>
      </dsp:nvSpPr>
      <dsp:spPr>
        <a:xfrm>
          <a:off x="1344349" y="2910344"/>
          <a:ext cx="9247450" cy="11639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184" tIns="123184" rIns="123184" bIns="123184" numCol="1" spcCol="1270" anchor="ctr" anchorCtr="0">
          <a:noAutofit/>
        </a:bodyPr>
        <a:lstStyle/>
        <a:p>
          <a:pPr marL="0" lvl="0" indent="0" algn="l" defTabSz="1022350">
            <a:lnSpc>
              <a:spcPct val="90000"/>
            </a:lnSpc>
            <a:spcBef>
              <a:spcPct val="0"/>
            </a:spcBef>
            <a:spcAft>
              <a:spcPct val="35000"/>
            </a:spcAft>
            <a:buNone/>
          </a:pPr>
          <a:r>
            <a:rPr lang="en-US" sz="2300" b="1" kern="1200">
              <a:latin typeface="Calibri" panose="020F0502020204030204" pitchFamily="34" charset="0"/>
              <a:cs typeface="Calibri" panose="020F0502020204030204" pitchFamily="34" charset="0"/>
            </a:rPr>
            <a:t>Resource/site management: </a:t>
          </a:r>
          <a:r>
            <a:rPr lang="en-US" sz="2300" kern="1200">
              <a:latin typeface="Calibri" panose="020F0502020204030204" pitchFamily="34" charset="0"/>
              <a:cs typeface="Calibri" panose="020F0502020204030204" pitchFamily="34" charset="0"/>
            </a:rPr>
            <a:t>Focusing on sustainability of environments, communities, and destinations</a:t>
          </a:r>
          <a:r>
            <a:rPr lang="cs-CZ" sz="2300" kern="1200">
              <a:latin typeface="Calibri" panose="020F0502020204030204" pitchFamily="34" charset="0"/>
              <a:cs typeface="Calibri" panose="020F0502020204030204" pitchFamily="34" charset="0"/>
            </a:rPr>
            <a:t> (Borges de Lima, 2017, p. 124).</a:t>
          </a:r>
          <a:endParaRPr lang="en-US" sz="2300" kern="1200">
            <a:latin typeface="Calibri" panose="020F0502020204030204" pitchFamily="34" charset="0"/>
            <a:cs typeface="Calibri" panose="020F0502020204030204" pitchFamily="34" charset="0"/>
          </a:endParaRPr>
        </a:p>
      </dsp:txBody>
      <dsp:txXfrm>
        <a:off x="1344349" y="2910344"/>
        <a:ext cx="9247450" cy="116393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DB57D9-A2BD-4660-A693-B2D6D1D89DE0}">
      <dsp:nvSpPr>
        <dsp:cNvPr id="0" name=""/>
        <dsp:cNvSpPr/>
      </dsp:nvSpPr>
      <dsp:spPr>
        <a:xfrm>
          <a:off x="1143000" y="0"/>
          <a:ext cx="3200400" cy="3200400"/>
        </a:xfrm>
        <a:prstGeom prst="ellipse">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de-DE" sz="1500" kern="1200">
              <a:latin typeface="Calibri" panose="020F0502020204030204" pitchFamily="34" charset="0"/>
              <a:cs typeface="Calibri" panose="020F0502020204030204" pitchFamily="34" charset="0"/>
            </a:rPr>
            <a:t>Sphere</a:t>
          </a:r>
        </a:p>
      </dsp:txBody>
      <dsp:txXfrm>
        <a:off x="2183930" y="160019"/>
        <a:ext cx="1118539" cy="480060"/>
      </dsp:txXfrm>
    </dsp:sp>
    <dsp:sp modelId="{C25B52AF-3ADF-4918-B7E5-1CDA53091062}">
      <dsp:nvSpPr>
        <dsp:cNvPr id="0" name=""/>
        <dsp:cNvSpPr/>
      </dsp:nvSpPr>
      <dsp:spPr>
        <a:xfrm>
          <a:off x="1543049" y="800099"/>
          <a:ext cx="2400300" cy="2400300"/>
        </a:xfrm>
        <a:prstGeom prst="ellipse">
          <a:avLst/>
        </a:prstGeom>
        <a:solidFill>
          <a:schemeClr val="accent5">
            <a:shade val="80000"/>
            <a:hueOff val="-31828"/>
            <a:satOff val="4845"/>
            <a:lumOff val="87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de-DE" sz="1500" kern="1200">
              <a:latin typeface="Calibri" panose="020F0502020204030204" pitchFamily="34" charset="0"/>
              <a:cs typeface="Calibri" panose="020F0502020204030204" pitchFamily="34" charset="0"/>
            </a:rPr>
            <a:t>Domain</a:t>
          </a:r>
        </a:p>
      </dsp:txBody>
      <dsp:txXfrm>
        <a:off x="2183930" y="950118"/>
        <a:ext cx="1118539" cy="450056"/>
      </dsp:txXfrm>
    </dsp:sp>
    <dsp:sp modelId="{CD96F092-F56F-43D9-87C1-CB87867A03A6}">
      <dsp:nvSpPr>
        <dsp:cNvPr id="0" name=""/>
        <dsp:cNvSpPr/>
      </dsp:nvSpPr>
      <dsp:spPr>
        <a:xfrm>
          <a:off x="1943100" y="1600200"/>
          <a:ext cx="1600200" cy="1600200"/>
        </a:xfrm>
        <a:prstGeom prst="ellipse">
          <a:avLst/>
        </a:prstGeom>
        <a:solidFill>
          <a:schemeClr val="accent5">
            <a:shade val="80000"/>
            <a:hueOff val="-63656"/>
            <a:satOff val="9691"/>
            <a:lumOff val="175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de-DE" sz="1500" kern="1200">
              <a:latin typeface="Calibri" panose="020F0502020204030204" pitchFamily="34" charset="0"/>
              <a:cs typeface="Calibri" panose="020F0502020204030204" pitchFamily="34" charset="0"/>
            </a:rPr>
            <a:t>Core</a:t>
          </a:r>
        </a:p>
      </dsp:txBody>
      <dsp:txXfrm>
        <a:off x="2177443" y="2000250"/>
        <a:ext cx="1131512" cy="80010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0E261C-BC88-4276-87FF-F93B0A9BE2F3}">
      <dsp:nvSpPr>
        <dsp:cNvPr id="0" name=""/>
        <dsp:cNvSpPr/>
      </dsp:nvSpPr>
      <dsp:spPr>
        <a:xfrm>
          <a:off x="3654" y="532383"/>
          <a:ext cx="1978611" cy="118716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cs-CZ" sz="1800" b="0" kern="1200">
              <a:latin typeface="Calibri" panose="020F0502020204030204" pitchFamily="34" charset="0"/>
              <a:cs typeface="Calibri" panose="020F0502020204030204" pitchFamily="34" charset="0"/>
            </a:rPr>
            <a:t>Outdoor interpretation panels</a:t>
          </a:r>
          <a:endParaRPr lang="en-US" sz="1800" b="0" kern="1200">
            <a:latin typeface="Calibri" panose="020F0502020204030204" pitchFamily="34" charset="0"/>
            <a:cs typeface="Calibri" panose="020F0502020204030204" pitchFamily="34" charset="0"/>
          </a:endParaRPr>
        </a:p>
      </dsp:txBody>
      <dsp:txXfrm>
        <a:off x="3654" y="532383"/>
        <a:ext cx="1978611" cy="1187167"/>
      </dsp:txXfrm>
    </dsp:sp>
    <dsp:sp modelId="{C288598D-A0F5-4736-AD9A-C465428973DA}">
      <dsp:nvSpPr>
        <dsp:cNvPr id="0" name=""/>
        <dsp:cNvSpPr/>
      </dsp:nvSpPr>
      <dsp:spPr>
        <a:xfrm>
          <a:off x="2180127" y="532383"/>
          <a:ext cx="1978611" cy="1187167"/>
        </a:xfrm>
        <a:prstGeom prst="rect">
          <a:avLst/>
        </a:prstGeom>
        <a:solidFill>
          <a:schemeClr val="accent2">
            <a:hueOff val="-45246"/>
            <a:satOff val="-388"/>
            <a:lumOff val="-25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cs-CZ" sz="1800" b="0" kern="1200">
              <a:latin typeface="Calibri" panose="020F0502020204030204" pitchFamily="34" charset="0"/>
              <a:cs typeface="Calibri" panose="020F0502020204030204" pitchFamily="34" charset="0"/>
            </a:rPr>
            <a:t>Indoor graphic panels and displays</a:t>
          </a:r>
          <a:endParaRPr lang="en-US" sz="1800" b="0" kern="1200">
            <a:latin typeface="Calibri" panose="020F0502020204030204" pitchFamily="34" charset="0"/>
            <a:cs typeface="Calibri" panose="020F0502020204030204" pitchFamily="34" charset="0"/>
          </a:endParaRPr>
        </a:p>
      </dsp:txBody>
      <dsp:txXfrm>
        <a:off x="2180127" y="532383"/>
        <a:ext cx="1978611" cy="1187167"/>
      </dsp:txXfrm>
    </dsp:sp>
    <dsp:sp modelId="{428BC5D8-D883-485E-9D5A-9CFDF6E52370}">
      <dsp:nvSpPr>
        <dsp:cNvPr id="0" name=""/>
        <dsp:cNvSpPr/>
      </dsp:nvSpPr>
      <dsp:spPr>
        <a:xfrm>
          <a:off x="4356600" y="532383"/>
          <a:ext cx="1978611" cy="1187167"/>
        </a:xfrm>
        <a:prstGeom prst="rect">
          <a:avLst/>
        </a:prstGeom>
        <a:solidFill>
          <a:schemeClr val="accent2">
            <a:hueOff val="-90492"/>
            <a:satOff val="-776"/>
            <a:lumOff val="-51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cs-CZ" sz="1800" b="0" kern="1200">
              <a:latin typeface="Calibri" panose="020F0502020204030204" pitchFamily="34" charset="0"/>
              <a:cs typeface="Calibri" panose="020F0502020204030204" pitchFamily="34" charset="0"/>
            </a:rPr>
            <a:t>Live interpretation</a:t>
          </a:r>
          <a:endParaRPr lang="en-US" sz="1800" b="0" kern="1200">
            <a:latin typeface="Calibri" panose="020F0502020204030204" pitchFamily="34" charset="0"/>
            <a:cs typeface="Calibri" panose="020F0502020204030204" pitchFamily="34" charset="0"/>
          </a:endParaRPr>
        </a:p>
      </dsp:txBody>
      <dsp:txXfrm>
        <a:off x="4356600" y="532383"/>
        <a:ext cx="1978611" cy="1187167"/>
      </dsp:txXfrm>
    </dsp:sp>
    <dsp:sp modelId="{7623BB69-C282-4A0B-BD18-9C8F1B24549C}">
      <dsp:nvSpPr>
        <dsp:cNvPr id="0" name=""/>
        <dsp:cNvSpPr/>
      </dsp:nvSpPr>
      <dsp:spPr>
        <a:xfrm>
          <a:off x="6533073" y="532383"/>
          <a:ext cx="1978611" cy="1187167"/>
        </a:xfrm>
        <a:prstGeom prst="rect">
          <a:avLst/>
        </a:prstGeom>
        <a:solidFill>
          <a:schemeClr val="accent2">
            <a:hueOff val="-135738"/>
            <a:satOff val="-1163"/>
            <a:lumOff val="-77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cs-CZ" sz="1800" b="0" kern="1200">
              <a:latin typeface="Calibri" panose="020F0502020204030204" pitchFamily="34" charset="0"/>
              <a:cs typeface="Calibri" panose="020F0502020204030204" pitchFamily="34" charset="0"/>
            </a:rPr>
            <a:t>Publications</a:t>
          </a:r>
          <a:endParaRPr lang="en-US" sz="1800" b="0" kern="1200">
            <a:latin typeface="Calibri" panose="020F0502020204030204" pitchFamily="34" charset="0"/>
            <a:cs typeface="Calibri" panose="020F0502020204030204" pitchFamily="34" charset="0"/>
          </a:endParaRPr>
        </a:p>
      </dsp:txBody>
      <dsp:txXfrm>
        <a:off x="6533073" y="532383"/>
        <a:ext cx="1978611" cy="1187167"/>
      </dsp:txXfrm>
    </dsp:sp>
    <dsp:sp modelId="{079939EC-A4FA-41C1-BE1B-68CCCC556871}">
      <dsp:nvSpPr>
        <dsp:cNvPr id="0" name=""/>
        <dsp:cNvSpPr/>
      </dsp:nvSpPr>
      <dsp:spPr>
        <a:xfrm>
          <a:off x="8709545" y="532383"/>
          <a:ext cx="1978611" cy="1187167"/>
        </a:xfrm>
        <a:prstGeom prst="rect">
          <a:avLst/>
        </a:prstGeom>
        <a:solidFill>
          <a:schemeClr val="accent2">
            <a:hueOff val="-180983"/>
            <a:satOff val="-1551"/>
            <a:lumOff val="-102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cs-CZ" sz="1800" b="0" kern="1200">
              <a:latin typeface="Calibri" panose="020F0502020204030204" pitchFamily="34" charset="0"/>
              <a:cs typeface="Calibri" panose="020F0502020204030204" pitchFamily="34" charset="0"/>
            </a:rPr>
            <a:t>Activity packs/areas</a:t>
          </a:r>
          <a:endParaRPr lang="en-US" sz="1800" b="0" kern="1200">
            <a:latin typeface="Calibri" panose="020F0502020204030204" pitchFamily="34" charset="0"/>
            <a:cs typeface="Calibri" panose="020F0502020204030204" pitchFamily="34" charset="0"/>
          </a:endParaRPr>
        </a:p>
      </dsp:txBody>
      <dsp:txXfrm>
        <a:off x="8709545" y="532383"/>
        <a:ext cx="1978611" cy="1187167"/>
      </dsp:txXfrm>
    </dsp:sp>
    <dsp:sp modelId="{6B16DC8A-84E2-4933-85AD-B1019173864C}">
      <dsp:nvSpPr>
        <dsp:cNvPr id="0" name=""/>
        <dsp:cNvSpPr/>
      </dsp:nvSpPr>
      <dsp:spPr>
        <a:xfrm>
          <a:off x="3654" y="1917412"/>
          <a:ext cx="1978611" cy="1187167"/>
        </a:xfrm>
        <a:prstGeom prst="rect">
          <a:avLst/>
        </a:prstGeom>
        <a:solidFill>
          <a:schemeClr val="accent2">
            <a:hueOff val="-226229"/>
            <a:satOff val="-1939"/>
            <a:lumOff val="-128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cs-CZ" sz="1800" b="0" kern="1200">
              <a:latin typeface="Calibri" panose="020F0502020204030204" pitchFamily="34" charset="0"/>
              <a:cs typeface="Calibri" panose="020F0502020204030204" pitchFamily="34" charset="0"/>
            </a:rPr>
            <a:t>Low-tech and high-tech interactive displays</a:t>
          </a:r>
          <a:endParaRPr lang="en-US" sz="1800" b="0" kern="1200">
            <a:latin typeface="Calibri" panose="020F0502020204030204" pitchFamily="34" charset="0"/>
            <a:cs typeface="Calibri" panose="020F0502020204030204" pitchFamily="34" charset="0"/>
          </a:endParaRPr>
        </a:p>
      </dsp:txBody>
      <dsp:txXfrm>
        <a:off x="3654" y="1917412"/>
        <a:ext cx="1978611" cy="1187167"/>
      </dsp:txXfrm>
    </dsp:sp>
    <dsp:sp modelId="{114A7904-8292-49FD-BEB8-872220DCEE83}">
      <dsp:nvSpPr>
        <dsp:cNvPr id="0" name=""/>
        <dsp:cNvSpPr/>
      </dsp:nvSpPr>
      <dsp:spPr>
        <a:xfrm>
          <a:off x="2180127" y="1917412"/>
          <a:ext cx="1978611" cy="1187167"/>
        </a:xfrm>
        <a:prstGeom prst="rect">
          <a:avLst/>
        </a:prstGeom>
        <a:solidFill>
          <a:schemeClr val="accent2">
            <a:hueOff val="-271475"/>
            <a:satOff val="-2327"/>
            <a:lumOff val="-154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cs-CZ" sz="1800" b="0" kern="1200">
              <a:latin typeface="Calibri" panose="020F0502020204030204" pitchFamily="34" charset="0"/>
              <a:cs typeface="Calibri" panose="020F0502020204030204" pitchFamily="34" charset="0"/>
            </a:rPr>
            <a:t>Audio media</a:t>
          </a:r>
          <a:endParaRPr lang="en-US" sz="1800" b="0" kern="1200">
            <a:latin typeface="Calibri" panose="020F0502020204030204" pitchFamily="34" charset="0"/>
            <a:cs typeface="Calibri" panose="020F0502020204030204" pitchFamily="34" charset="0"/>
          </a:endParaRPr>
        </a:p>
      </dsp:txBody>
      <dsp:txXfrm>
        <a:off x="2180127" y="1917412"/>
        <a:ext cx="1978611" cy="1187167"/>
      </dsp:txXfrm>
    </dsp:sp>
    <dsp:sp modelId="{F8597FD9-A08E-44D9-8F0B-2ECEEAFBFAA1}">
      <dsp:nvSpPr>
        <dsp:cNvPr id="0" name=""/>
        <dsp:cNvSpPr/>
      </dsp:nvSpPr>
      <dsp:spPr>
        <a:xfrm>
          <a:off x="4356600" y="1917412"/>
          <a:ext cx="1978611" cy="1187167"/>
        </a:xfrm>
        <a:prstGeom prst="rect">
          <a:avLst/>
        </a:prstGeom>
        <a:solidFill>
          <a:schemeClr val="accent2">
            <a:hueOff val="-316721"/>
            <a:satOff val="-2714"/>
            <a:lumOff val="-179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cs-CZ" sz="1800" b="0" kern="1200">
              <a:latin typeface="Calibri" panose="020F0502020204030204" pitchFamily="34" charset="0"/>
              <a:cs typeface="Calibri" panose="020F0502020204030204" pitchFamily="34" charset="0"/>
            </a:rPr>
            <a:t>Tactile media</a:t>
          </a:r>
          <a:endParaRPr lang="en-US" sz="1800" b="0" kern="1200">
            <a:latin typeface="Calibri" panose="020F0502020204030204" pitchFamily="34" charset="0"/>
            <a:cs typeface="Calibri" panose="020F0502020204030204" pitchFamily="34" charset="0"/>
          </a:endParaRPr>
        </a:p>
      </dsp:txBody>
      <dsp:txXfrm>
        <a:off x="4356600" y="1917412"/>
        <a:ext cx="1978611" cy="1187167"/>
      </dsp:txXfrm>
    </dsp:sp>
    <dsp:sp modelId="{3D22ABA9-C1EE-4BC5-A29E-73BE7188E3DE}">
      <dsp:nvSpPr>
        <dsp:cNvPr id="0" name=""/>
        <dsp:cNvSpPr/>
      </dsp:nvSpPr>
      <dsp:spPr>
        <a:xfrm>
          <a:off x="6533073" y="1917412"/>
          <a:ext cx="1978611" cy="1187167"/>
        </a:xfrm>
        <a:prstGeom prst="rect">
          <a:avLst/>
        </a:prstGeom>
        <a:solidFill>
          <a:schemeClr val="accent2">
            <a:hueOff val="-361967"/>
            <a:satOff val="-3102"/>
            <a:lumOff val="-2056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cs-CZ" sz="1800" b="0" kern="1200">
              <a:latin typeface="Calibri" panose="020F0502020204030204" pitchFamily="34" charset="0"/>
              <a:cs typeface="Calibri" panose="020F0502020204030204" pitchFamily="34" charset="0"/>
            </a:rPr>
            <a:t>Websites and interactive apps</a:t>
          </a:r>
          <a:endParaRPr lang="en-US" sz="1800" b="0" kern="1200">
            <a:latin typeface="Calibri" panose="020F0502020204030204" pitchFamily="34" charset="0"/>
            <a:cs typeface="Calibri" panose="020F0502020204030204" pitchFamily="34" charset="0"/>
          </a:endParaRPr>
        </a:p>
      </dsp:txBody>
      <dsp:txXfrm>
        <a:off x="6533073" y="1917412"/>
        <a:ext cx="1978611" cy="1187167"/>
      </dsp:txXfrm>
    </dsp:sp>
    <dsp:sp modelId="{94AAADAD-4522-4BE8-A0E6-276D83D31CFE}">
      <dsp:nvSpPr>
        <dsp:cNvPr id="0" name=""/>
        <dsp:cNvSpPr/>
      </dsp:nvSpPr>
      <dsp:spPr>
        <a:xfrm>
          <a:off x="8709545" y="1917412"/>
          <a:ext cx="1978611" cy="1187167"/>
        </a:xfrm>
        <a:prstGeom prst="rect">
          <a:avLst/>
        </a:prstGeom>
        <a:solidFill>
          <a:schemeClr val="accent2">
            <a:hueOff val="-407213"/>
            <a:satOff val="-3490"/>
            <a:lumOff val="-231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cs-CZ" sz="1800" b="0" kern="1200">
              <a:latin typeface="Calibri" panose="020F0502020204030204" pitchFamily="34" charset="0"/>
              <a:cs typeface="Calibri" panose="020F0502020204030204" pitchFamily="34" charset="0"/>
            </a:rPr>
            <a:t>Arts media</a:t>
          </a:r>
          <a:endParaRPr lang="en-US" sz="1800" b="0" kern="1200">
            <a:latin typeface="Calibri" panose="020F0502020204030204" pitchFamily="34" charset="0"/>
            <a:cs typeface="Calibri" panose="020F0502020204030204" pitchFamily="34" charset="0"/>
          </a:endParaRPr>
        </a:p>
      </dsp:txBody>
      <dsp:txXfrm>
        <a:off x="8709545" y="1917412"/>
        <a:ext cx="1978611" cy="11871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E74E62-46F3-43D9-8480-2D24426DEAEF}">
      <dsp:nvSpPr>
        <dsp:cNvPr id="0" name=""/>
        <dsp:cNvSpPr/>
      </dsp:nvSpPr>
      <dsp:spPr>
        <a:xfrm>
          <a:off x="0" y="270689"/>
          <a:ext cx="6581776" cy="1472625"/>
        </a:xfrm>
        <a:prstGeom prst="rect">
          <a:avLst/>
        </a:prstGeom>
        <a:solidFill>
          <a:schemeClr val="lt1">
            <a:alpha val="90000"/>
            <a:hueOff val="0"/>
            <a:satOff val="0"/>
            <a:lumOff val="0"/>
            <a:alphaOff val="0"/>
          </a:schemeClr>
        </a:solidFill>
        <a:ln w="12700" cap="flat" cmpd="sng" algn="ctr">
          <a:solidFill>
            <a:srgbClr val="8EAF8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0819" tIns="354076" rIns="510819" bIns="120904" numCol="1" spcCol="1270" anchor="t" anchorCtr="0">
          <a:noAutofit/>
        </a:bodyPr>
        <a:lstStyle/>
        <a:p>
          <a:pPr marL="171450" lvl="1" indent="-171450" algn="l" defTabSz="755650">
            <a:lnSpc>
              <a:spcPct val="90000"/>
            </a:lnSpc>
            <a:spcBef>
              <a:spcPct val="0"/>
            </a:spcBef>
            <a:spcAft>
              <a:spcPct val="15000"/>
            </a:spcAft>
            <a:buChar char="•"/>
          </a:pPr>
          <a:r>
            <a:rPr lang="cs-CZ" sz="1700" kern="1200" dirty="0" err="1">
              <a:latin typeface="Calibri" panose="020F0502020204030204" pitchFamily="34" charset="0"/>
              <a:cs typeface="Calibri" panose="020F0502020204030204" pitchFamily="34" charset="0"/>
            </a:rPr>
            <a:t>Develop</a:t>
          </a:r>
          <a:r>
            <a:rPr lang="cs-CZ" sz="1700" kern="1200" dirty="0">
              <a:latin typeface="Calibri" panose="020F0502020204030204" pitchFamily="34" charset="0"/>
              <a:cs typeface="Calibri" panose="020F0502020204030204" pitchFamily="34" charset="0"/>
            </a:rPr>
            <a:t> in </a:t>
          </a:r>
          <a:r>
            <a:rPr lang="cs-CZ" sz="1700" kern="1200" dirty="0" err="1">
              <a:latin typeface="Calibri" panose="020F0502020204030204" pitchFamily="34" charset="0"/>
              <a:cs typeface="Calibri" panose="020F0502020204030204" pitchFamily="34" charset="0"/>
            </a:rPr>
            <a:t>glacier</a:t>
          </a:r>
          <a:r>
            <a:rPr lang="cs-CZ" sz="1700" kern="1200" dirty="0">
              <a:latin typeface="Calibri" panose="020F0502020204030204" pitchFamily="34" charset="0"/>
              <a:cs typeface="Calibri" panose="020F0502020204030204" pitchFamily="34" charset="0"/>
            </a:rPr>
            <a:t> </a:t>
          </a:r>
          <a:r>
            <a:rPr lang="cs-CZ" sz="1700" kern="1200" dirty="0" err="1">
              <a:latin typeface="Calibri" panose="020F0502020204030204" pitchFamily="34" charset="0"/>
              <a:cs typeface="Calibri" panose="020F0502020204030204" pitchFamily="34" charset="0"/>
            </a:rPr>
            <a:t>landscapes</a:t>
          </a:r>
          <a:r>
            <a:rPr lang="cs-CZ" sz="1700" kern="1200" dirty="0">
              <a:latin typeface="Calibri" panose="020F0502020204030204" pitchFamily="34" charset="0"/>
              <a:cs typeface="Calibri" panose="020F0502020204030204" pitchFamily="34" charset="0"/>
            </a:rPr>
            <a:t> </a:t>
          </a:r>
          <a:r>
            <a:rPr lang="cs-CZ" sz="1700" kern="1200" dirty="0" err="1">
              <a:latin typeface="Calibri" panose="020F0502020204030204" pitchFamily="34" charset="0"/>
              <a:cs typeface="Calibri" panose="020F0502020204030204" pitchFamily="34" charset="0"/>
            </a:rPr>
            <a:t>with</a:t>
          </a:r>
          <a:r>
            <a:rPr lang="cs-CZ" sz="1700" kern="1200" dirty="0">
              <a:latin typeface="Calibri" panose="020F0502020204030204" pitchFamily="34" charset="0"/>
              <a:cs typeface="Calibri" panose="020F0502020204030204" pitchFamily="34" charset="0"/>
            </a:rPr>
            <a:t> </a:t>
          </a:r>
          <a:r>
            <a:rPr lang="cs-CZ" sz="1700" kern="1200" dirty="0" err="1">
              <a:latin typeface="Calibri" panose="020F0502020204030204" pitchFamily="34" charset="0"/>
              <a:cs typeface="Calibri" panose="020F0502020204030204" pitchFamily="34" charset="0"/>
            </a:rPr>
            <a:t>thawing</a:t>
          </a:r>
          <a:r>
            <a:rPr lang="cs-CZ" sz="1700" kern="1200" dirty="0">
              <a:latin typeface="Calibri" panose="020F0502020204030204" pitchFamily="34" charset="0"/>
              <a:cs typeface="Calibri" panose="020F0502020204030204" pitchFamily="34" charset="0"/>
            </a:rPr>
            <a:t> and </a:t>
          </a:r>
          <a:r>
            <a:rPr lang="cs-CZ" sz="1700" kern="1200" dirty="0" err="1">
              <a:latin typeface="Calibri" panose="020F0502020204030204" pitchFamily="34" charset="0"/>
              <a:cs typeface="Calibri" panose="020F0502020204030204" pitchFamily="34" charset="0"/>
            </a:rPr>
            <a:t>water</a:t>
          </a:r>
          <a:r>
            <a:rPr lang="cs-CZ" sz="1700" kern="1200" dirty="0">
              <a:latin typeface="Calibri" panose="020F0502020204030204" pitchFamily="34" charset="0"/>
              <a:cs typeface="Calibri" panose="020F0502020204030204" pitchFamily="34" charset="0"/>
            </a:rPr>
            <a:t> </a:t>
          </a:r>
          <a:r>
            <a:rPr lang="cs-CZ" sz="1700" kern="1200" dirty="0" err="1">
              <a:latin typeface="Calibri" panose="020F0502020204030204" pitchFamily="34" charset="0"/>
              <a:cs typeface="Calibri" panose="020F0502020204030204" pitchFamily="34" charset="0"/>
            </a:rPr>
            <a:t>streams</a:t>
          </a:r>
          <a:endParaRPr lang="cs-CZ" sz="1700" kern="1200" dirty="0">
            <a:latin typeface="Calibri" panose="020F0502020204030204" pitchFamily="34" charset="0"/>
            <a:cs typeface="Calibri" panose="020F0502020204030204" pitchFamily="34" charset="0"/>
          </a:endParaRPr>
        </a:p>
        <a:p>
          <a:pPr marL="171450" lvl="1" indent="-171450" algn="l" defTabSz="755650">
            <a:lnSpc>
              <a:spcPct val="90000"/>
            </a:lnSpc>
            <a:spcBef>
              <a:spcPct val="0"/>
            </a:spcBef>
            <a:spcAft>
              <a:spcPct val="15000"/>
            </a:spcAft>
            <a:buChar char="•"/>
          </a:pPr>
          <a:r>
            <a:rPr lang="cs-CZ" sz="1700" b="1" kern="1200" dirty="0" err="1">
              <a:latin typeface="Calibri" panose="020F0502020204030204" pitchFamily="34" charset="0"/>
              <a:cs typeface="Calibri" panose="020F0502020204030204" pitchFamily="34" charset="0"/>
            </a:rPr>
            <a:t>Example</a:t>
          </a:r>
          <a:r>
            <a:rPr lang="cs-CZ" sz="1700" b="1" kern="1200" dirty="0">
              <a:latin typeface="Calibri" panose="020F0502020204030204" pitchFamily="34" charset="0"/>
              <a:cs typeface="Calibri" panose="020F0502020204030204" pitchFamily="34" charset="0"/>
            </a:rPr>
            <a:t>:</a:t>
          </a:r>
          <a:r>
            <a:rPr lang="cs-CZ" sz="1700" kern="1200" dirty="0">
              <a:latin typeface="Calibri" panose="020F0502020204030204" pitchFamily="34" charset="0"/>
              <a:cs typeface="Calibri" panose="020F0502020204030204" pitchFamily="34" charset="0"/>
            </a:rPr>
            <a:t> </a:t>
          </a:r>
          <a:r>
            <a:rPr lang="cs-CZ" sz="1700" kern="1200" dirty="0" err="1">
              <a:latin typeface="Calibri" panose="020F0502020204030204" pitchFamily="34" charset="0"/>
              <a:cs typeface="Calibri" panose="020F0502020204030204" pitchFamily="34" charset="0"/>
            </a:rPr>
            <a:t>Dämenovska</a:t>
          </a:r>
          <a:r>
            <a:rPr lang="cs-CZ" sz="1700" kern="1200" dirty="0">
              <a:latin typeface="Calibri" panose="020F0502020204030204" pitchFamily="34" charset="0"/>
              <a:cs typeface="Calibri" panose="020F0502020204030204" pitchFamily="34" charset="0"/>
            </a:rPr>
            <a:t> (Slovakia), </a:t>
          </a:r>
          <a:r>
            <a:rPr lang="cs-CZ" sz="1700" kern="1200" dirty="0" err="1">
              <a:latin typeface="Calibri" panose="020F0502020204030204" pitchFamily="34" charset="0"/>
              <a:cs typeface="Calibri" panose="020F0502020204030204" pitchFamily="34" charset="0"/>
            </a:rPr>
            <a:t>Mammuthölle</a:t>
          </a:r>
          <a:r>
            <a:rPr lang="cs-CZ" sz="1700" kern="1200" dirty="0">
              <a:latin typeface="Calibri" panose="020F0502020204030204" pitchFamily="34" charset="0"/>
              <a:cs typeface="Calibri" panose="020F0502020204030204" pitchFamily="34" charset="0"/>
            </a:rPr>
            <a:t>, </a:t>
          </a:r>
          <a:r>
            <a:rPr lang="cs-CZ" sz="1700" kern="1200" dirty="0" err="1">
              <a:latin typeface="Calibri" panose="020F0502020204030204" pitchFamily="34" charset="0"/>
              <a:cs typeface="Calibri" panose="020F0502020204030204" pitchFamily="34" charset="0"/>
            </a:rPr>
            <a:t>Tuxer</a:t>
          </a:r>
          <a:r>
            <a:rPr lang="cs-CZ" sz="1700" kern="1200" dirty="0">
              <a:latin typeface="Calibri" panose="020F0502020204030204" pitchFamily="34" charset="0"/>
              <a:cs typeface="Calibri" panose="020F0502020204030204" pitchFamily="34" charset="0"/>
            </a:rPr>
            <a:t> </a:t>
          </a:r>
          <a:r>
            <a:rPr lang="cs-CZ" sz="1700" kern="1200" dirty="0" err="1">
              <a:latin typeface="Calibri" panose="020F0502020204030204" pitchFamily="34" charset="0"/>
              <a:cs typeface="Calibri" panose="020F0502020204030204" pitchFamily="34" charset="0"/>
            </a:rPr>
            <a:t>Gletscher</a:t>
          </a:r>
          <a:r>
            <a:rPr lang="cs-CZ" sz="1700" kern="1200" dirty="0">
              <a:latin typeface="Calibri" panose="020F0502020204030204" pitchFamily="34" charset="0"/>
              <a:cs typeface="Calibri" panose="020F0502020204030204" pitchFamily="34" charset="0"/>
            </a:rPr>
            <a:t> (A), </a:t>
          </a:r>
          <a:r>
            <a:rPr lang="cs-CZ" sz="1700" kern="1200" dirty="0" err="1">
              <a:latin typeface="Calibri" panose="020F0502020204030204" pitchFamily="34" charset="0"/>
              <a:cs typeface="Calibri" panose="020F0502020204030204" pitchFamily="34" charset="0"/>
            </a:rPr>
            <a:t>Ice</a:t>
          </a:r>
          <a:r>
            <a:rPr lang="cs-CZ" sz="1700" kern="1200" dirty="0">
              <a:latin typeface="Calibri" panose="020F0502020204030204" pitchFamily="34" charset="0"/>
              <a:cs typeface="Calibri" panose="020F0502020204030204" pitchFamily="34" charset="0"/>
            </a:rPr>
            <a:t> </a:t>
          </a:r>
          <a:r>
            <a:rPr lang="cs-CZ" sz="1700" kern="1200" dirty="0" err="1">
              <a:latin typeface="Calibri" panose="020F0502020204030204" pitchFamily="34" charset="0"/>
              <a:cs typeface="Calibri" panose="020F0502020204030204" pitchFamily="34" charset="0"/>
            </a:rPr>
            <a:t>pavillon</a:t>
          </a:r>
          <a:r>
            <a:rPr lang="cs-CZ" sz="1700" kern="1200" dirty="0">
              <a:latin typeface="Calibri" panose="020F0502020204030204" pitchFamily="34" charset="0"/>
              <a:cs typeface="Calibri" panose="020F0502020204030204" pitchFamily="34" charset="0"/>
            </a:rPr>
            <a:t> </a:t>
          </a:r>
          <a:r>
            <a:rPr lang="cs-CZ" sz="1700" kern="1200" dirty="0" err="1">
              <a:latin typeface="Calibri" panose="020F0502020204030204" pitchFamily="34" charset="0"/>
              <a:cs typeface="Calibri" panose="020F0502020204030204" pitchFamily="34" charset="0"/>
            </a:rPr>
            <a:t>Saas</a:t>
          </a:r>
          <a:r>
            <a:rPr lang="cs-CZ" sz="1700" kern="1200" dirty="0">
              <a:latin typeface="Calibri" panose="020F0502020204030204" pitchFamily="34" charset="0"/>
              <a:cs typeface="Calibri" panose="020F0502020204030204" pitchFamily="34" charset="0"/>
            </a:rPr>
            <a:t> </a:t>
          </a:r>
          <a:r>
            <a:rPr lang="cs-CZ" sz="1700" kern="1200" dirty="0" err="1">
              <a:latin typeface="Calibri" panose="020F0502020204030204" pitchFamily="34" charset="0"/>
              <a:cs typeface="Calibri" panose="020F0502020204030204" pitchFamily="34" charset="0"/>
            </a:rPr>
            <a:t>Fe</a:t>
          </a:r>
          <a:r>
            <a:rPr lang="cs-CZ" sz="1700" kern="1200" dirty="0">
              <a:latin typeface="Calibri" panose="020F0502020204030204" pitchFamily="34" charset="0"/>
              <a:cs typeface="Calibri" panose="020F0502020204030204" pitchFamily="34" charset="0"/>
            </a:rPr>
            <a:t> (</a:t>
          </a:r>
          <a:r>
            <a:rPr lang="cs-CZ" sz="1700" kern="1200" dirty="0" err="1">
              <a:latin typeface="Calibri" panose="020F0502020204030204" pitchFamily="34" charset="0"/>
              <a:cs typeface="Calibri" panose="020F0502020204030204" pitchFamily="34" charset="0"/>
            </a:rPr>
            <a:t>Switzerland</a:t>
          </a:r>
          <a:r>
            <a:rPr lang="cs-CZ" sz="1700" kern="1200" dirty="0">
              <a:latin typeface="Calibri" panose="020F0502020204030204" pitchFamily="34" charset="0"/>
              <a:cs typeface="Calibri" panose="020F0502020204030204" pitchFamily="34" charset="0"/>
            </a:rPr>
            <a:t>)</a:t>
          </a:r>
        </a:p>
      </dsp:txBody>
      <dsp:txXfrm>
        <a:off x="0" y="270689"/>
        <a:ext cx="6581776" cy="1472625"/>
      </dsp:txXfrm>
    </dsp:sp>
    <dsp:sp modelId="{BB30CC2B-04B8-4CF1-8C06-685392AC28E0}">
      <dsp:nvSpPr>
        <dsp:cNvPr id="0" name=""/>
        <dsp:cNvSpPr/>
      </dsp:nvSpPr>
      <dsp:spPr>
        <a:xfrm>
          <a:off x="329088" y="19769"/>
          <a:ext cx="4607243" cy="501840"/>
        </a:xfrm>
        <a:prstGeom prst="roundRect">
          <a:avLst/>
        </a:prstGeom>
        <a:solidFill>
          <a:srgbClr val="8EAF8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4143" tIns="0" rIns="174143" bIns="0" numCol="1" spcCol="1270" anchor="ctr" anchorCtr="0">
          <a:noAutofit/>
        </a:bodyPr>
        <a:lstStyle/>
        <a:p>
          <a:pPr marL="0" lvl="0" indent="0" algn="l" defTabSz="755650">
            <a:lnSpc>
              <a:spcPct val="90000"/>
            </a:lnSpc>
            <a:spcBef>
              <a:spcPct val="0"/>
            </a:spcBef>
            <a:spcAft>
              <a:spcPct val="35000"/>
            </a:spcAft>
            <a:buNone/>
          </a:pPr>
          <a:r>
            <a:rPr lang="cs-CZ" sz="1700" kern="1200" dirty="0">
              <a:latin typeface="Calibri" panose="020F0502020204030204" pitchFamily="34" charset="0"/>
              <a:cs typeface="Calibri" panose="020F0502020204030204" pitchFamily="34" charset="0"/>
            </a:rPr>
            <a:t>4) </a:t>
          </a:r>
          <a:r>
            <a:rPr lang="cs-CZ" sz="1700" kern="1200" dirty="0" err="1">
              <a:latin typeface="Calibri" panose="020F0502020204030204" pitchFamily="34" charset="0"/>
              <a:cs typeface="Calibri" panose="020F0502020204030204" pitchFamily="34" charset="0"/>
            </a:rPr>
            <a:t>Ice</a:t>
          </a:r>
          <a:r>
            <a:rPr lang="cs-CZ" sz="1700" kern="1200" dirty="0">
              <a:latin typeface="Calibri" panose="020F0502020204030204" pitchFamily="34" charset="0"/>
              <a:cs typeface="Calibri" panose="020F0502020204030204" pitchFamily="34" charset="0"/>
            </a:rPr>
            <a:t> </a:t>
          </a:r>
          <a:r>
            <a:rPr lang="cs-CZ" sz="1700" kern="1200" dirty="0" err="1">
              <a:latin typeface="Calibri" panose="020F0502020204030204" pitchFamily="34" charset="0"/>
              <a:cs typeface="Calibri" panose="020F0502020204030204" pitchFamily="34" charset="0"/>
            </a:rPr>
            <a:t>caves</a:t>
          </a:r>
          <a:endParaRPr lang="cs-CZ" sz="1700" kern="1200" dirty="0">
            <a:latin typeface="Calibri" panose="020F0502020204030204" pitchFamily="34" charset="0"/>
            <a:cs typeface="Calibri" panose="020F0502020204030204" pitchFamily="34" charset="0"/>
          </a:endParaRPr>
        </a:p>
      </dsp:txBody>
      <dsp:txXfrm>
        <a:off x="353586" y="44267"/>
        <a:ext cx="4558247" cy="452844"/>
      </dsp:txXfrm>
    </dsp:sp>
    <dsp:sp modelId="{8F59F9BE-3942-4051-A42E-4A3FB4ADF4C9}">
      <dsp:nvSpPr>
        <dsp:cNvPr id="0" name=""/>
        <dsp:cNvSpPr/>
      </dsp:nvSpPr>
      <dsp:spPr>
        <a:xfrm>
          <a:off x="0" y="2086034"/>
          <a:ext cx="6581776" cy="990675"/>
        </a:xfrm>
        <a:prstGeom prst="rect">
          <a:avLst/>
        </a:prstGeom>
        <a:solidFill>
          <a:schemeClr val="lt1">
            <a:alpha val="90000"/>
            <a:hueOff val="0"/>
            <a:satOff val="0"/>
            <a:lumOff val="0"/>
            <a:alphaOff val="0"/>
          </a:schemeClr>
        </a:solidFill>
        <a:ln w="12700" cap="flat" cmpd="sng" algn="ctr">
          <a:solidFill>
            <a:srgbClr val="8EAF8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0819" tIns="354076" rIns="510819" bIns="120904" numCol="1" spcCol="1270" anchor="t" anchorCtr="0">
          <a:noAutofit/>
        </a:bodyPr>
        <a:lstStyle/>
        <a:p>
          <a:pPr marL="171450" lvl="1" indent="-171450" algn="l" defTabSz="755650">
            <a:lnSpc>
              <a:spcPct val="90000"/>
            </a:lnSpc>
            <a:spcBef>
              <a:spcPct val="0"/>
            </a:spcBef>
            <a:spcAft>
              <a:spcPct val="15000"/>
            </a:spcAft>
            <a:buChar char="•"/>
          </a:pPr>
          <a:r>
            <a:rPr lang="cs-CZ" sz="1700" kern="1200" dirty="0" err="1">
              <a:latin typeface="Calibri" panose="020F0502020204030204" pitchFamily="34" charset="0"/>
              <a:cs typeface="Calibri" panose="020F0502020204030204" pitchFamily="34" charset="0"/>
            </a:rPr>
            <a:t>Wind</a:t>
          </a:r>
          <a:r>
            <a:rPr lang="cs-CZ" sz="1700" kern="1200" dirty="0">
              <a:latin typeface="Calibri" panose="020F0502020204030204" pitchFamily="34" charset="0"/>
              <a:cs typeface="Calibri" panose="020F0502020204030204" pitchFamily="34" charset="0"/>
            </a:rPr>
            <a:t> </a:t>
          </a:r>
          <a:r>
            <a:rPr lang="cs-CZ" sz="1700" kern="1200" dirty="0" err="1">
              <a:latin typeface="Calibri" panose="020F0502020204030204" pitchFamily="34" charset="0"/>
              <a:cs typeface="Calibri" panose="020F0502020204030204" pitchFamily="34" charset="0"/>
            </a:rPr>
            <a:t>erosion</a:t>
          </a:r>
          <a:r>
            <a:rPr lang="cs-CZ" sz="1700" kern="1200" dirty="0">
              <a:latin typeface="Calibri" panose="020F0502020204030204" pitchFamily="34" charset="0"/>
              <a:cs typeface="Calibri" panose="020F0502020204030204" pitchFamily="34" charset="0"/>
            </a:rPr>
            <a:t> in desert </a:t>
          </a:r>
          <a:r>
            <a:rPr lang="cs-CZ" sz="1700" kern="1200" dirty="0" err="1">
              <a:latin typeface="Calibri" panose="020F0502020204030204" pitchFamily="34" charset="0"/>
              <a:cs typeface="Calibri" panose="020F0502020204030204" pitchFamily="34" charset="0"/>
            </a:rPr>
            <a:t>areas</a:t>
          </a:r>
          <a:r>
            <a:rPr lang="cs-CZ" sz="1700" kern="1200" dirty="0">
              <a:latin typeface="Calibri" panose="020F0502020204030204" pitchFamily="34" charset="0"/>
              <a:cs typeface="Calibri" panose="020F0502020204030204" pitchFamily="34" charset="0"/>
            </a:rPr>
            <a:t> </a:t>
          </a:r>
          <a:r>
            <a:rPr lang="cs-CZ" sz="1700" kern="1200" dirty="0" err="1">
              <a:latin typeface="Calibri" panose="020F0502020204030204" pitchFamily="34" charset="0"/>
              <a:cs typeface="Calibri" panose="020F0502020204030204" pitchFamily="34" charset="0"/>
            </a:rPr>
            <a:t>against</a:t>
          </a:r>
          <a:r>
            <a:rPr lang="cs-CZ" sz="1700" kern="1200" dirty="0">
              <a:latin typeface="Calibri" panose="020F0502020204030204" pitchFamily="34" charset="0"/>
              <a:cs typeface="Calibri" panose="020F0502020204030204" pitchFamily="34" charset="0"/>
            </a:rPr>
            <a:t> </a:t>
          </a:r>
          <a:r>
            <a:rPr lang="cs-CZ" sz="1700" kern="1200" dirty="0" err="1">
              <a:latin typeface="Calibri" panose="020F0502020204030204" pitchFamily="34" charset="0"/>
              <a:cs typeface="Calibri" panose="020F0502020204030204" pitchFamily="34" charset="0"/>
            </a:rPr>
            <a:t>rocks</a:t>
          </a:r>
          <a:endParaRPr lang="cs-CZ" sz="1700" kern="1200" dirty="0">
            <a:latin typeface="Calibri" panose="020F0502020204030204" pitchFamily="34" charset="0"/>
            <a:cs typeface="Calibri" panose="020F0502020204030204" pitchFamily="34" charset="0"/>
          </a:endParaRPr>
        </a:p>
        <a:p>
          <a:pPr marL="171450" lvl="1" indent="-171450" algn="l" defTabSz="755650">
            <a:lnSpc>
              <a:spcPct val="90000"/>
            </a:lnSpc>
            <a:spcBef>
              <a:spcPct val="0"/>
            </a:spcBef>
            <a:spcAft>
              <a:spcPct val="15000"/>
            </a:spcAft>
            <a:buChar char="•"/>
          </a:pPr>
          <a:r>
            <a:rPr lang="cs-CZ" sz="1700" b="1" kern="1200" dirty="0" err="1">
              <a:latin typeface="Calibri" panose="020F0502020204030204" pitchFamily="34" charset="0"/>
              <a:cs typeface="Calibri" panose="020F0502020204030204" pitchFamily="34" charset="0"/>
            </a:rPr>
            <a:t>Example</a:t>
          </a:r>
          <a:r>
            <a:rPr lang="cs-CZ" sz="1700" b="1" kern="1200" dirty="0">
              <a:latin typeface="Calibri" panose="020F0502020204030204" pitchFamily="34" charset="0"/>
              <a:cs typeface="Calibri" panose="020F0502020204030204" pitchFamily="34" charset="0"/>
            </a:rPr>
            <a:t>: </a:t>
          </a:r>
          <a:r>
            <a:rPr lang="cs-CZ" sz="1700" kern="1200" dirty="0">
              <a:latin typeface="Calibri" panose="020F0502020204030204" pitchFamily="34" charset="0"/>
              <a:cs typeface="Calibri" panose="020F0502020204030204" pitchFamily="34" charset="0"/>
            </a:rPr>
            <a:t>Arizona desert </a:t>
          </a:r>
          <a:r>
            <a:rPr lang="cs-CZ" sz="1700" kern="1200" dirty="0" err="1">
              <a:latin typeface="Calibri" panose="020F0502020204030204" pitchFamily="34" charset="0"/>
              <a:cs typeface="Calibri" panose="020F0502020204030204" pitchFamily="34" charset="0"/>
            </a:rPr>
            <a:t>caves</a:t>
          </a:r>
          <a:endParaRPr lang="cs-CZ" sz="1700" kern="1200" dirty="0">
            <a:latin typeface="Calibri" panose="020F0502020204030204" pitchFamily="34" charset="0"/>
            <a:cs typeface="Calibri" panose="020F0502020204030204" pitchFamily="34" charset="0"/>
          </a:endParaRPr>
        </a:p>
      </dsp:txBody>
      <dsp:txXfrm>
        <a:off x="0" y="2086034"/>
        <a:ext cx="6581776" cy="990675"/>
      </dsp:txXfrm>
    </dsp:sp>
    <dsp:sp modelId="{DE17951C-F193-45BE-972C-B1C911DF1C4E}">
      <dsp:nvSpPr>
        <dsp:cNvPr id="0" name=""/>
        <dsp:cNvSpPr/>
      </dsp:nvSpPr>
      <dsp:spPr>
        <a:xfrm>
          <a:off x="329088" y="1835114"/>
          <a:ext cx="4607243" cy="501840"/>
        </a:xfrm>
        <a:prstGeom prst="roundRect">
          <a:avLst/>
        </a:prstGeom>
        <a:solidFill>
          <a:srgbClr val="8EAF8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4143" tIns="0" rIns="174143" bIns="0" numCol="1" spcCol="1270" anchor="ctr" anchorCtr="0">
          <a:noAutofit/>
        </a:bodyPr>
        <a:lstStyle/>
        <a:p>
          <a:pPr marL="0" lvl="0" indent="0" algn="l" defTabSz="755650">
            <a:lnSpc>
              <a:spcPct val="90000"/>
            </a:lnSpc>
            <a:spcBef>
              <a:spcPct val="0"/>
            </a:spcBef>
            <a:spcAft>
              <a:spcPct val="35000"/>
            </a:spcAft>
            <a:buNone/>
          </a:pPr>
          <a:r>
            <a:rPr lang="cs-CZ" sz="1700" kern="1200" dirty="0">
              <a:latin typeface="Calibri" panose="020F0502020204030204" pitchFamily="34" charset="0"/>
              <a:cs typeface="Calibri" panose="020F0502020204030204" pitchFamily="34" charset="0"/>
            </a:rPr>
            <a:t>5) </a:t>
          </a:r>
          <a:r>
            <a:rPr lang="cs-CZ" sz="1700" kern="1200" dirty="0" err="1">
              <a:latin typeface="Calibri" panose="020F0502020204030204" pitchFamily="34" charset="0"/>
              <a:cs typeface="Calibri" panose="020F0502020204030204" pitchFamily="34" charset="0"/>
            </a:rPr>
            <a:t>Aeolian</a:t>
          </a:r>
          <a:r>
            <a:rPr lang="cs-CZ" sz="1700" kern="1200" dirty="0">
              <a:latin typeface="Calibri" panose="020F0502020204030204" pitchFamily="34" charset="0"/>
              <a:cs typeface="Calibri" panose="020F0502020204030204" pitchFamily="34" charset="0"/>
            </a:rPr>
            <a:t> </a:t>
          </a:r>
          <a:r>
            <a:rPr lang="cs-CZ" sz="1700" kern="1200" dirty="0" err="1">
              <a:latin typeface="Calibri" panose="020F0502020204030204" pitchFamily="34" charset="0"/>
              <a:cs typeface="Calibri" panose="020F0502020204030204" pitchFamily="34" charset="0"/>
            </a:rPr>
            <a:t>or</a:t>
          </a:r>
          <a:r>
            <a:rPr lang="cs-CZ" sz="1700" kern="1200" dirty="0">
              <a:latin typeface="Calibri" panose="020F0502020204030204" pitchFamily="34" charset="0"/>
              <a:cs typeface="Calibri" panose="020F0502020204030204" pitchFamily="34" charset="0"/>
            </a:rPr>
            <a:t> </a:t>
          </a:r>
          <a:r>
            <a:rPr lang="cs-CZ" sz="1700" kern="1200" dirty="0" err="1">
              <a:latin typeface="Calibri" panose="020F0502020204030204" pitchFamily="34" charset="0"/>
              <a:cs typeface="Calibri" panose="020F0502020204030204" pitchFamily="34" charset="0"/>
            </a:rPr>
            <a:t>wind</a:t>
          </a:r>
          <a:r>
            <a:rPr lang="cs-CZ" sz="1700" kern="1200" dirty="0">
              <a:latin typeface="Calibri" panose="020F0502020204030204" pitchFamily="34" charset="0"/>
              <a:cs typeface="Calibri" panose="020F0502020204030204" pitchFamily="34" charset="0"/>
            </a:rPr>
            <a:t> </a:t>
          </a:r>
          <a:r>
            <a:rPr lang="cs-CZ" sz="1700" kern="1200" dirty="0" err="1">
              <a:latin typeface="Calibri" panose="020F0502020204030204" pitchFamily="34" charset="0"/>
              <a:cs typeface="Calibri" panose="020F0502020204030204" pitchFamily="34" charset="0"/>
            </a:rPr>
            <a:t>caves</a:t>
          </a:r>
          <a:endParaRPr lang="cs-CZ" sz="1700" kern="1200" dirty="0">
            <a:latin typeface="Calibri" panose="020F0502020204030204" pitchFamily="34" charset="0"/>
            <a:cs typeface="Calibri" panose="020F0502020204030204" pitchFamily="34" charset="0"/>
          </a:endParaRPr>
        </a:p>
      </dsp:txBody>
      <dsp:txXfrm>
        <a:off x="353586" y="1859612"/>
        <a:ext cx="4558247" cy="452844"/>
      </dsp:txXfrm>
    </dsp:sp>
    <dsp:sp modelId="{71E173EB-F1F5-4248-A5EE-E5E5BE2C2209}">
      <dsp:nvSpPr>
        <dsp:cNvPr id="0" name=""/>
        <dsp:cNvSpPr/>
      </dsp:nvSpPr>
      <dsp:spPr>
        <a:xfrm>
          <a:off x="0" y="3419429"/>
          <a:ext cx="6581776" cy="1285200"/>
        </a:xfrm>
        <a:prstGeom prst="rect">
          <a:avLst/>
        </a:prstGeom>
        <a:solidFill>
          <a:schemeClr val="lt1">
            <a:alpha val="90000"/>
            <a:hueOff val="0"/>
            <a:satOff val="0"/>
            <a:lumOff val="0"/>
            <a:alphaOff val="0"/>
          </a:schemeClr>
        </a:solidFill>
        <a:ln w="12700" cap="flat" cmpd="sng" algn="ctr">
          <a:solidFill>
            <a:srgbClr val="8EAF8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0819" tIns="354076" rIns="510819" bIns="120904" numCol="1" spcCol="1270" anchor="t" anchorCtr="0">
          <a:noAutofit/>
        </a:bodyPr>
        <a:lstStyle/>
        <a:p>
          <a:pPr marL="171450" lvl="1" indent="-171450" algn="l" defTabSz="755650">
            <a:lnSpc>
              <a:spcPct val="90000"/>
            </a:lnSpc>
            <a:spcBef>
              <a:spcPct val="0"/>
            </a:spcBef>
            <a:spcAft>
              <a:spcPct val="15000"/>
            </a:spcAft>
            <a:buChar char="•"/>
          </a:pPr>
          <a:r>
            <a:rPr lang="cs-CZ" sz="1700" kern="1200">
              <a:latin typeface="Calibri" panose="020F0502020204030204" pitchFamily="34" charset="0"/>
              <a:cs typeface="Calibri" panose="020F0502020204030204" pitchFamily="34" charset="0"/>
            </a:rPr>
            <a:t>Accidental formation from falling rocks</a:t>
          </a:r>
        </a:p>
        <a:p>
          <a:pPr marL="171450" lvl="1" indent="-171450" algn="l" defTabSz="755650">
            <a:lnSpc>
              <a:spcPct val="90000"/>
            </a:lnSpc>
            <a:spcBef>
              <a:spcPct val="0"/>
            </a:spcBef>
            <a:spcAft>
              <a:spcPct val="15000"/>
            </a:spcAft>
            <a:buChar char="•"/>
          </a:pPr>
          <a:r>
            <a:rPr lang="cs-CZ" sz="1700" kern="1200" dirty="0" err="1">
              <a:latin typeface="Calibri" panose="020F0502020204030204" pitchFamily="34" charset="0"/>
              <a:cs typeface="Calibri" panose="020F0502020204030204" pitchFamily="34" charset="0"/>
            </a:rPr>
            <a:t>Some</a:t>
          </a:r>
          <a:r>
            <a:rPr lang="cs-CZ" sz="1700" kern="1200" dirty="0">
              <a:latin typeface="Calibri" panose="020F0502020204030204" pitchFamily="34" charset="0"/>
              <a:cs typeface="Calibri" panose="020F0502020204030204" pitchFamily="34" charset="0"/>
            </a:rPr>
            <a:t> </a:t>
          </a:r>
          <a:r>
            <a:rPr lang="cs-CZ" sz="1700" kern="1200" dirty="0" err="1">
              <a:latin typeface="Calibri" panose="020F0502020204030204" pitchFamily="34" charset="0"/>
              <a:cs typeface="Calibri" panose="020F0502020204030204" pitchFamily="34" charset="0"/>
            </a:rPr>
            <a:t>accessible</a:t>
          </a:r>
          <a:r>
            <a:rPr lang="cs-CZ" sz="1700" kern="1200" dirty="0">
              <a:latin typeface="Calibri" panose="020F0502020204030204" pitchFamily="34" charset="0"/>
              <a:cs typeface="Calibri" panose="020F0502020204030204" pitchFamily="34" charset="0"/>
            </a:rPr>
            <a:t> but </a:t>
          </a:r>
          <a:r>
            <a:rPr lang="cs-CZ" sz="1700" kern="1200" dirty="0" err="1">
              <a:latin typeface="Calibri" panose="020F0502020204030204" pitchFamily="34" charset="0"/>
              <a:cs typeface="Calibri" panose="020F0502020204030204" pitchFamily="34" charset="0"/>
            </a:rPr>
            <a:t>generally</a:t>
          </a:r>
          <a:r>
            <a:rPr lang="cs-CZ" sz="1700" kern="1200" dirty="0">
              <a:latin typeface="Calibri" panose="020F0502020204030204" pitchFamily="34" charset="0"/>
              <a:cs typeface="Calibri" panose="020F0502020204030204" pitchFamily="34" charset="0"/>
            </a:rPr>
            <a:t> </a:t>
          </a:r>
          <a:r>
            <a:rPr lang="cs-CZ" sz="1700" kern="1200" dirty="0" err="1">
              <a:latin typeface="Calibri" panose="020F0502020204030204" pitchFamily="34" charset="0"/>
              <a:cs typeface="Calibri" panose="020F0502020204030204" pitchFamily="34" charset="0"/>
            </a:rPr>
            <a:t>unstable</a:t>
          </a:r>
          <a:endParaRPr lang="cs-CZ" sz="1700" kern="1200" dirty="0">
            <a:latin typeface="Calibri" panose="020F0502020204030204" pitchFamily="34" charset="0"/>
            <a:cs typeface="Calibri" panose="020F0502020204030204" pitchFamily="34" charset="0"/>
          </a:endParaRPr>
        </a:p>
        <a:p>
          <a:pPr marL="171450" lvl="1" indent="-171450" algn="l" defTabSz="755650">
            <a:lnSpc>
              <a:spcPct val="90000"/>
            </a:lnSpc>
            <a:spcBef>
              <a:spcPct val="0"/>
            </a:spcBef>
            <a:spcAft>
              <a:spcPct val="15000"/>
            </a:spcAft>
            <a:buChar char="•"/>
          </a:pPr>
          <a:r>
            <a:rPr lang="cs-CZ" sz="1700" b="1" kern="1200" dirty="0" err="1">
              <a:latin typeface="Calibri" panose="020F0502020204030204" pitchFamily="34" charset="0"/>
              <a:cs typeface="Calibri" panose="020F0502020204030204" pitchFamily="34" charset="0"/>
            </a:rPr>
            <a:t>Example</a:t>
          </a:r>
          <a:r>
            <a:rPr lang="cs-CZ" sz="1700" b="1" kern="1200" dirty="0">
              <a:latin typeface="Calibri" panose="020F0502020204030204" pitchFamily="34" charset="0"/>
              <a:cs typeface="Calibri" panose="020F0502020204030204" pitchFamily="34" charset="0"/>
            </a:rPr>
            <a:t>: </a:t>
          </a:r>
          <a:r>
            <a:rPr lang="cs-CZ" sz="1700" b="0" kern="1200" dirty="0">
              <a:latin typeface="Calibri" panose="020F0502020204030204" pitchFamily="34" charset="0"/>
              <a:cs typeface="Calibri" panose="020F0502020204030204" pitchFamily="34" charset="0"/>
            </a:rPr>
            <a:t>České Švýcarsko (CZ), </a:t>
          </a:r>
          <a:r>
            <a:rPr lang="cs-CZ" sz="1700" b="0" kern="1200" dirty="0" err="1">
              <a:latin typeface="Calibri" panose="020F0502020204030204" pitchFamily="34" charset="0"/>
              <a:cs typeface="Calibri" panose="020F0502020204030204" pitchFamily="34" charset="0"/>
            </a:rPr>
            <a:t>Sächsiche</a:t>
          </a:r>
          <a:r>
            <a:rPr lang="cs-CZ" sz="1700" b="0" kern="1200" dirty="0">
              <a:latin typeface="Calibri" panose="020F0502020204030204" pitchFamily="34" charset="0"/>
              <a:cs typeface="Calibri" panose="020F0502020204030204" pitchFamily="34" charset="0"/>
            </a:rPr>
            <a:t> </a:t>
          </a:r>
          <a:r>
            <a:rPr lang="cs-CZ" sz="1700" b="0" kern="1200" dirty="0" err="1">
              <a:latin typeface="Calibri" panose="020F0502020204030204" pitchFamily="34" charset="0"/>
              <a:cs typeface="Calibri" panose="020F0502020204030204" pitchFamily="34" charset="0"/>
            </a:rPr>
            <a:t>Schweiz</a:t>
          </a:r>
          <a:r>
            <a:rPr lang="cs-CZ" sz="1700" b="0" kern="1200" dirty="0">
              <a:latin typeface="Calibri" panose="020F0502020204030204" pitchFamily="34" charset="0"/>
              <a:cs typeface="Calibri" panose="020F0502020204030204" pitchFamily="34" charset="0"/>
            </a:rPr>
            <a:t> (GE)</a:t>
          </a:r>
        </a:p>
      </dsp:txBody>
      <dsp:txXfrm>
        <a:off x="0" y="3419429"/>
        <a:ext cx="6581776" cy="1285200"/>
      </dsp:txXfrm>
    </dsp:sp>
    <dsp:sp modelId="{5B7A85ED-ED1F-41C2-BBBB-0BF13615E12B}">
      <dsp:nvSpPr>
        <dsp:cNvPr id="0" name=""/>
        <dsp:cNvSpPr/>
      </dsp:nvSpPr>
      <dsp:spPr>
        <a:xfrm>
          <a:off x="329088" y="3168509"/>
          <a:ext cx="4607243" cy="501840"/>
        </a:xfrm>
        <a:prstGeom prst="roundRect">
          <a:avLst/>
        </a:prstGeom>
        <a:solidFill>
          <a:srgbClr val="8EAF8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4143" tIns="0" rIns="174143" bIns="0" numCol="1" spcCol="1270" anchor="ctr" anchorCtr="0">
          <a:noAutofit/>
        </a:bodyPr>
        <a:lstStyle/>
        <a:p>
          <a:pPr marL="0" lvl="0" indent="0" algn="l" defTabSz="755650">
            <a:lnSpc>
              <a:spcPct val="90000"/>
            </a:lnSpc>
            <a:spcBef>
              <a:spcPct val="0"/>
            </a:spcBef>
            <a:spcAft>
              <a:spcPct val="35000"/>
            </a:spcAft>
            <a:buNone/>
          </a:pPr>
          <a:r>
            <a:rPr lang="cs-CZ" sz="1700" kern="1200">
              <a:latin typeface="Calibri" panose="020F0502020204030204" pitchFamily="34" charset="0"/>
              <a:cs typeface="Calibri" panose="020F0502020204030204" pitchFamily="34" charset="0"/>
            </a:rPr>
            <a:t>6) Talus caves</a:t>
          </a:r>
        </a:p>
      </dsp:txBody>
      <dsp:txXfrm>
        <a:off x="353586" y="3193007"/>
        <a:ext cx="4558247" cy="4528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931BD0-475F-45DB-AB49-FB897A328FEB}">
      <dsp:nvSpPr>
        <dsp:cNvPr id="0" name=""/>
        <dsp:cNvSpPr/>
      </dsp:nvSpPr>
      <dsp:spPr>
        <a:xfrm>
          <a:off x="1957" y="1255551"/>
          <a:ext cx="2249968" cy="112498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cs-CZ" sz="1800" kern="1200" dirty="0" err="1">
              <a:latin typeface="Calibri" panose="020F0502020204030204" pitchFamily="34" charset="0"/>
              <a:cs typeface="Calibri" panose="020F0502020204030204" pitchFamily="34" charset="0"/>
            </a:rPr>
            <a:t>Scientific</a:t>
          </a:r>
          <a:r>
            <a:rPr lang="cs-CZ" sz="1800" kern="1200" dirty="0">
              <a:latin typeface="Calibri" panose="020F0502020204030204" pitchFamily="34" charset="0"/>
              <a:cs typeface="Calibri" panose="020F0502020204030204" pitchFamily="34" charset="0"/>
            </a:rPr>
            <a:t> </a:t>
          </a:r>
          <a:r>
            <a:rPr lang="cs-CZ" sz="1800" kern="1200" dirty="0" err="1">
              <a:latin typeface="Calibri" panose="020F0502020204030204" pitchFamily="34" charset="0"/>
              <a:cs typeface="Calibri" panose="020F0502020204030204" pitchFamily="34" charset="0"/>
            </a:rPr>
            <a:t>investigation</a:t>
          </a:r>
          <a:endParaRPr lang="cs-CZ" sz="1800" kern="1200" dirty="0">
            <a:latin typeface="Calibri" panose="020F0502020204030204" pitchFamily="34" charset="0"/>
            <a:cs typeface="Calibri" panose="020F0502020204030204" pitchFamily="34" charset="0"/>
          </a:endParaRPr>
        </a:p>
      </dsp:txBody>
      <dsp:txXfrm>
        <a:off x="34907" y="1288501"/>
        <a:ext cx="2184068" cy="1059084"/>
      </dsp:txXfrm>
    </dsp:sp>
    <dsp:sp modelId="{B7A01311-11FA-42EF-990E-D85027AED831}">
      <dsp:nvSpPr>
        <dsp:cNvPr id="0" name=""/>
        <dsp:cNvSpPr/>
      </dsp:nvSpPr>
      <dsp:spPr>
        <a:xfrm>
          <a:off x="2814418" y="1255551"/>
          <a:ext cx="2249968" cy="112498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cs-CZ" sz="1800" kern="1200">
              <a:latin typeface="Calibri" panose="020F0502020204030204" pitchFamily="34" charset="0"/>
              <a:cs typeface="Calibri" panose="020F0502020204030204" pitchFamily="34" charset="0"/>
            </a:rPr>
            <a:t>Art</a:t>
          </a:r>
        </a:p>
      </dsp:txBody>
      <dsp:txXfrm>
        <a:off x="2847368" y="1288501"/>
        <a:ext cx="2184068" cy="1059084"/>
      </dsp:txXfrm>
    </dsp:sp>
    <dsp:sp modelId="{8CD94666-134E-4B9D-A95B-42915DE3260C}">
      <dsp:nvSpPr>
        <dsp:cNvPr id="0" name=""/>
        <dsp:cNvSpPr/>
      </dsp:nvSpPr>
      <dsp:spPr>
        <a:xfrm>
          <a:off x="5626878" y="1255551"/>
          <a:ext cx="2249968" cy="112498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cs-CZ" sz="1800" kern="1200">
              <a:latin typeface="Calibri" panose="020F0502020204030204" pitchFamily="34" charset="0"/>
              <a:cs typeface="Calibri" panose="020F0502020204030204" pitchFamily="34" charset="0"/>
            </a:rPr>
            <a:t>Technology</a:t>
          </a:r>
        </a:p>
      </dsp:txBody>
      <dsp:txXfrm>
        <a:off x="5659828" y="1288501"/>
        <a:ext cx="2184068" cy="1059084"/>
      </dsp:txXfrm>
    </dsp:sp>
    <dsp:sp modelId="{89716376-78EF-4B99-BA87-2281EDF9E816}">
      <dsp:nvSpPr>
        <dsp:cNvPr id="0" name=""/>
        <dsp:cNvSpPr/>
      </dsp:nvSpPr>
      <dsp:spPr>
        <a:xfrm>
          <a:off x="8439339" y="1255551"/>
          <a:ext cx="2249968" cy="112498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cs-CZ" sz="1800" kern="1200">
              <a:latin typeface="Calibri" panose="020F0502020204030204" pitchFamily="34" charset="0"/>
              <a:cs typeface="Calibri" panose="020F0502020204030204" pitchFamily="34" charset="0"/>
            </a:rPr>
            <a:t>Management </a:t>
          </a:r>
        </a:p>
      </dsp:txBody>
      <dsp:txXfrm>
        <a:off x="8472289" y="1288501"/>
        <a:ext cx="2184068" cy="10590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D28EF6-1472-4A72-B770-9D687311CD33}">
      <dsp:nvSpPr>
        <dsp:cNvPr id="0" name=""/>
        <dsp:cNvSpPr/>
      </dsp:nvSpPr>
      <dsp:spPr>
        <a:xfrm>
          <a:off x="0" y="1474"/>
          <a:ext cx="10691811" cy="7474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36D15E-BE10-4852-83F6-94820500C750}">
      <dsp:nvSpPr>
        <dsp:cNvPr id="0" name=""/>
        <dsp:cNvSpPr/>
      </dsp:nvSpPr>
      <dsp:spPr>
        <a:xfrm>
          <a:off x="226089" y="169640"/>
          <a:ext cx="411071" cy="4110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933C58-1238-4D2D-8A89-8A9F06905403}">
      <dsp:nvSpPr>
        <dsp:cNvPr id="0" name=""/>
        <dsp:cNvSpPr/>
      </dsp:nvSpPr>
      <dsp:spPr>
        <a:xfrm>
          <a:off x="863249" y="1474"/>
          <a:ext cx="9828561" cy="747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100" tIns="79100" rIns="79100" bIns="79100" numCol="1" spcCol="1270" anchor="ctr" anchorCtr="0">
          <a:noAutofit/>
        </a:bodyPr>
        <a:lstStyle/>
        <a:p>
          <a:pPr marL="0" lvl="0" indent="0" algn="l" defTabSz="933450">
            <a:lnSpc>
              <a:spcPct val="90000"/>
            </a:lnSpc>
            <a:spcBef>
              <a:spcPct val="0"/>
            </a:spcBef>
            <a:spcAft>
              <a:spcPct val="35000"/>
            </a:spcAft>
            <a:buNone/>
          </a:pPr>
          <a:r>
            <a:rPr lang="cs-CZ" sz="2100" b="1" kern="1200" dirty="0" err="1">
              <a:latin typeface="Calibri" panose="020F0502020204030204" pitchFamily="34" charset="0"/>
              <a:cs typeface="Calibri" panose="020F0502020204030204" pitchFamily="34" charset="0"/>
            </a:rPr>
            <a:t>Preliminary</a:t>
          </a:r>
          <a:r>
            <a:rPr lang="cs-CZ" sz="2100" b="1" kern="1200" dirty="0">
              <a:latin typeface="Calibri" panose="020F0502020204030204" pitchFamily="34" charset="0"/>
              <a:cs typeface="Calibri" panose="020F0502020204030204" pitchFamily="34" charset="0"/>
            </a:rPr>
            <a:t> </a:t>
          </a:r>
          <a:r>
            <a:rPr lang="cs-CZ" sz="2100" b="1" kern="1200" dirty="0" err="1">
              <a:latin typeface="Calibri" panose="020F0502020204030204" pitchFamily="34" charset="0"/>
              <a:cs typeface="Calibri" panose="020F0502020204030204" pitchFamily="34" charset="0"/>
            </a:rPr>
            <a:t>evaluation</a:t>
          </a:r>
          <a:r>
            <a:rPr lang="cs-CZ" sz="2100" b="1" kern="1200" dirty="0">
              <a:latin typeface="Calibri" panose="020F0502020204030204" pitchFamily="34" charset="0"/>
              <a:cs typeface="Calibri" panose="020F0502020204030204" pitchFamily="34" charset="0"/>
            </a:rPr>
            <a:t> </a:t>
          </a:r>
          <a:r>
            <a:rPr lang="cs-CZ" sz="2100" b="1" kern="1200" dirty="0" err="1">
              <a:latin typeface="Calibri" panose="020F0502020204030204" pitchFamily="34" charset="0"/>
              <a:cs typeface="Calibri" panose="020F0502020204030204" pitchFamily="34" charset="0"/>
            </a:rPr>
            <a:t>for</a:t>
          </a:r>
          <a:r>
            <a:rPr lang="cs-CZ" sz="2100" b="1" kern="1200" dirty="0">
              <a:latin typeface="Calibri" panose="020F0502020204030204" pitchFamily="34" charset="0"/>
              <a:cs typeface="Calibri" panose="020F0502020204030204" pitchFamily="34" charset="0"/>
            </a:rPr>
            <a:t> </a:t>
          </a:r>
          <a:r>
            <a:rPr lang="cs-CZ" sz="2100" b="1" kern="1200" dirty="0" err="1">
              <a:latin typeface="Calibri" panose="020F0502020204030204" pitchFamily="34" charset="0"/>
              <a:cs typeface="Calibri" panose="020F0502020204030204" pitchFamily="34" charset="0"/>
            </a:rPr>
            <a:t>the</a:t>
          </a:r>
          <a:r>
            <a:rPr lang="cs-CZ" sz="2100" b="1" kern="1200" dirty="0">
              <a:latin typeface="Calibri" panose="020F0502020204030204" pitchFamily="34" charset="0"/>
              <a:cs typeface="Calibri" panose="020F0502020204030204" pitchFamily="34" charset="0"/>
            </a:rPr>
            <a:t> development </a:t>
          </a:r>
          <a:r>
            <a:rPr lang="cs-CZ" sz="2100" kern="1200" dirty="0" err="1">
              <a:latin typeface="Calibri" panose="020F0502020204030204" pitchFamily="34" charset="0"/>
              <a:cs typeface="Calibri" panose="020F0502020204030204" pitchFamily="34" charset="0"/>
            </a:rPr>
            <a:t>of</a:t>
          </a:r>
          <a:r>
            <a:rPr lang="cs-CZ" sz="2100" kern="1200" dirty="0">
              <a:latin typeface="Calibri" panose="020F0502020204030204" pitchFamily="34" charset="0"/>
              <a:cs typeface="Calibri" panose="020F0502020204030204" pitchFamily="34" charset="0"/>
            </a:rPr>
            <a:t> </a:t>
          </a:r>
          <a:r>
            <a:rPr lang="cs-CZ" sz="2100" kern="1200" dirty="0" err="1">
              <a:latin typeface="Calibri" panose="020F0502020204030204" pitchFamily="34" charset="0"/>
              <a:cs typeface="Calibri" panose="020F0502020204030204" pitchFamily="34" charset="0"/>
            </a:rPr>
            <a:t>the</a:t>
          </a:r>
          <a:r>
            <a:rPr lang="cs-CZ" sz="2100" kern="1200" dirty="0">
              <a:latin typeface="Calibri" panose="020F0502020204030204" pitchFamily="34" charset="0"/>
              <a:cs typeface="Calibri" panose="020F0502020204030204" pitchFamily="34" charset="0"/>
            </a:rPr>
            <a:t> </a:t>
          </a:r>
          <a:r>
            <a:rPr lang="cs-CZ" sz="2100" kern="1200" dirty="0" err="1">
              <a:latin typeface="Calibri" panose="020F0502020204030204" pitchFamily="34" charset="0"/>
              <a:cs typeface="Calibri" panose="020F0502020204030204" pitchFamily="34" charset="0"/>
            </a:rPr>
            <a:t>cave</a:t>
          </a:r>
          <a:endParaRPr lang="en-US" sz="2100" kern="1200" dirty="0">
            <a:latin typeface="Calibri" panose="020F0502020204030204" pitchFamily="34" charset="0"/>
            <a:cs typeface="Calibri" panose="020F0502020204030204" pitchFamily="34" charset="0"/>
          </a:endParaRPr>
        </a:p>
      </dsp:txBody>
      <dsp:txXfrm>
        <a:off x="863249" y="1474"/>
        <a:ext cx="9828561" cy="747402"/>
      </dsp:txXfrm>
    </dsp:sp>
    <dsp:sp modelId="{78FCDDAC-657E-4E09-869D-7170AE42F9E8}">
      <dsp:nvSpPr>
        <dsp:cNvPr id="0" name=""/>
        <dsp:cNvSpPr/>
      </dsp:nvSpPr>
      <dsp:spPr>
        <a:xfrm>
          <a:off x="0" y="935727"/>
          <a:ext cx="10691811" cy="7474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9A79C4-15FF-4DB6-8C70-CD4555B9FB2B}">
      <dsp:nvSpPr>
        <dsp:cNvPr id="0" name=""/>
        <dsp:cNvSpPr/>
      </dsp:nvSpPr>
      <dsp:spPr>
        <a:xfrm>
          <a:off x="226089" y="1103892"/>
          <a:ext cx="411071" cy="41107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15D56FA-2403-4189-847A-E06DCE6E33DF}">
      <dsp:nvSpPr>
        <dsp:cNvPr id="0" name=""/>
        <dsp:cNvSpPr/>
      </dsp:nvSpPr>
      <dsp:spPr>
        <a:xfrm>
          <a:off x="863249" y="935727"/>
          <a:ext cx="9828561" cy="747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100" tIns="79100" rIns="79100" bIns="79100" numCol="1" spcCol="1270" anchor="ctr" anchorCtr="0">
          <a:noAutofit/>
        </a:bodyPr>
        <a:lstStyle/>
        <a:p>
          <a:pPr marL="0" lvl="0" indent="0" algn="l" defTabSz="933450">
            <a:lnSpc>
              <a:spcPct val="90000"/>
            </a:lnSpc>
            <a:spcBef>
              <a:spcPct val="0"/>
            </a:spcBef>
            <a:spcAft>
              <a:spcPct val="35000"/>
            </a:spcAft>
            <a:buNone/>
          </a:pPr>
          <a:r>
            <a:rPr lang="cs-CZ" sz="2100" b="1" kern="1200" dirty="0" err="1">
              <a:latin typeface="Calibri" panose="020F0502020204030204" pitchFamily="34" charset="0"/>
              <a:cs typeface="Calibri" panose="020F0502020204030204" pitchFamily="34" charset="0"/>
            </a:rPr>
            <a:t>Calculation</a:t>
          </a:r>
          <a:r>
            <a:rPr lang="cs-CZ" sz="2100" b="1" kern="1200" dirty="0">
              <a:latin typeface="Calibri" panose="020F0502020204030204" pitchFamily="34" charset="0"/>
              <a:cs typeface="Calibri" panose="020F0502020204030204" pitchFamily="34" charset="0"/>
            </a:rPr>
            <a:t> </a:t>
          </a:r>
          <a:r>
            <a:rPr lang="cs-CZ" sz="2100" b="1" kern="1200" dirty="0" err="1">
              <a:latin typeface="Calibri" panose="020F0502020204030204" pitchFamily="34" charset="0"/>
              <a:cs typeface="Calibri" panose="020F0502020204030204" pitchFamily="34" charset="0"/>
            </a:rPr>
            <a:t>of</a:t>
          </a:r>
          <a:r>
            <a:rPr lang="cs-CZ" sz="2100" b="1" kern="1200" dirty="0">
              <a:latin typeface="Calibri" panose="020F0502020204030204" pitchFamily="34" charset="0"/>
              <a:cs typeface="Calibri" panose="020F0502020204030204" pitchFamily="34" charset="0"/>
            </a:rPr>
            <a:t> </a:t>
          </a:r>
          <a:r>
            <a:rPr lang="cs-CZ" sz="2100" b="1" kern="1200" dirty="0" err="1">
              <a:latin typeface="Calibri" panose="020F0502020204030204" pitchFamily="34" charset="0"/>
              <a:cs typeface="Calibri" panose="020F0502020204030204" pitchFamily="34" charset="0"/>
            </a:rPr>
            <a:t>the</a:t>
          </a:r>
          <a:r>
            <a:rPr lang="cs-CZ" sz="2100" b="1" kern="1200" dirty="0">
              <a:latin typeface="Calibri" panose="020F0502020204030204" pitchFamily="34" charset="0"/>
              <a:cs typeface="Calibri" panose="020F0502020204030204" pitchFamily="34" charset="0"/>
            </a:rPr>
            <a:t> </a:t>
          </a:r>
          <a:r>
            <a:rPr lang="cs-CZ" sz="2100" b="1" kern="1200" dirty="0" err="1">
              <a:latin typeface="Calibri" panose="020F0502020204030204" pitchFamily="34" charset="0"/>
              <a:cs typeface="Calibri" panose="020F0502020204030204" pitchFamily="34" charset="0"/>
            </a:rPr>
            <a:t>visiting</a:t>
          </a:r>
          <a:r>
            <a:rPr lang="cs-CZ" sz="2100" b="1" kern="1200" dirty="0">
              <a:latin typeface="Calibri" panose="020F0502020204030204" pitchFamily="34" charset="0"/>
              <a:cs typeface="Calibri" panose="020F0502020204030204" pitchFamily="34" charset="0"/>
            </a:rPr>
            <a:t> </a:t>
          </a:r>
          <a:r>
            <a:rPr lang="cs-CZ" sz="2100" b="1" kern="1200" dirty="0" err="1">
              <a:latin typeface="Calibri" panose="020F0502020204030204" pitchFamily="34" charset="0"/>
              <a:cs typeface="Calibri" panose="020F0502020204030204" pitchFamily="34" charset="0"/>
            </a:rPr>
            <a:t>capacity</a:t>
          </a:r>
          <a:r>
            <a:rPr lang="cs-CZ" sz="2100" b="1" kern="1200" dirty="0">
              <a:latin typeface="Calibri" panose="020F0502020204030204" pitchFamily="34" charset="0"/>
              <a:cs typeface="Calibri" panose="020F0502020204030204" pitchFamily="34" charset="0"/>
            </a:rPr>
            <a:t> </a:t>
          </a:r>
          <a:r>
            <a:rPr lang="cs-CZ" sz="2100" b="1" kern="1200" dirty="0" err="1">
              <a:latin typeface="Calibri" panose="020F0502020204030204" pitchFamily="34" charset="0"/>
              <a:cs typeface="Calibri" panose="020F0502020204030204" pitchFamily="34" charset="0"/>
            </a:rPr>
            <a:t>of</a:t>
          </a:r>
          <a:r>
            <a:rPr lang="cs-CZ" sz="2100" b="1" kern="1200" dirty="0">
              <a:latin typeface="Calibri" panose="020F0502020204030204" pitchFamily="34" charset="0"/>
              <a:cs typeface="Calibri" panose="020F0502020204030204" pitchFamily="34" charset="0"/>
            </a:rPr>
            <a:t> a </a:t>
          </a:r>
          <a:r>
            <a:rPr lang="cs-CZ" sz="2100" b="1" kern="1200" dirty="0" err="1">
              <a:latin typeface="Calibri" panose="020F0502020204030204" pitchFamily="34" charset="0"/>
              <a:cs typeface="Calibri" panose="020F0502020204030204" pitchFamily="34" charset="0"/>
            </a:rPr>
            <a:t>tourist</a:t>
          </a:r>
          <a:r>
            <a:rPr lang="cs-CZ" sz="2100" b="1" kern="1200" dirty="0">
              <a:latin typeface="Calibri" panose="020F0502020204030204" pitchFamily="34" charset="0"/>
              <a:cs typeface="Calibri" panose="020F0502020204030204" pitchFamily="34" charset="0"/>
            </a:rPr>
            <a:t> </a:t>
          </a:r>
          <a:r>
            <a:rPr lang="cs-CZ" sz="2100" b="1" kern="1200" dirty="0" err="1">
              <a:latin typeface="Calibri" panose="020F0502020204030204" pitchFamily="34" charset="0"/>
              <a:cs typeface="Calibri" panose="020F0502020204030204" pitchFamily="34" charset="0"/>
            </a:rPr>
            <a:t>cave</a:t>
          </a:r>
          <a:r>
            <a:rPr lang="cs-CZ" sz="2100" b="1" kern="1200" dirty="0">
              <a:latin typeface="Calibri" panose="020F0502020204030204" pitchFamily="34" charset="0"/>
              <a:cs typeface="Calibri" panose="020F0502020204030204" pitchFamily="34" charset="0"/>
            </a:rPr>
            <a:t> </a:t>
          </a:r>
          <a:r>
            <a:rPr lang="cs-CZ" sz="2100" kern="1200" dirty="0">
              <a:latin typeface="Calibri" panose="020F0502020204030204" pitchFamily="34" charset="0"/>
              <a:cs typeface="Calibri" panose="020F0502020204030204" pitchFamily="34" charset="0"/>
            </a:rPr>
            <a:t>(„</a:t>
          </a:r>
          <a:r>
            <a:rPr lang="cs-CZ" sz="2100" kern="1200" dirty="0" err="1">
              <a:latin typeface="Calibri" panose="020F0502020204030204" pitchFamily="34" charset="0"/>
              <a:cs typeface="Calibri" panose="020F0502020204030204" pitchFamily="34" charset="0"/>
            </a:rPr>
            <a:t>visitor</a:t>
          </a:r>
          <a:r>
            <a:rPr lang="cs-CZ" sz="2100" kern="1200" dirty="0">
              <a:latin typeface="Calibri" panose="020F0502020204030204" pitchFamily="34" charset="0"/>
              <a:cs typeface="Calibri" panose="020F0502020204030204" pitchFamily="34" charset="0"/>
            </a:rPr>
            <a:t> </a:t>
          </a:r>
          <a:r>
            <a:rPr lang="cs-CZ" sz="2100" kern="1200" dirty="0" err="1">
              <a:latin typeface="Calibri" panose="020F0502020204030204" pitchFamily="34" charset="0"/>
              <a:cs typeface="Calibri" panose="020F0502020204030204" pitchFamily="34" charset="0"/>
            </a:rPr>
            <a:t>carrying</a:t>
          </a:r>
          <a:r>
            <a:rPr lang="cs-CZ" sz="2100" kern="1200" dirty="0">
              <a:latin typeface="Calibri" panose="020F0502020204030204" pitchFamily="34" charset="0"/>
              <a:cs typeface="Calibri" panose="020F0502020204030204" pitchFamily="34" charset="0"/>
            </a:rPr>
            <a:t> </a:t>
          </a:r>
          <a:r>
            <a:rPr lang="cs-CZ" sz="2100" kern="1200" dirty="0" err="1">
              <a:latin typeface="Calibri" panose="020F0502020204030204" pitchFamily="34" charset="0"/>
              <a:cs typeface="Calibri" panose="020F0502020204030204" pitchFamily="34" charset="0"/>
            </a:rPr>
            <a:t>capacity</a:t>
          </a:r>
          <a:r>
            <a:rPr lang="cs-CZ" sz="2100" kern="1200" dirty="0">
              <a:latin typeface="Calibri" panose="020F0502020204030204" pitchFamily="34" charset="0"/>
              <a:cs typeface="Calibri" panose="020F0502020204030204" pitchFamily="34" charset="0"/>
            </a:rPr>
            <a:t>“) (</a:t>
          </a:r>
          <a:r>
            <a:rPr lang="cs-CZ" sz="2100" kern="1200" dirty="0" err="1">
              <a:latin typeface="Calibri" panose="020F0502020204030204" pitchFamily="34" charset="0"/>
              <a:cs typeface="Calibri" panose="020F0502020204030204" pitchFamily="34" charset="0"/>
            </a:rPr>
            <a:t>Lobo</a:t>
          </a:r>
          <a:r>
            <a:rPr lang="cs-CZ" sz="2100" kern="1200" dirty="0">
              <a:latin typeface="Calibri" panose="020F0502020204030204" pitchFamily="34" charset="0"/>
              <a:cs typeface="Calibri" panose="020F0502020204030204" pitchFamily="34" charset="0"/>
            </a:rPr>
            <a:t>, 2015)</a:t>
          </a:r>
          <a:endParaRPr lang="en-US" sz="2100" kern="1200" dirty="0">
            <a:latin typeface="Calibri" panose="020F0502020204030204" pitchFamily="34" charset="0"/>
            <a:cs typeface="Calibri" panose="020F0502020204030204" pitchFamily="34" charset="0"/>
          </a:endParaRPr>
        </a:p>
      </dsp:txBody>
      <dsp:txXfrm>
        <a:off x="863249" y="935727"/>
        <a:ext cx="9828561" cy="747402"/>
      </dsp:txXfrm>
    </dsp:sp>
    <dsp:sp modelId="{52E89A7C-7A1C-4088-9EEE-837A13F8FB22}">
      <dsp:nvSpPr>
        <dsp:cNvPr id="0" name=""/>
        <dsp:cNvSpPr/>
      </dsp:nvSpPr>
      <dsp:spPr>
        <a:xfrm>
          <a:off x="0" y="1869979"/>
          <a:ext cx="10691811" cy="7474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258B3F-CD12-4613-806D-6160ED11C242}">
      <dsp:nvSpPr>
        <dsp:cNvPr id="0" name=""/>
        <dsp:cNvSpPr/>
      </dsp:nvSpPr>
      <dsp:spPr>
        <a:xfrm>
          <a:off x="226089" y="2038145"/>
          <a:ext cx="411071" cy="41107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57F740-59E7-4F66-8D83-A1C5E878DFA6}">
      <dsp:nvSpPr>
        <dsp:cNvPr id="0" name=""/>
        <dsp:cNvSpPr/>
      </dsp:nvSpPr>
      <dsp:spPr>
        <a:xfrm>
          <a:off x="863249" y="1869979"/>
          <a:ext cx="9828561" cy="747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100" tIns="79100" rIns="79100" bIns="79100" numCol="1" spcCol="1270" anchor="ctr" anchorCtr="0">
          <a:noAutofit/>
        </a:bodyPr>
        <a:lstStyle/>
        <a:p>
          <a:pPr marL="0" lvl="0" indent="0" algn="l" defTabSz="933450">
            <a:lnSpc>
              <a:spcPct val="90000"/>
            </a:lnSpc>
            <a:spcBef>
              <a:spcPct val="0"/>
            </a:spcBef>
            <a:spcAft>
              <a:spcPct val="35000"/>
            </a:spcAft>
            <a:buNone/>
          </a:pPr>
          <a:r>
            <a:rPr lang="cs-CZ" sz="2100" b="1" kern="1200" dirty="0" err="1">
              <a:latin typeface="Calibri" panose="020F0502020204030204" pitchFamily="34" charset="0"/>
              <a:cs typeface="Calibri" panose="020F0502020204030204" pitchFamily="34" charset="0"/>
            </a:rPr>
            <a:t>The</a:t>
          </a:r>
          <a:r>
            <a:rPr lang="cs-CZ" sz="2100" b="1" kern="1200" dirty="0">
              <a:latin typeface="Calibri" panose="020F0502020204030204" pitchFamily="34" charset="0"/>
              <a:cs typeface="Calibri" panose="020F0502020204030204" pitchFamily="34" charset="0"/>
            </a:rPr>
            <a:t> </a:t>
          </a:r>
          <a:r>
            <a:rPr lang="cs-CZ" sz="2100" b="1" kern="1200" dirty="0" err="1">
              <a:latin typeface="Calibri" panose="020F0502020204030204" pitchFamily="34" charset="0"/>
              <a:cs typeface="Calibri" panose="020F0502020204030204" pitchFamily="34" charset="0"/>
            </a:rPr>
            <a:t>sources</a:t>
          </a:r>
          <a:r>
            <a:rPr lang="cs-CZ" sz="2100" b="1" kern="1200" dirty="0">
              <a:latin typeface="Calibri" panose="020F0502020204030204" pitchFamily="34" charset="0"/>
              <a:cs typeface="Calibri" panose="020F0502020204030204" pitchFamily="34" charset="0"/>
            </a:rPr>
            <a:t> </a:t>
          </a:r>
          <a:r>
            <a:rPr lang="cs-CZ" sz="2100" b="1" kern="1200" dirty="0" err="1">
              <a:latin typeface="Calibri" panose="020F0502020204030204" pitchFamily="34" charset="0"/>
              <a:cs typeface="Calibri" panose="020F0502020204030204" pitchFamily="34" charset="0"/>
            </a:rPr>
            <a:t>of</a:t>
          </a:r>
          <a:r>
            <a:rPr lang="cs-CZ" sz="2100" b="1" kern="1200" dirty="0">
              <a:latin typeface="Calibri" panose="020F0502020204030204" pitchFamily="34" charset="0"/>
              <a:cs typeface="Calibri" panose="020F0502020204030204" pitchFamily="34" charset="0"/>
            </a:rPr>
            <a:t> disturbance to </a:t>
          </a:r>
          <a:r>
            <a:rPr lang="cs-CZ" sz="2100" b="1" kern="1200" dirty="0" err="1">
              <a:latin typeface="Calibri" panose="020F0502020204030204" pitchFamily="34" charset="0"/>
              <a:cs typeface="Calibri" panose="020F0502020204030204" pitchFamily="34" charset="0"/>
            </a:rPr>
            <a:t>the</a:t>
          </a:r>
          <a:r>
            <a:rPr lang="cs-CZ" sz="2100" b="1" kern="1200" dirty="0">
              <a:latin typeface="Calibri" panose="020F0502020204030204" pitchFamily="34" charset="0"/>
              <a:cs typeface="Calibri" panose="020F0502020204030204" pitchFamily="34" charset="0"/>
            </a:rPr>
            <a:t> </a:t>
          </a:r>
          <a:r>
            <a:rPr lang="cs-CZ" sz="2100" b="1" kern="1200" dirty="0" err="1">
              <a:latin typeface="Calibri" panose="020F0502020204030204" pitchFamily="34" charset="0"/>
              <a:cs typeface="Calibri" panose="020F0502020204030204" pitchFamily="34" charset="0"/>
            </a:rPr>
            <a:t>cave</a:t>
          </a:r>
          <a:r>
            <a:rPr lang="cs-CZ" sz="2100" b="1" kern="1200" dirty="0">
              <a:latin typeface="Calibri" panose="020F0502020204030204" pitchFamily="34" charset="0"/>
              <a:cs typeface="Calibri" panose="020F0502020204030204" pitchFamily="34" charset="0"/>
            </a:rPr>
            <a:t> environment</a:t>
          </a:r>
          <a:r>
            <a:rPr lang="cs-CZ" sz="2100" kern="1200" dirty="0">
              <a:latin typeface="Calibri" panose="020F0502020204030204" pitchFamily="34" charset="0"/>
              <a:cs typeface="Calibri" panose="020F0502020204030204" pitchFamily="34" charset="0"/>
            </a:rPr>
            <a:t> are </a:t>
          </a:r>
          <a:r>
            <a:rPr lang="cs-CZ" sz="2100" kern="1200" dirty="0" err="1">
              <a:latin typeface="Calibri" panose="020F0502020204030204" pitchFamily="34" charset="0"/>
              <a:cs typeface="Calibri" panose="020F0502020204030204" pitchFamily="34" charset="0"/>
            </a:rPr>
            <a:t>those</a:t>
          </a:r>
          <a:r>
            <a:rPr lang="cs-CZ" sz="2100" kern="1200" dirty="0">
              <a:latin typeface="Calibri" panose="020F0502020204030204" pitchFamily="34" charset="0"/>
              <a:cs typeface="Calibri" panose="020F0502020204030204" pitchFamily="34" charset="0"/>
            </a:rPr>
            <a:t> </a:t>
          </a:r>
          <a:r>
            <a:rPr lang="cs-CZ" sz="2100" kern="1200" dirty="0" err="1">
              <a:latin typeface="Calibri" panose="020F0502020204030204" pitchFamily="34" charset="0"/>
              <a:cs typeface="Calibri" panose="020F0502020204030204" pitchFamily="34" charset="0"/>
            </a:rPr>
            <a:t>factors</a:t>
          </a:r>
          <a:r>
            <a:rPr lang="cs-CZ" sz="2100" kern="1200" dirty="0">
              <a:latin typeface="Calibri" panose="020F0502020204030204" pitchFamily="34" charset="0"/>
              <a:cs typeface="Calibri" panose="020F0502020204030204" pitchFamily="34" charset="0"/>
            </a:rPr>
            <a:t> </a:t>
          </a:r>
          <a:r>
            <a:rPr lang="cs-CZ" sz="2100" kern="1200" dirty="0" err="1">
              <a:latin typeface="Calibri" panose="020F0502020204030204" pitchFamily="34" charset="0"/>
              <a:cs typeface="Calibri" panose="020F0502020204030204" pitchFamily="34" charset="0"/>
            </a:rPr>
            <a:t>that</a:t>
          </a:r>
          <a:r>
            <a:rPr lang="cs-CZ" sz="2100" kern="1200" dirty="0">
              <a:latin typeface="Calibri" panose="020F0502020204030204" pitchFamily="34" charset="0"/>
              <a:cs typeface="Calibri" panose="020F0502020204030204" pitchFamily="34" charset="0"/>
            </a:rPr>
            <a:t> </a:t>
          </a:r>
          <a:r>
            <a:rPr lang="cs-CZ" sz="2100" kern="1200" dirty="0" err="1">
              <a:latin typeface="Calibri" panose="020F0502020204030204" pitchFamily="34" charset="0"/>
              <a:cs typeface="Calibri" panose="020F0502020204030204" pitchFamily="34" charset="0"/>
            </a:rPr>
            <a:t>modify</a:t>
          </a:r>
          <a:r>
            <a:rPr lang="cs-CZ" sz="2100" kern="1200" dirty="0">
              <a:latin typeface="Calibri" panose="020F0502020204030204" pitchFamily="34" charset="0"/>
              <a:cs typeface="Calibri" panose="020F0502020204030204" pitchFamily="34" charset="0"/>
            </a:rPr>
            <a:t> </a:t>
          </a:r>
          <a:r>
            <a:rPr lang="cs-CZ" sz="2100" kern="1200" dirty="0" err="1">
              <a:latin typeface="Calibri" panose="020F0502020204030204" pitchFamily="34" charset="0"/>
              <a:cs typeface="Calibri" panose="020F0502020204030204" pitchFamily="34" charset="0"/>
            </a:rPr>
            <a:t>the</a:t>
          </a:r>
          <a:r>
            <a:rPr lang="cs-CZ" sz="2100" kern="1200" dirty="0">
              <a:latin typeface="Calibri" panose="020F0502020204030204" pitchFamily="34" charset="0"/>
              <a:cs typeface="Calibri" panose="020F0502020204030204" pitchFamily="34" charset="0"/>
            </a:rPr>
            <a:t> natural </a:t>
          </a:r>
          <a:r>
            <a:rPr lang="cs-CZ" sz="2100" kern="1200" dirty="0" err="1">
              <a:latin typeface="Calibri" panose="020F0502020204030204" pitchFamily="34" charset="0"/>
              <a:cs typeface="Calibri" panose="020F0502020204030204" pitchFamily="34" charset="0"/>
            </a:rPr>
            <a:t>equilibrium</a:t>
          </a:r>
          <a:r>
            <a:rPr lang="cs-CZ" sz="2100" kern="1200" dirty="0">
              <a:latin typeface="Calibri" panose="020F0502020204030204" pitchFamily="34" charset="0"/>
              <a:cs typeface="Calibri" panose="020F0502020204030204" pitchFamily="34" charset="0"/>
            </a:rPr>
            <a:t> </a:t>
          </a:r>
          <a:r>
            <a:rPr lang="cs-CZ" sz="2100" kern="1200" dirty="0" err="1">
              <a:latin typeface="Calibri" panose="020F0502020204030204" pitchFamily="34" charset="0"/>
              <a:cs typeface="Calibri" panose="020F0502020204030204" pitchFamily="34" charset="0"/>
            </a:rPr>
            <a:t>of</a:t>
          </a:r>
          <a:r>
            <a:rPr lang="cs-CZ" sz="2100" kern="1200" dirty="0">
              <a:latin typeface="Calibri" panose="020F0502020204030204" pitchFamily="34" charset="0"/>
              <a:cs typeface="Calibri" panose="020F0502020204030204" pitchFamily="34" charset="0"/>
            </a:rPr>
            <a:t> </a:t>
          </a:r>
          <a:r>
            <a:rPr lang="cs-CZ" sz="2100" kern="1200" dirty="0" err="1">
              <a:latin typeface="Calibri" panose="020F0502020204030204" pitchFamily="34" charset="0"/>
              <a:cs typeface="Calibri" panose="020F0502020204030204" pitchFamily="34" charset="0"/>
            </a:rPr>
            <a:t>the</a:t>
          </a:r>
          <a:r>
            <a:rPr lang="cs-CZ" sz="2100" kern="1200" dirty="0">
              <a:latin typeface="Calibri" panose="020F0502020204030204" pitchFamily="34" charset="0"/>
              <a:cs typeface="Calibri" panose="020F0502020204030204" pitchFamily="34" charset="0"/>
            </a:rPr>
            <a:t> </a:t>
          </a:r>
          <a:r>
            <a:rPr lang="cs-CZ" sz="2100" kern="1200" dirty="0" err="1">
              <a:latin typeface="Calibri" panose="020F0502020204030204" pitchFamily="34" charset="0"/>
              <a:cs typeface="Calibri" panose="020F0502020204030204" pitchFamily="34" charset="0"/>
            </a:rPr>
            <a:t>cave</a:t>
          </a:r>
          <a:r>
            <a:rPr lang="cs-CZ" sz="2100" kern="1200" dirty="0">
              <a:latin typeface="Calibri" panose="020F0502020204030204" pitchFamily="34" charset="0"/>
              <a:cs typeface="Calibri" panose="020F0502020204030204" pitchFamily="34" charset="0"/>
            </a:rPr>
            <a:t> environment</a:t>
          </a:r>
          <a:endParaRPr lang="en-US" sz="2100" kern="1200" dirty="0">
            <a:latin typeface="Calibri" panose="020F0502020204030204" pitchFamily="34" charset="0"/>
            <a:cs typeface="Calibri" panose="020F0502020204030204" pitchFamily="34" charset="0"/>
          </a:endParaRPr>
        </a:p>
      </dsp:txBody>
      <dsp:txXfrm>
        <a:off x="863249" y="1869979"/>
        <a:ext cx="9828561" cy="747402"/>
      </dsp:txXfrm>
    </dsp:sp>
    <dsp:sp modelId="{343F6304-0C49-4A7F-B3E4-5AC527FB5E49}">
      <dsp:nvSpPr>
        <dsp:cNvPr id="0" name=""/>
        <dsp:cNvSpPr/>
      </dsp:nvSpPr>
      <dsp:spPr>
        <a:xfrm>
          <a:off x="0" y="2804232"/>
          <a:ext cx="10691811" cy="7474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6DC6DF-1E61-465E-93F8-F7C9159A0C58}">
      <dsp:nvSpPr>
        <dsp:cNvPr id="0" name=""/>
        <dsp:cNvSpPr/>
      </dsp:nvSpPr>
      <dsp:spPr>
        <a:xfrm>
          <a:off x="226089" y="2972397"/>
          <a:ext cx="411071" cy="41107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61CDC18-60F7-47CC-8D84-C738B26D0C91}">
      <dsp:nvSpPr>
        <dsp:cNvPr id="0" name=""/>
        <dsp:cNvSpPr/>
      </dsp:nvSpPr>
      <dsp:spPr>
        <a:xfrm>
          <a:off x="863249" y="2804232"/>
          <a:ext cx="9828561" cy="7474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100" tIns="79100" rIns="79100" bIns="79100" numCol="1" spcCol="1270" anchor="ctr" anchorCtr="0">
          <a:noAutofit/>
        </a:bodyPr>
        <a:lstStyle/>
        <a:p>
          <a:pPr marL="0" lvl="0" indent="0" algn="l" defTabSz="933450">
            <a:lnSpc>
              <a:spcPct val="90000"/>
            </a:lnSpc>
            <a:spcBef>
              <a:spcPct val="0"/>
            </a:spcBef>
            <a:spcAft>
              <a:spcPct val="35000"/>
            </a:spcAft>
            <a:buNone/>
          </a:pPr>
          <a:r>
            <a:rPr lang="cs-CZ" sz="2100" b="1" kern="1200" dirty="0" err="1">
              <a:latin typeface="Calibri" panose="020F0502020204030204" pitchFamily="34" charset="0"/>
              <a:cs typeface="Calibri" panose="020F0502020204030204" pitchFamily="34" charset="0"/>
            </a:rPr>
            <a:t>Environmental</a:t>
          </a:r>
          <a:r>
            <a:rPr lang="cs-CZ" sz="2100" b="1" kern="1200" dirty="0">
              <a:latin typeface="Calibri" panose="020F0502020204030204" pitchFamily="34" charset="0"/>
              <a:cs typeface="Calibri" panose="020F0502020204030204" pitchFamily="34" charset="0"/>
            </a:rPr>
            <a:t> </a:t>
          </a:r>
          <a:r>
            <a:rPr lang="cs-CZ" sz="2100" b="1" kern="1200" dirty="0" err="1">
              <a:latin typeface="Calibri" panose="020F0502020204030204" pitchFamily="34" charset="0"/>
              <a:cs typeface="Calibri" panose="020F0502020204030204" pitchFamily="34" charset="0"/>
            </a:rPr>
            <a:t>impact</a:t>
          </a:r>
          <a:r>
            <a:rPr lang="cs-CZ" sz="2100" b="1" kern="1200" dirty="0">
              <a:latin typeface="Calibri" panose="020F0502020204030204" pitchFamily="34" charset="0"/>
              <a:cs typeface="Calibri" panose="020F0502020204030204" pitchFamily="34" charset="0"/>
            </a:rPr>
            <a:t> </a:t>
          </a:r>
          <a:r>
            <a:rPr lang="cs-CZ" sz="2100" b="1" kern="1200" dirty="0" err="1">
              <a:latin typeface="Calibri" panose="020F0502020204030204" pitchFamily="34" charset="0"/>
              <a:cs typeface="Calibri" panose="020F0502020204030204" pitchFamily="34" charset="0"/>
            </a:rPr>
            <a:t>assessment</a:t>
          </a:r>
          <a:r>
            <a:rPr lang="cs-CZ" sz="2100" b="1" kern="1200" dirty="0">
              <a:latin typeface="Calibri" panose="020F0502020204030204" pitchFamily="34" charset="0"/>
              <a:cs typeface="Calibri" panose="020F0502020204030204" pitchFamily="34" charset="0"/>
            </a:rPr>
            <a:t> (EIA) </a:t>
          </a:r>
          <a:r>
            <a:rPr lang="cs-CZ" sz="2100" b="1" kern="1200" dirty="0" err="1">
              <a:latin typeface="Calibri" panose="020F0502020204030204" pitchFamily="34" charset="0"/>
              <a:cs typeface="Calibri" panose="020F0502020204030204" pitchFamily="34" charset="0"/>
            </a:rPr>
            <a:t>for</a:t>
          </a:r>
          <a:r>
            <a:rPr lang="cs-CZ" sz="2100" b="1" kern="1200" dirty="0">
              <a:latin typeface="Calibri" panose="020F0502020204030204" pitchFamily="34" charset="0"/>
              <a:cs typeface="Calibri" panose="020F0502020204030204" pitchFamily="34" charset="0"/>
            </a:rPr>
            <a:t> </a:t>
          </a:r>
          <a:r>
            <a:rPr lang="cs-CZ" sz="2100" b="1" kern="1200" dirty="0" err="1">
              <a:latin typeface="Calibri" panose="020F0502020204030204" pitchFamily="34" charset="0"/>
              <a:cs typeface="Calibri" panose="020F0502020204030204" pitchFamily="34" charset="0"/>
            </a:rPr>
            <a:t>the</a:t>
          </a:r>
          <a:r>
            <a:rPr lang="cs-CZ" sz="2100" b="1" kern="1200" dirty="0">
              <a:latin typeface="Calibri" panose="020F0502020204030204" pitchFamily="34" charset="0"/>
              <a:cs typeface="Calibri" panose="020F0502020204030204" pitchFamily="34" charset="0"/>
            </a:rPr>
            <a:t> </a:t>
          </a:r>
          <a:r>
            <a:rPr lang="cs-CZ" sz="2100" b="1" kern="1200" dirty="0" err="1">
              <a:latin typeface="Calibri" panose="020F0502020204030204" pitchFamily="34" charset="0"/>
              <a:cs typeface="Calibri" panose="020F0502020204030204" pitchFamily="34" charset="0"/>
            </a:rPr>
            <a:t>cave</a:t>
          </a:r>
          <a:r>
            <a:rPr lang="cs-CZ" sz="2100" b="1" kern="1200" dirty="0">
              <a:latin typeface="Calibri" panose="020F0502020204030204" pitchFamily="34" charset="0"/>
              <a:cs typeface="Calibri" panose="020F0502020204030204" pitchFamily="34" charset="0"/>
            </a:rPr>
            <a:t> </a:t>
          </a:r>
          <a:r>
            <a:rPr lang="cs-CZ" sz="2100" kern="1200" dirty="0" err="1">
              <a:latin typeface="Calibri" panose="020F0502020204030204" pitchFamily="34" charset="0"/>
              <a:cs typeface="Calibri" panose="020F0502020204030204" pitchFamily="34" charset="0"/>
            </a:rPr>
            <a:t>should</a:t>
          </a:r>
          <a:r>
            <a:rPr lang="cs-CZ" sz="2100" kern="1200" dirty="0">
              <a:latin typeface="Calibri" panose="020F0502020204030204" pitchFamily="34" charset="0"/>
              <a:cs typeface="Calibri" panose="020F0502020204030204" pitchFamily="34" charset="0"/>
            </a:rPr>
            <a:t> </a:t>
          </a:r>
          <a:r>
            <a:rPr lang="cs-CZ" sz="2100" kern="1200" dirty="0" err="1">
              <a:latin typeface="Calibri" panose="020F0502020204030204" pitchFamily="34" charset="0"/>
              <a:cs typeface="Calibri" panose="020F0502020204030204" pitchFamily="34" charset="0"/>
            </a:rPr>
            <a:t>be</a:t>
          </a:r>
          <a:r>
            <a:rPr lang="cs-CZ" sz="2100" kern="1200" dirty="0">
              <a:latin typeface="Calibri" panose="020F0502020204030204" pitchFamily="34" charset="0"/>
              <a:cs typeface="Calibri" panose="020F0502020204030204" pitchFamily="34" charset="0"/>
            </a:rPr>
            <a:t> </a:t>
          </a:r>
          <a:r>
            <a:rPr lang="cs-CZ" sz="2100" kern="1200" dirty="0" err="1">
              <a:latin typeface="Calibri" panose="020F0502020204030204" pitchFamily="34" charset="0"/>
              <a:cs typeface="Calibri" panose="020F0502020204030204" pitchFamily="34" charset="0"/>
            </a:rPr>
            <a:t>caried</a:t>
          </a:r>
          <a:r>
            <a:rPr lang="cs-CZ" sz="2100" kern="1200" dirty="0">
              <a:latin typeface="Calibri" panose="020F0502020204030204" pitchFamily="34" charset="0"/>
              <a:cs typeface="Calibri" panose="020F0502020204030204" pitchFamily="34" charset="0"/>
            </a:rPr>
            <a:t> out</a:t>
          </a:r>
          <a:endParaRPr lang="en-US" sz="2100" kern="1200" dirty="0">
            <a:latin typeface="Calibri" panose="020F0502020204030204" pitchFamily="34" charset="0"/>
            <a:cs typeface="Calibri" panose="020F0502020204030204" pitchFamily="34" charset="0"/>
          </a:endParaRPr>
        </a:p>
      </dsp:txBody>
      <dsp:txXfrm>
        <a:off x="863249" y="2804232"/>
        <a:ext cx="9828561" cy="7474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5A436C-BC0F-46A1-B007-C326A630A182}">
      <dsp:nvSpPr>
        <dsp:cNvPr id="0" name=""/>
        <dsp:cNvSpPr/>
      </dsp:nvSpPr>
      <dsp:spPr>
        <a:xfrm>
          <a:off x="6421" y="613710"/>
          <a:ext cx="2007222" cy="2408666"/>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269" tIns="0" rIns="198269" bIns="330200" numCol="1" spcCol="1270" anchor="t" anchorCtr="0">
          <a:noAutofit/>
        </a:bodyPr>
        <a:lstStyle/>
        <a:p>
          <a:pPr marL="0" lvl="0" indent="0" algn="l" defTabSz="800100">
            <a:lnSpc>
              <a:spcPct val="90000"/>
            </a:lnSpc>
            <a:spcBef>
              <a:spcPct val="0"/>
            </a:spcBef>
            <a:spcAft>
              <a:spcPct val="35000"/>
            </a:spcAft>
            <a:buNone/>
          </a:pPr>
          <a:r>
            <a:rPr lang="cs-CZ" sz="1800" b="1" kern="1200" dirty="0">
              <a:latin typeface="Calibri" panose="020F0502020204030204" pitchFamily="34" charset="0"/>
              <a:cs typeface="Calibri" panose="020F0502020204030204" pitchFamily="34" charset="0"/>
            </a:rPr>
            <a:t>EU </a:t>
          </a:r>
          <a:r>
            <a:rPr lang="cs-CZ" sz="1800" b="1" kern="1200" dirty="0" err="1">
              <a:latin typeface="Calibri" panose="020F0502020204030204" pitchFamily="34" charset="0"/>
              <a:cs typeface="Calibri" panose="020F0502020204030204" pitchFamily="34" charset="0"/>
            </a:rPr>
            <a:t>initiatives</a:t>
          </a:r>
          <a:r>
            <a:rPr lang="cs-CZ" sz="1800" b="1" kern="1200" dirty="0">
              <a:latin typeface="Calibri" panose="020F0502020204030204" pitchFamily="34" charset="0"/>
              <a:cs typeface="Calibri" panose="020F0502020204030204" pitchFamily="34" charset="0"/>
            </a:rPr>
            <a:t> </a:t>
          </a:r>
          <a:r>
            <a:rPr lang="cs-CZ" sz="1800" kern="1200" dirty="0" err="1">
              <a:latin typeface="Calibri" panose="020F0502020204030204" pitchFamily="34" charset="0"/>
              <a:cs typeface="Calibri" panose="020F0502020204030204" pitchFamily="34" charset="0"/>
            </a:rPr>
            <a:t>for</a:t>
          </a:r>
          <a:r>
            <a:rPr lang="cs-CZ" sz="1800" kern="1200" dirty="0">
              <a:latin typeface="Calibri" panose="020F0502020204030204" pitchFamily="34" charset="0"/>
              <a:cs typeface="Calibri" panose="020F0502020204030204" pitchFamily="34" charset="0"/>
            </a:rPr>
            <a:t> </a:t>
          </a:r>
          <a:r>
            <a:rPr lang="cs-CZ" sz="1800" kern="1200" dirty="0" err="1">
              <a:latin typeface="Calibri" panose="020F0502020204030204" pitchFamily="34" charset="0"/>
              <a:cs typeface="Calibri" panose="020F0502020204030204" pitchFamily="34" charset="0"/>
            </a:rPr>
            <a:t>cave</a:t>
          </a:r>
          <a:r>
            <a:rPr lang="cs-CZ" sz="1800" kern="1200" dirty="0">
              <a:latin typeface="Calibri" panose="020F0502020204030204" pitchFamily="34" charset="0"/>
              <a:cs typeface="Calibri" panose="020F0502020204030204" pitchFamily="34" charset="0"/>
            </a:rPr>
            <a:t> </a:t>
          </a:r>
          <a:r>
            <a:rPr lang="cs-CZ" sz="1800" kern="1200" dirty="0" err="1">
              <a:latin typeface="Calibri" panose="020F0502020204030204" pitchFamily="34" charset="0"/>
              <a:cs typeface="Calibri" panose="020F0502020204030204" pitchFamily="34" charset="0"/>
            </a:rPr>
            <a:t>preservation</a:t>
          </a:r>
          <a:endParaRPr lang="en-US" sz="1800" kern="1200" dirty="0">
            <a:latin typeface="Calibri" panose="020F0502020204030204" pitchFamily="34" charset="0"/>
            <a:cs typeface="Calibri" panose="020F0502020204030204" pitchFamily="34" charset="0"/>
          </a:endParaRPr>
        </a:p>
      </dsp:txBody>
      <dsp:txXfrm>
        <a:off x="6421" y="1577177"/>
        <a:ext cx="2007222" cy="1445200"/>
      </dsp:txXfrm>
    </dsp:sp>
    <dsp:sp modelId="{F87A80DE-76B7-42F5-9876-4628C6C336BE}">
      <dsp:nvSpPr>
        <dsp:cNvPr id="0" name=""/>
        <dsp:cNvSpPr/>
      </dsp:nvSpPr>
      <dsp:spPr>
        <a:xfrm>
          <a:off x="6421" y="613710"/>
          <a:ext cx="2007222" cy="96346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98269" tIns="165100" rIns="198269" bIns="165100" numCol="1" spcCol="1270" anchor="ctr" anchorCtr="0">
          <a:noAutofit/>
        </a:bodyPr>
        <a:lstStyle/>
        <a:p>
          <a:pPr marL="0" lvl="0" indent="0" algn="l" defTabSz="2000250">
            <a:lnSpc>
              <a:spcPct val="90000"/>
            </a:lnSpc>
            <a:spcBef>
              <a:spcPct val="0"/>
            </a:spcBef>
            <a:spcAft>
              <a:spcPct val="35000"/>
            </a:spcAft>
            <a:buNone/>
          </a:pPr>
          <a:r>
            <a:rPr lang="en-US" sz="4500" kern="1200">
              <a:latin typeface="Calibri" panose="020F0502020204030204" pitchFamily="34" charset="0"/>
              <a:cs typeface="Calibri" panose="020F0502020204030204" pitchFamily="34" charset="0"/>
            </a:rPr>
            <a:t>01</a:t>
          </a:r>
        </a:p>
      </dsp:txBody>
      <dsp:txXfrm>
        <a:off x="6421" y="613710"/>
        <a:ext cx="2007222" cy="963466"/>
      </dsp:txXfrm>
    </dsp:sp>
    <dsp:sp modelId="{96D50B47-F957-4542-9959-B5B0A5C404A1}">
      <dsp:nvSpPr>
        <dsp:cNvPr id="0" name=""/>
        <dsp:cNvSpPr/>
      </dsp:nvSpPr>
      <dsp:spPr>
        <a:xfrm>
          <a:off x="2174221" y="613710"/>
          <a:ext cx="2007222" cy="2408666"/>
        </a:xfrm>
        <a:prstGeom prst="rect">
          <a:avLst/>
        </a:prstGeom>
        <a:solidFill>
          <a:schemeClr val="accent2">
            <a:hueOff val="-101803"/>
            <a:satOff val="-873"/>
            <a:lumOff val="-5784"/>
            <a:alphaOff val="0"/>
          </a:schemeClr>
        </a:solidFill>
        <a:ln w="12700" cap="flat" cmpd="sng" algn="ctr">
          <a:solidFill>
            <a:schemeClr val="accent2">
              <a:hueOff val="-101803"/>
              <a:satOff val="-873"/>
              <a:lumOff val="-578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269" tIns="0" rIns="198269" bIns="330200" numCol="1" spcCol="1270" anchor="t" anchorCtr="0">
          <a:noAutofit/>
        </a:bodyPr>
        <a:lstStyle/>
        <a:p>
          <a:pPr marL="0" lvl="0" indent="0" algn="l" defTabSz="800100">
            <a:lnSpc>
              <a:spcPct val="90000"/>
            </a:lnSpc>
            <a:spcBef>
              <a:spcPct val="0"/>
            </a:spcBef>
            <a:spcAft>
              <a:spcPct val="35000"/>
            </a:spcAft>
            <a:buNone/>
          </a:pPr>
          <a:r>
            <a:rPr lang="cs-CZ" sz="1800" b="1" kern="1200" dirty="0" err="1">
              <a:latin typeface="Calibri" panose="020F0502020204030204" pitchFamily="34" charset="0"/>
              <a:cs typeface="Calibri" panose="020F0502020204030204" pitchFamily="34" charset="0"/>
            </a:rPr>
            <a:t>Member</a:t>
          </a:r>
          <a:r>
            <a:rPr lang="cs-CZ" sz="1800" kern="1200" dirty="0">
              <a:latin typeface="Calibri" panose="020F0502020204030204" pitchFamily="34" charset="0"/>
              <a:cs typeface="Calibri" panose="020F0502020204030204" pitchFamily="34" charset="0"/>
            </a:rPr>
            <a:t> </a:t>
          </a:r>
          <a:r>
            <a:rPr lang="cs-CZ" sz="1800" b="1" kern="1200" dirty="0" err="1">
              <a:latin typeface="Calibri" panose="020F0502020204030204" pitchFamily="34" charset="0"/>
              <a:cs typeface="Calibri" panose="020F0502020204030204" pitchFamily="34" charset="0"/>
            </a:rPr>
            <a:t>states</a:t>
          </a:r>
          <a:r>
            <a:rPr lang="cs-CZ" sz="1800" b="1" kern="1200" dirty="0">
              <a:latin typeface="Calibri" panose="020F0502020204030204" pitchFamily="34" charset="0"/>
              <a:cs typeface="Calibri" panose="020F0502020204030204" pitchFamily="34" charset="0"/>
            </a:rPr>
            <a:t>‘ registry </a:t>
          </a:r>
          <a:r>
            <a:rPr lang="cs-CZ" sz="1800" kern="1200" dirty="0">
              <a:latin typeface="Calibri" panose="020F0502020204030204" pitchFamily="34" charset="0"/>
              <a:cs typeface="Calibri" panose="020F0502020204030204" pitchFamily="34" charset="0"/>
            </a:rPr>
            <a:t>and </a:t>
          </a:r>
          <a:r>
            <a:rPr lang="cs-CZ" sz="1800" kern="1200" dirty="0" err="1">
              <a:latin typeface="Calibri" panose="020F0502020204030204" pitchFamily="34" charset="0"/>
              <a:cs typeface="Calibri" panose="020F0502020204030204" pitchFamily="34" charset="0"/>
            </a:rPr>
            <a:t>action</a:t>
          </a:r>
          <a:endParaRPr lang="en-US" sz="1800" kern="1200" dirty="0">
            <a:latin typeface="Calibri" panose="020F0502020204030204" pitchFamily="34" charset="0"/>
            <a:cs typeface="Calibri" panose="020F0502020204030204" pitchFamily="34" charset="0"/>
          </a:endParaRPr>
        </a:p>
      </dsp:txBody>
      <dsp:txXfrm>
        <a:off x="2174221" y="1577177"/>
        <a:ext cx="2007222" cy="1445200"/>
      </dsp:txXfrm>
    </dsp:sp>
    <dsp:sp modelId="{27E08A02-21CF-4694-A782-0D9B8CC96E62}">
      <dsp:nvSpPr>
        <dsp:cNvPr id="0" name=""/>
        <dsp:cNvSpPr/>
      </dsp:nvSpPr>
      <dsp:spPr>
        <a:xfrm>
          <a:off x="2174221" y="613710"/>
          <a:ext cx="2007222" cy="96346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98269" tIns="165100" rIns="198269" bIns="165100" numCol="1" spcCol="1270" anchor="ctr" anchorCtr="0">
          <a:noAutofit/>
        </a:bodyPr>
        <a:lstStyle/>
        <a:p>
          <a:pPr marL="0" lvl="0" indent="0" algn="l" defTabSz="2000250">
            <a:lnSpc>
              <a:spcPct val="90000"/>
            </a:lnSpc>
            <a:spcBef>
              <a:spcPct val="0"/>
            </a:spcBef>
            <a:spcAft>
              <a:spcPct val="35000"/>
            </a:spcAft>
            <a:buNone/>
          </a:pPr>
          <a:r>
            <a:rPr lang="en-US" sz="4500" kern="1200">
              <a:latin typeface="Calibri" panose="020F0502020204030204" pitchFamily="34" charset="0"/>
              <a:cs typeface="Calibri" panose="020F0502020204030204" pitchFamily="34" charset="0"/>
            </a:rPr>
            <a:t>02</a:t>
          </a:r>
        </a:p>
      </dsp:txBody>
      <dsp:txXfrm>
        <a:off x="2174221" y="613710"/>
        <a:ext cx="2007222" cy="963466"/>
      </dsp:txXfrm>
    </dsp:sp>
    <dsp:sp modelId="{68320934-D069-41C4-9F0A-8E87B057DBC1}">
      <dsp:nvSpPr>
        <dsp:cNvPr id="0" name=""/>
        <dsp:cNvSpPr/>
      </dsp:nvSpPr>
      <dsp:spPr>
        <a:xfrm>
          <a:off x="4342021" y="613710"/>
          <a:ext cx="2007222" cy="2408666"/>
        </a:xfrm>
        <a:prstGeom prst="rect">
          <a:avLst/>
        </a:prstGeom>
        <a:solidFill>
          <a:schemeClr val="accent2">
            <a:hueOff val="-203606"/>
            <a:satOff val="-1745"/>
            <a:lumOff val="-11568"/>
            <a:alphaOff val="0"/>
          </a:schemeClr>
        </a:solidFill>
        <a:ln w="12700" cap="flat" cmpd="sng" algn="ctr">
          <a:solidFill>
            <a:schemeClr val="accent2">
              <a:hueOff val="-203606"/>
              <a:satOff val="-1745"/>
              <a:lumOff val="-1156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269" tIns="0" rIns="198269" bIns="330200" numCol="1" spcCol="1270" anchor="t" anchorCtr="0">
          <a:noAutofit/>
        </a:bodyPr>
        <a:lstStyle/>
        <a:p>
          <a:pPr marL="0" lvl="0" indent="0" algn="l" defTabSz="800100">
            <a:lnSpc>
              <a:spcPct val="90000"/>
            </a:lnSpc>
            <a:spcBef>
              <a:spcPct val="0"/>
            </a:spcBef>
            <a:spcAft>
              <a:spcPct val="35000"/>
            </a:spcAft>
            <a:buNone/>
          </a:pPr>
          <a:r>
            <a:rPr lang="cs-CZ" sz="1800" kern="1200" dirty="0" err="1">
              <a:latin typeface="Calibri" panose="020F0502020204030204" pitchFamily="34" charset="0"/>
              <a:cs typeface="Calibri" panose="020F0502020204030204" pitchFamily="34" charset="0"/>
            </a:rPr>
            <a:t>Compliance</a:t>
          </a:r>
          <a:r>
            <a:rPr lang="cs-CZ" sz="1800" kern="1200" dirty="0">
              <a:latin typeface="Calibri" panose="020F0502020204030204" pitchFamily="34" charset="0"/>
              <a:cs typeface="Calibri" panose="020F0502020204030204" pitchFamily="34" charset="0"/>
            </a:rPr>
            <a:t> </a:t>
          </a:r>
          <a:r>
            <a:rPr lang="cs-CZ" sz="1800" kern="1200" dirty="0" err="1">
              <a:latin typeface="Calibri" panose="020F0502020204030204" pitchFamily="34" charset="0"/>
              <a:cs typeface="Calibri" panose="020F0502020204030204" pitchFamily="34" charset="0"/>
            </a:rPr>
            <a:t>with</a:t>
          </a:r>
          <a:r>
            <a:rPr lang="cs-CZ" sz="1800" kern="1200" dirty="0">
              <a:latin typeface="Calibri" panose="020F0502020204030204" pitchFamily="34" charset="0"/>
              <a:cs typeface="Calibri" panose="020F0502020204030204" pitchFamily="34" charset="0"/>
            </a:rPr>
            <a:t> </a:t>
          </a:r>
          <a:r>
            <a:rPr lang="cs-CZ" sz="1800" b="1" kern="1200" dirty="0" err="1">
              <a:latin typeface="Calibri" panose="020F0502020204030204" pitchFamily="34" charset="0"/>
              <a:cs typeface="Calibri" panose="020F0502020204030204" pitchFamily="34" charset="0"/>
            </a:rPr>
            <a:t>European</a:t>
          </a:r>
          <a:r>
            <a:rPr lang="cs-CZ" sz="1800" b="1" kern="1200" dirty="0">
              <a:latin typeface="Calibri" panose="020F0502020204030204" pitchFamily="34" charset="0"/>
              <a:cs typeface="Calibri" panose="020F0502020204030204" pitchFamily="34" charset="0"/>
            </a:rPr>
            <a:t> </a:t>
          </a:r>
          <a:r>
            <a:rPr lang="cs-CZ" sz="1800" b="1" kern="1200" dirty="0" err="1">
              <a:latin typeface="Calibri" panose="020F0502020204030204" pitchFamily="34" charset="0"/>
              <a:cs typeface="Calibri" panose="020F0502020204030204" pitchFamily="34" charset="0"/>
            </a:rPr>
            <a:t>legislation</a:t>
          </a:r>
          <a:endParaRPr lang="en-US" sz="1800" b="1" kern="1200" dirty="0">
            <a:latin typeface="Calibri" panose="020F0502020204030204" pitchFamily="34" charset="0"/>
            <a:cs typeface="Calibri" panose="020F0502020204030204" pitchFamily="34" charset="0"/>
          </a:endParaRPr>
        </a:p>
      </dsp:txBody>
      <dsp:txXfrm>
        <a:off x="4342021" y="1577177"/>
        <a:ext cx="2007222" cy="1445200"/>
      </dsp:txXfrm>
    </dsp:sp>
    <dsp:sp modelId="{4FE6A80E-86C9-4719-B7A1-F431AE7B21D8}">
      <dsp:nvSpPr>
        <dsp:cNvPr id="0" name=""/>
        <dsp:cNvSpPr/>
      </dsp:nvSpPr>
      <dsp:spPr>
        <a:xfrm>
          <a:off x="4342021" y="613710"/>
          <a:ext cx="2007222" cy="96346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98269" tIns="165100" rIns="198269" bIns="165100" numCol="1" spcCol="1270" anchor="ctr" anchorCtr="0">
          <a:noAutofit/>
        </a:bodyPr>
        <a:lstStyle/>
        <a:p>
          <a:pPr marL="0" lvl="0" indent="0" algn="l" defTabSz="2000250">
            <a:lnSpc>
              <a:spcPct val="90000"/>
            </a:lnSpc>
            <a:spcBef>
              <a:spcPct val="0"/>
            </a:spcBef>
            <a:spcAft>
              <a:spcPct val="35000"/>
            </a:spcAft>
            <a:buNone/>
          </a:pPr>
          <a:r>
            <a:rPr lang="en-US" sz="4500" kern="1200">
              <a:latin typeface="Calibri" panose="020F0502020204030204" pitchFamily="34" charset="0"/>
              <a:cs typeface="Calibri" panose="020F0502020204030204" pitchFamily="34" charset="0"/>
            </a:rPr>
            <a:t>03</a:t>
          </a:r>
        </a:p>
      </dsp:txBody>
      <dsp:txXfrm>
        <a:off x="4342021" y="613710"/>
        <a:ext cx="2007222" cy="963466"/>
      </dsp:txXfrm>
    </dsp:sp>
    <dsp:sp modelId="{BE1F20E6-0240-42EC-A31C-4843E9428EF5}">
      <dsp:nvSpPr>
        <dsp:cNvPr id="0" name=""/>
        <dsp:cNvSpPr/>
      </dsp:nvSpPr>
      <dsp:spPr>
        <a:xfrm>
          <a:off x="6509821" y="613710"/>
          <a:ext cx="2007222" cy="2408666"/>
        </a:xfrm>
        <a:prstGeom prst="rect">
          <a:avLst/>
        </a:prstGeom>
        <a:solidFill>
          <a:schemeClr val="accent2">
            <a:hueOff val="-305410"/>
            <a:satOff val="-2618"/>
            <a:lumOff val="-17353"/>
            <a:alphaOff val="0"/>
          </a:schemeClr>
        </a:solidFill>
        <a:ln w="12700" cap="flat" cmpd="sng" algn="ctr">
          <a:solidFill>
            <a:schemeClr val="accent2">
              <a:hueOff val="-305410"/>
              <a:satOff val="-2618"/>
              <a:lumOff val="-173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269" tIns="0" rIns="198269" bIns="330200" numCol="1" spcCol="1270" anchor="t" anchorCtr="0">
          <a:noAutofit/>
        </a:bodyPr>
        <a:lstStyle/>
        <a:p>
          <a:pPr marL="0" lvl="0" indent="0" algn="l" defTabSz="800100">
            <a:lnSpc>
              <a:spcPct val="90000"/>
            </a:lnSpc>
            <a:spcBef>
              <a:spcPct val="0"/>
            </a:spcBef>
            <a:spcAft>
              <a:spcPct val="35000"/>
            </a:spcAft>
            <a:buNone/>
          </a:pPr>
          <a:r>
            <a:rPr lang="cs-CZ" sz="1800" kern="1200" dirty="0" err="1">
              <a:latin typeface="Calibri" panose="020F0502020204030204" pitchFamily="34" charset="0"/>
              <a:cs typeface="Calibri" panose="020F0502020204030204" pitchFamily="34" charset="0"/>
            </a:rPr>
            <a:t>Categorization</a:t>
          </a:r>
          <a:r>
            <a:rPr lang="cs-CZ" sz="1800" kern="1200" dirty="0">
              <a:latin typeface="Calibri" panose="020F0502020204030204" pitchFamily="34" charset="0"/>
              <a:cs typeface="Calibri" panose="020F0502020204030204" pitchFamily="34" charset="0"/>
            </a:rPr>
            <a:t> </a:t>
          </a:r>
          <a:r>
            <a:rPr lang="cs-CZ" sz="1800" kern="1200" dirty="0" err="1">
              <a:latin typeface="Calibri" panose="020F0502020204030204" pitchFamily="34" charset="0"/>
              <a:cs typeface="Calibri" panose="020F0502020204030204" pitchFamily="34" charset="0"/>
            </a:rPr>
            <a:t>of</a:t>
          </a:r>
          <a:r>
            <a:rPr lang="cs-CZ" sz="1800" kern="1200" dirty="0">
              <a:latin typeface="Calibri" panose="020F0502020204030204" pitchFamily="34" charset="0"/>
              <a:cs typeface="Calibri" panose="020F0502020204030204" pitchFamily="34" charset="0"/>
            </a:rPr>
            <a:t> </a:t>
          </a:r>
          <a:r>
            <a:rPr lang="cs-CZ" sz="1800" kern="1200" dirty="0" err="1">
              <a:latin typeface="Calibri" panose="020F0502020204030204" pitchFamily="34" charset="0"/>
              <a:cs typeface="Calibri" panose="020F0502020204030204" pitchFamily="34" charset="0"/>
            </a:rPr>
            <a:t>sites</a:t>
          </a:r>
          <a:r>
            <a:rPr lang="cs-CZ" sz="1800" kern="1200" dirty="0">
              <a:latin typeface="Calibri" panose="020F0502020204030204" pitchFamily="34" charset="0"/>
              <a:cs typeface="Calibri" panose="020F0502020204030204" pitchFamily="34" charset="0"/>
            </a:rPr>
            <a:t> </a:t>
          </a:r>
          <a:r>
            <a:rPr lang="cs-CZ" sz="1800" kern="1200" dirty="0" err="1">
              <a:latin typeface="Calibri" panose="020F0502020204030204" pitchFamily="34" charset="0"/>
              <a:cs typeface="Calibri" panose="020F0502020204030204" pitchFamily="34" charset="0"/>
            </a:rPr>
            <a:t>according</a:t>
          </a:r>
          <a:r>
            <a:rPr lang="cs-CZ" sz="1800" kern="1200" dirty="0">
              <a:latin typeface="Calibri" panose="020F0502020204030204" pitchFamily="34" charset="0"/>
              <a:cs typeface="Calibri" panose="020F0502020204030204" pitchFamily="34" charset="0"/>
            </a:rPr>
            <a:t> to </a:t>
          </a:r>
          <a:r>
            <a:rPr lang="cs-CZ" sz="1800" b="1" kern="1200" dirty="0">
              <a:latin typeface="Calibri" panose="020F0502020204030204" pitchFamily="34" charset="0"/>
              <a:cs typeface="Calibri" panose="020F0502020204030204" pitchFamily="34" charset="0"/>
            </a:rPr>
            <a:t>UNESCO </a:t>
          </a:r>
          <a:r>
            <a:rPr lang="cs-CZ" sz="1800" b="1" kern="1200" dirty="0" err="1">
              <a:latin typeface="Calibri" panose="020F0502020204030204" pitchFamily="34" charset="0"/>
              <a:cs typeface="Calibri" panose="020F0502020204030204" pitchFamily="34" charset="0"/>
            </a:rPr>
            <a:t>guidelines</a:t>
          </a:r>
          <a:endParaRPr lang="en-US" sz="1800" b="1" kern="1200" dirty="0">
            <a:latin typeface="Calibri" panose="020F0502020204030204" pitchFamily="34" charset="0"/>
            <a:cs typeface="Calibri" panose="020F0502020204030204" pitchFamily="34" charset="0"/>
          </a:endParaRPr>
        </a:p>
      </dsp:txBody>
      <dsp:txXfrm>
        <a:off x="6509821" y="1577177"/>
        <a:ext cx="2007222" cy="1445200"/>
      </dsp:txXfrm>
    </dsp:sp>
    <dsp:sp modelId="{D280AA21-F506-4BB6-8496-D7EF3440DC2A}">
      <dsp:nvSpPr>
        <dsp:cNvPr id="0" name=""/>
        <dsp:cNvSpPr/>
      </dsp:nvSpPr>
      <dsp:spPr>
        <a:xfrm>
          <a:off x="6509821" y="613710"/>
          <a:ext cx="2007222" cy="96346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98269" tIns="165100" rIns="198269" bIns="165100" numCol="1" spcCol="1270" anchor="ctr" anchorCtr="0">
          <a:noAutofit/>
        </a:bodyPr>
        <a:lstStyle/>
        <a:p>
          <a:pPr marL="0" lvl="0" indent="0" algn="l" defTabSz="2000250">
            <a:lnSpc>
              <a:spcPct val="90000"/>
            </a:lnSpc>
            <a:spcBef>
              <a:spcPct val="0"/>
            </a:spcBef>
            <a:spcAft>
              <a:spcPct val="35000"/>
            </a:spcAft>
            <a:buNone/>
          </a:pPr>
          <a:r>
            <a:rPr lang="en-US" sz="4500" kern="1200">
              <a:latin typeface="Calibri" panose="020F0502020204030204" pitchFamily="34" charset="0"/>
              <a:cs typeface="Calibri" panose="020F0502020204030204" pitchFamily="34" charset="0"/>
            </a:rPr>
            <a:t>04</a:t>
          </a:r>
        </a:p>
      </dsp:txBody>
      <dsp:txXfrm>
        <a:off x="6509821" y="613710"/>
        <a:ext cx="2007222" cy="963466"/>
      </dsp:txXfrm>
    </dsp:sp>
    <dsp:sp modelId="{92E4C9D2-0614-401D-8FA0-5FF32B908E0B}">
      <dsp:nvSpPr>
        <dsp:cNvPr id="0" name=""/>
        <dsp:cNvSpPr/>
      </dsp:nvSpPr>
      <dsp:spPr>
        <a:xfrm>
          <a:off x="8677621" y="613710"/>
          <a:ext cx="2007222" cy="2408666"/>
        </a:xfrm>
        <a:prstGeom prst="rect">
          <a:avLst/>
        </a:prstGeom>
        <a:solidFill>
          <a:schemeClr val="accent2">
            <a:hueOff val="-407213"/>
            <a:satOff val="-3490"/>
            <a:lumOff val="-23137"/>
            <a:alphaOff val="0"/>
          </a:schemeClr>
        </a:solidFill>
        <a:ln w="12700" cap="flat" cmpd="sng" algn="ctr">
          <a:solidFill>
            <a:schemeClr val="accent2">
              <a:hueOff val="-407213"/>
              <a:satOff val="-3490"/>
              <a:lumOff val="-2313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269" tIns="0" rIns="198269" bIns="330200" numCol="1" spcCol="1270" anchor="t" anchorCtr="0">
          <a:noAutofit/>
        </a:bodyPr>
        <a:lstStyle/>
        <a:p>
          <a:pPr marL="0" lvl="0" indent="0" algn="l" defTabSz="800100">
            <a:lnSpc>
              <a:spcPct val="90000"/>
            </a:lnSpc>
            <a:spcBef>
              <a:spcPct val="0"/>
            </a:spcBef>
            <a:spcAft>
              <a:spcPct val="35000"/>
            </a:spcAft>
            <a:buNone/>
          </a:pPr>
          <a:r>
            <a:rPr lang="cs-CZ" sz="1800" kern="1200" dirty="0" err="1">
              <a:latin typeface="Calibri" panose="020F0502020204030204" pitchFamily="34" charset="0"/>
              <a:cs typeface="Calibri" panose="020F0502020204030204" pitchFamily="34" charset="0"/>
            </a:rPr>
            <a:t>Importance</a:t>
          </a:r>
          <a:r>
            <a:rPr lang="cs-CZ" sz="1800" kern="1200" dirty="0">
              <a:latin typeface="Calibri" panose="020F0502020204030204" pitchFamily="34" charset="0"/>
              <a:cs typeface="Calibri" panose="020F0502020204030204" pitchFamily="34" charset="0"/>
            </a:rPr>
            <a:t> </a:t>
          </a:r>
          <a:r>
            <a:rPr lang="cs-CZ" sz="1800" kern="1200" dirty="0" err="1">
              <a:latin typeface="Calibri" panose="020F0502020204030204" pitchFamily="34" charset="0"/>
              <a:cs typeface="Calibri" panose="020F0502020204030204" pitchFamily="34" charset="0"/>
            </a:rPr>
            <a:t>of</a:t>
          </a:r>
          <a:r>
            <a:rPr lang="cs-CZ" sz="1800" kern="1200" dirty="0">
              <a:latin typeface="Calibri" panose="020F0502020204030204" pitchFamily="34" charset="0"/>
              <a:cs typeface="Calibri" panose="020F0502020204030204" pitchFamily="34" charset="0"/>
            </a:rPr>
            <a:t> </a:t>
          </a:r>
          <a:r>
            <a:rPr lang="cs-CZ" sz="1800" b="1" kern="1200" dirty="0" err="1">
              <a:latin typeface="Calibri" panose="020F0502020204030204" pitchFamily="34" charset="0"/>
              <a:cs typeface="Calibri" panose="020F0502020204030204" pitchFamily="34" charset="0"/>
            </a:rPr>
            <a:t>local</a:t>
          </a:r>
          <a:r>
            <a:rPr lang="cs-CZ" sz="1800" b="1" kern="1200" dirty="0">
              <a:latin typeface="Calibri" panose="020F0502020204030204" pitchFamily="34" charset="0"/>
              <a:cs typeface="Calibri" panose="020F0502020204030204" pitchFamily="34" charset="0"/>
            </a:rPr>
            <a:t> </a:t>
          </a:r>
          <a:r>
            <a:rPr lang="cs-CZ" sz="1800" b="1" kern="1200" dirty="0" err="1">
              <a:latin typeface="Calibri" panose="020F0502020204030204" pitchFamily="34" charset="0"/>
              <a:cs typeface="Calibri" panose="020F0502020204030204" pitchFamily="34" charset="0"/>
            </a:rPr>
            <a:t>authorities</a:t>
          </a:r>
          <a:r>
            <a:rPr lang="cs-CZ" sz="1800" b="1" kern="1200" dirty="0">
              <a:latin typeface="Calibri" panose="020F0502020204030204" pitchFamily="34" charset="0"/>
              <a:cs typeface="Calibri" panose="020F0502020204030204" pitchFamily="34" charset="0"/>
            </a:rPr>
            <a:t>‘ </a:t>
          </a:r>
          <a:r>
            <a:rPr lang="cs-CZ" sz="1800" kern="1200" dirty="0">
              <a:latin typeface="Calibri" panose="020F0502020204030204" pitchFamily="34" charset="0"/>
              <a:cs typeface="Calibri" panose="020F0502020204030204" pitchFamily="34" charset="0"/>
            </a:rPr>
            <a:t>role</a:t>
          </a:r>
          <a:endParaRPr lang="en-US" sz="1800" kern="1200" dirty="0">
            <a:latin typeface="Calibri" panose="020F0502020204030204" pitchFamily="34" charset="0"/>
            <a:cs typeface="Calibri" panose="020F0502020204030204" pitchFamily="34" charset="0"/>
          </a:endParaRPr>
        </a:p>
      </dsp:txBody>
      <dsp:txXfrm>
        <a:off x="8677621" y="1577177"/>
        <a:ext cx="2007222" cy="1445200"/>
      </dsp:txXfrm>
    </dsp:sp>
    <dsp:sp modelId="{6CE88648-2945-4550-A253-57D6EA5C8CE3}">
      <dsp:nvSpPr>
        <dsp:cNvPr id="0" name=""/>
        <dsp:cNvSpPr/>
      </dsp:nvSpPr>
      <dsp:spPr>
        <a:xfrm>
          <a:off x="8677621" y="613710"/>
          <a:ext cx="2007222" cy="963466"/>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98269" tIns="165100" rIns="198269" bIns="165100" numCol="1" spcCol="1270" anchor="ctr" anchorCtr="0">
          <a:noAutofit/>
        </a:bodyPr>
        <a:lstStyle/>
        <a:p>
          <a:pPr marL="0" lvl="0" indent="0" algn="l" defTabSz="2000250">
            <a:lnSpc>
              <a:spcPct val="90000"/>
            </a:lnSpc>
            <a:spcBef>
              <a:spcPct val="0"/>
            </a:spcBef>
            <a:spcAft>
              <a:spcPct val="35000"/>
            </a:spcAft>
            <a:buNone/>
          </a:pPr>
          <a:r>
            <a:rPr lang="en-US" sz="4500" kern="1200">
              <a:latin typeface="Calibri" panose="020F0502020204030204" pitchFamily="34" charset="0"/>
              <a:cs typeface="Calibri" panose="020F0502020204030204" pitchFamily="34" charset="0"/>
            </a:rPr>
            <a:t>05</a:t>
          </a:r>
        </a:p>
      </dsp:txBody>
      <dsp:txXfrm>
        <a:off x="8677621" y="613710"/>
        <a:ext cx="2007222" cy="96346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ABC9EF-4A9C-4D5E-9487-17B9DA3AFC4A}">
      <dsp:nvSpPr>
        <dsp:cNvPr id="0" name=""/>
        <dsp:cNvSpPr/>
      </dsp:nvSpPr>
      <dsp:spPr>
        <a:xfrm>
          <a:off x="3654" y="532383"/>
          <a:ext cx="1978611" cy="118716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cs-CZ" sz="2000" kern="1200" dirty="0" err="1">
              <a:latin typeface="Calibri" panose="020F0502020204030204" pitchFamily="34" charset="0"/>
              <a:cs typeface="Calibri" panose="020F0502020204030204" pitchFamily="34" charset="0"/>
            </a:rPr>
            <a:t>Visitor</a:t>
          </a:r>
          <a:r>
            <a:rPr lang="cs-CZ" sz="2000" kern="1200" dirty="0">
              <a:latin typeface="Calibri" panose="020F0502020204030204" pitchFamily="34" charset="0"/>
              <a:cs typeface="Calibri" panose="020F0502020204030204" pitchFamily="34" charset="0"/>
            </a:rPr>
            <a:t> </a:t>
          </a:r>
          <a:r>
            <a:rPr lang="cs-CZ" sz="2000" kern="1200" dirty="0" err="1">
              <a:latin typeface="Calibri" panose="020F0502020204030204" pitchFamily="34" charset="0"/>
              <a:cs typeface="Calibri" panose="020F0502020204030204" pitchFamily="34" charset="0"/>
            </a:rPr>
            <a:t>enjoyment</a:t>
          </a:r>
          <a:endParaRPr lang="en-US" sz="2000" kern="1200" dirty="0">
            <a:latin typeface="Calibri" panose="020F0502020204030204" pitchFamily="34" charset="0"/>
            <a:cs typeface="Calibri" panose="020F0502020204030204" pitchFamily="34" charset="0"/>
          </a:endParaRPr>
        </a:p>
      </dsp:txBody>
      <dsp:txXfrm>
        <a:off x="3654" y="532383"/>
        <a:ext cx="1978611" cy="1187167"/>
      </dsp:txXfrm>
    </dsp:sp>
    <dsp:sp modelId="{C7DCDDB1-7E32-4BE2-9D25-903639FBB585}">
      <dsp:nvSpPr>
        <dsp:cNvPr id="0" name=""/>
        <dsp:cNvSpPr/>
      </dsp:nvSpPr>
      <dsp:spPr>
        <a:xfrm>
          <a:off x="2180127" y="532383"/>
          <a:ext cx="1978611" cy="118716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cs-CZ" sz="2000" kern="1200">
              <a:latin typeface="Calibri" panose="020F0502020204030204" pitchFamily="34" charset="0"/>
              <a:cs typeface="Calibri" panose="020F0502020204030204" pitchFamily="34" charset="0"/>
            </a:rPr>
            <a:t>Relevance to the audience and site</a:t>
          </a:r>
          <a:endParaRPr lang="en-US" sz="2000" kern="1200">
            <a:latin typeface="Calibri" panose="020F0502020204030204" pitchFamily="34" charset="0"/>
            <a:cs typeface="Calibri" panose="020F0502020204030204" pitchFamily="34" charset="0"/>
          </a:endParaRPr>
        </a:p>
      </dsp:txBody>
      <dsp:txXfrm>
        <a:off x="2180127" y="532383"/>
        <a:ext cx="1978611" cy="1187167"/>
      </dsp:txXfrm>
    </dsp:sp>
    <dsp:sp modelId="{EC29D2CE-409C-463D-9B5A-04EC6CB16102}">
      <dsp:nvSpPr>
        <dsp:cNvPr id="0" name=""/>
        <dsp:cNvSpPr/>
      </dsp:nvSpPr>
      <dsp:spPr>
        <a:xfrm>
          <a:off x="4356600" y="532383"/>
          <a:ext cx="1978611" cy="118716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cs-CZ" sz="2000" kern="1200">
              <a:latin typeface="Calibri" panose="020F0502020204030204" pitchFamily="34" charset="0"/>
              <a:cs typeface="Calibri" panose="020F0502020204030204" pitchFamily="34" charset="0"/>
            </a:rPr>
            <a:t>Organizing</a:t>
          </a:r>
          <a:endParaRPr lang="en-US" sz="2000" kern="1200">
            <a:latin typeface="Calibri" panose="020F0502020204030204" pitchFamily="34" charset="0"/>
            <a:cs typeface="Calibri" panose="020F0502020204030204" pitchFamily="34" charset="0"/>
          </a:endParaRPr>
        </a:p>
      </dsp:txBody>
      <dsp:txXfrm>
        <a:off x="4356600" y="532383"/>
        <a:ext cx="1978611" cy="1187167"/>
      </dsp:txXfrm>
    </dsp:sp>
    <dsp:sp modelId="{B851DC79-0DC7-4992-AC61-A1A82E54AF9B}">
      <dsp:nvSpPr>
        <dsp:cNvPr id="0" name=""/>
        <dsp:cNvSpPr/>
      </dsp:nvSpPr>
      <dsp:spPr>
        <a:xfrm>
          <a:off x="6533073" y="532383"/>
          <a:ext cx="1978611" cy="118716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cs-CZ" sz="2000" kern="1200">
              <a:latin typeface="Calibri" panose="020F0502020204030204" pitchFamily="34" charset="0"/>
              <a:cs typeface="Calibri" panose="020F0502020204030204" pitchFamily="34" charset="0"/>
            </a:rPr>
            <a:t>Key theme</a:t>
          </a:r>
          <a:endParaRPr lang="en-US" sz="2000" kern="1200">
            <a:latin typeface="Calibri" panose="020F0502020204030204" pitchFamily="34" charset="0"/>
            <a:cs typeface="Calibri" panose="020F0502020204030204" pitchFamily="34" charset="0"/>
          </a:endParaRPr>
        </a:p>
      </dsp:txBody>
      <dsp:txXfrm>
        <a:off x="6533073" y="532383"/>
        <a:ext cx="1978611" cy="1187167"/>
      </dsp:txXfrm>
    </dsp:sp>
    <dsp:sp modelId="{E1F5C845-9247-40A4-B19A-C1E2A5426C55}">
      <dsp:nvSpPr>
        <dsp:cNvPr id="0" name=""/>
        <dsp:cNvSpPr/>
      </dsp:nvSpPr>
      <dsp:spPr>
        <a:xfrm>
          <a:off x="8709545" y="532383"/>
          <a:ext cx="1978611" cy="118716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cs-CZ" sz="2000" kern="1200" dirty="0">
              <a:latin typeface="Calibri" panose="020F0502020204030204" pitchFamily="34" charset="0"/>
              <a:cs typeface="Calibri" panose="020F0502020204030204" pitchFamily="34" charset="0"/>
            </a:rPr>
            <a:t>Group management</a:t>
          </a:r>
          <a:endParaRPr lang="en-US" sz="2000" kern="1200" dirty="0">
            <a:latin typeface="Calibri" panose="020F0502020204030204" pitchFamily="34" charset="0"/>
            <a:cs typeface="Calibri" panose="020F0502020204030204" pitchFamily="34" charset="0"/>
          </a:endParaRPr>
        </a:p>
      </dsp:txBody>
      <dsp:txXfrm>
        <a:off x="8709545" y="532383"/>
        <a:ext cx="1978611" cy="1187167"/>
      </dsp:txXfrm>
    </dsp:sp>
    <dsp:sp modelId="{E5CB9559-91D0-41D9-B611-12082368454D}">
      <dsp:nvSpPr>
        <dsp:cNvPr id="0" name=""/>
        <dsp:cNvSpPr/>
      </dsp:nvSpPr>
      <dsp:spPr>
        <a:xfrm>
          <a:off x="1091890" y="1917412"/>
          <a:ext cx="1978611" cy="118716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cs-CZ" sz="2000" kern="1200">
              <a:latin typeface="Calibri" panose="020F0502020204030204" pitchFamily="34" charset="0"/>
              <a:cs typeface="Calibri" panose="020F0502020204030204" pitchFamily="34" charset="0"/>
            </a:rPr>
            <a:t>Protection</a:t>
          </a:r>
          <a:endParaRPr lang="en-US" sz="2000" kern="1200">
            <a:latin typeface="Calibri" panose="020F0502020204030204" pitchFamily="34" charset="0"/>
            <a:cs typeface="Calibri" panose="020F0502020204030204" pitchFamily="34" charset="0"/>
          </a:endParaRPr>
        </a:p>
      </dsp:txBody>
      <dsp:txXfrm>
        <a:off x="1091890" y="1917412"/>
        <a:ext cx="1978611" cy="1187167"/>
      </dsp:txXfrm>
    </dsp:sp>
    <dsp:sp modelId="{582A12CB-11B0-41E8-A6B8-BA93043C5ABE}">
      <dsp:nvSpPr>
        <dsp:cNvPr id="0" name=""/>
        <dsp:cNvSpPr/>
      </dsp:nvSpPr>
      <dsp:spPr>
        <a:xfrm>
          <a:off x="3268363" y="1917412"/>
          <a:ext cx="1978611" cy="118716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cs-CZ" sz="2000" kern="1200">
              <a:latin typeface="Calibri" panose="020F0502020204030204" pitchFamily="34" charset="0"/>
              <a:cs typeface="Calibri" panose="020F0502020204030204" pitchFamily="34" charset="0"/>
            </a:rPr>
            <a:t>Two-way communication</a:t>
          </a:r>
          <a:endParaRPr lang="en-US" sz="2000" kern="1200">
            <a:latin typeface="Calibri" panose="020F0502020204030204" pitchFamily="34" charset="0"/>
            <a:cs typeface="Calibri" panose="020F0502020204030204" pitchFamily="34" charset="0"/>
          </a:endParaRPr>
        </a:p>
      </dsp:txBody>
      <dsp:txXfrm>
        <a:off x="3268363" y="1917412"/>
        <a:ext cx="1978611" cy="1187167"/>
      </dsp:txXfrm>
    </dsp:sp>
    <dsp:sp modelId="{B9C722FB-5431-43F1-95C3-1EE1639D4F38}">
      <dsp:nvSpPr>
        <dsp:cNvPr id="0" name=""/>
        <dsp:cNvSpPr/>
      </dsp:nvSpPr>
      <dsp:spPr>
        <a:xfrm>
          <a:off x="5444836" y="1917412"/>
          <a:ext cx="1978611" cy="118716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cs-CZ" sz="2000" kern="1200">
              <a:latin typeface="Calibri" panose="020F0502020204030204" pitchFamily="34" charset="0"/>
              <a:cs typeface="Calibri" panose="020F0502020204030204" pitchFamily="34" charset="0"/>
            </a:rPr>
            <a:t>Holistic approach</a:t>
          </a:r>
          <a:endParaRPr lang="en-US" sz="2000" kern="1200">
            <a:latin typeface="Calibri" panose="020F0502020204030204" pitchFamily="34" charset="0"/>
            <a:cs typeface="Calibri" panose="020F0502020204030204" pitchFamily="34" charset="0"/>
          </a:endParaRPr>
        </a:p>
      </dsp:txBody>
      <dsp:txXfrm>
        <a:off x="5444836" y="1917412"/>
        <a:ext cx="1978611" cy="1187167"/>
      </dsp:txXfrm>
    </dsp:sp>
    <dsp:sp modelId="{8847F6E7-43BF-443A-9B42-C12589B9B5CF}">
      <dsp:nvSpPr>
        <dsp:cNvPr id="0" name=""/>
        <dsp:cNvSpPr/>
      </dsp:nvSpPr>
      <dsp:spPr>
        <a:xfrm>
          <a:off x="7621309" y="1917412"/>
          <a:ext cx="1978611" cy="118716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cs-CZ" sz="2000" kern="1200">
              <a:latin typeface="Calibri" panose="020F0502020204030204" pitchFamily="34" charset="0"/>
              <a:cs typeface="Calibri" panose="020F0502020204030204" pitchFamily="34" charset="0"/>
            </a:rPr>
            <a:t>Emotion</a:t>
          </a:r>
          <a:endParaRPr lang="en-US" sz="2000" kern="1200">
            <a:latin typeface="Calibri" panose="020F0502020204030204" pitchFamily="34" charset="0"/>
            <a:cs typeface="Calibri" panose="020F0502020204030204" pitchFamily="34" charset="0"/>
          </a:endParaRPr>
        </a:p>
      </dsp:txBody>
      <dsp:txXfrm>
        <a:off x="7621309" y="1917412"/>
        <a:ext cx="1978611" cy="118716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755162-45B9-4844-82D7-7DE2E0393633}">
      <dsp:nvSpPr>
        <dsp:cNvPr id="0" name=""/>
        <dsp:cNvSpPr/>
      </dsp:nvSpPr>
      <dsp:spPr>
        <a:xfrm>
          <a:off x="98072" y="968944"/>
          <a:ext cx="991681" cy="991681"/>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263426-F043-41F0-BEC6-478128E6958D}">
      <dsp:nvSpPr>
        <dsp:cNvPr id="0" name=""/>
        <dsp:cNvSpPr/>
      </dsp:nvSpPr>
      <dsp:spPr>
        <a:xfrm>
          <a:off x="306325" y="1177197"/>
          <a:ext cx="575175" cy="5751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D4F985A-B6E3-4199-8614-A16B62467582}">
      <dsp:nvSpPr>
        <dsp:cNvPr id="0" name=""/>
        <dsp:cNvSpPr/>
      </dsp:nvSpPr>
      <dsp:spPr>
        <a:xfrm>
          <a:off x="1302257" y="968944"/>
          <a:ext cx="2337535" cy="991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cs-CZ" sz="1800" kern="1200">
              <a:latin typeface="Calibri" panose="020F0502020204030204" pitchFamily="34" charset="0"/>
              <a:cs typeface="Calibri" panose="020F0502020204030204" pitchFamily="34" charset="0"/>
            </a:rPr>
            <a:t>Geological formation of limestone origin</a:t>
          </a:r>
          <a:endParaRPr lang="en-US" sz="1800" kern="1200">
            <a:latin typeface="Calibri" panose="020F0502020204030204" pitchFamily="34" charset="0"/>
            <a:cs typeface="Calibri" panose="020F0502020204030204" pitchFamily="34" charset="0"/>
          </a:endParaRPr>
        </a:p>
      </dsp:txBody>
      <dsp:txXfrm>
        <a:off x="1302257" y="968944"/>
        <a:ext cx="2337535" cy="991681"/>
      </dsp:txXfrm>
    </dsp:sp>
    <dsp:sp modelId="{FEC981A8-7B92-4E75-82D1-91A7C3C39AA5}">
      <dsp:nvSpPr>
        <dsp:cNvPr id="0" name=""/>
        <dsp:cNvSpPr/>
      </dsp:nvSpPr>
      <dsp:spPr>
        <a:xfrm>
          <a:off x="4047090" y="968944"/>
          <a:ext cx="991681" cy="991681"/>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39B11E-2429-48A8-8D50-1628277B8E60}">
      <dsp:nvSpPr>
        <dsp:cNvPr id="0" name=""/>
        <dsp:cNvSpPr/>
      </dsp:nvSpPr>
      <dsp:spPr>
        <a:xfrm>
          <a:off x="4255344" y="1177197"/>
          <a:ext cx="575175" cy="5751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20951CF-9484-46F5-AAF1-3A4C539B6C3A}">
      <dsp:nvSpPr>
        <dsp:cNvPr id="0" name=""/>
        <dsp:cNvSpPr/>
      </dsp:nvSpPr>
      <dsp:spPr>
        <a:xfrm>
          <a:off x="5251276" y="968944"/>
          <a:ext cx="2337535" cy="991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cs-CZ" sz="1800" kern="1200">
              <a:latin typeface="Calibri" panose="020F0502020204030204" pitchFamily="34" charset="0"/>
              <a:cs typeface="Calibri" panose="020F0502020204030204" pitchFamily="34" charset="0"/>
            </a:rPr>
            <a:t>Limited number of entry tickets for preservation and exclusivity</a:t>
          </a:r>
          <a:endParaRPr lang="en-US" sz="1800" kern="1200">
            <a:latin typeface="Calibri" panose="020F0502020204030204" pitchFamily="34" charset="0"/>
            <a:cs typeface="Calibri" panose="020F0502020204030204" pitchFamily="34" charset="0"/>
          </a:endParaRPr>
        </a:p>
      </dsp:txBody>
      <dsp:txXfrm>
        <a:off x="5251276" y="968944"/>
        <a:ext cx="2337535" cy="991681"/>
      </dsp:txXfrm>
    </dsp:sp>
    <dsp:sp modelId="{AE7D7987-5617-4395-A723-E452399AF016}">
      <dsp:nvSpPr>
        <dsp:cNvPr id="0" name=""/>
        <dsp:cNvSpPr/>
      </dsp:nvSpPr>
      <dsp:spPr>
        <a:xfrm>
          <a:off x="98072" y="2763774"/>
          <a:ext cx="991681" cy="991681"/>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2BF54B-D49E-4DCA-8669-793F6A76165E}">
      <dsp:nvSpPr>
        <dsp:cNvPr id="0" name=""/>
        <dsp:cNvSpPr/>
      </dsp:nvSpPr>
      <dsp:spPr>
        <a:xfrm>
          <a:off x="306325" y="2972027"/>
          <a:ext cx="575175" cy="57517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D86A35-5D58-49AA-BD7A-313F35E6E071}">
      <dsp:nvSpPr>
        <dsp:cNvPr id="0" name=""/>
        <dsp:cNvSpPr/>
      </dsp:nvSpPr>
      <dsp:spPr>
        <a:xfrm>
          <a:off x="1302257" y="2763774"/>
          <a:ext cx="2337535" cy="991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cs-CZ" sz="1800" kern="1200">
              <a:latin typeface="Calibri" panose="020F0502020204030204" pitchFamily="34" charset="0"/>
              <a:cs typeface="Calibri" panose="020F0502020204030204" pitchFamily="34" charset="0"/>
            </a:rPr>
            <a:t>Creative and accurate lighting enhances the beauty of formations</a:t>
          </a:r>
          <a:endParaRPr lang="en-US" sz="1800" kern="1200">
            <a:latin typeface="Calibri" panose="020F0502020204030204" pitchFamily="34" charset="0"/>
            <a:cs typeface="Calibri" panose="020F0502020204030204" pitchFamily="34" charset="0"/>
          </a:endParaRPr>
        </a:p>
      </dsp:txBody>
      <dsp:txXfrm>
        <a:off x="1302257" y="2763774"/>
        <a:ext cx="2337535" cy="991681"/>
      </dsp:txXfrm>
    </dsp:sp>
    <dsp:sp modelId="{F625A310-AF09-488E-8779-36397BD57F2E}">
      <dsp:nvSpPr>
        <dsp:cNvPr id="0" name=""/>
        <dsp:cNvSpPr/>
      </dsp:nvSpPr>
      <dsp:spPr>
        <a:xfrm>
          <a:off x="4047090" y="2763774"/>
          <a:ext cx="991681" cy="991681"/>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944526-264A-4E9F-BC10-F5B18807C331}">
      <dsp:nvSpPr>
        <dsp:cNvPr id="0" name=""/>
        <dsp:cNvSpPr/>
      </dsp:nvSpPr>
      <dsp:spPr>
        <a:xfrm>
          <a:off x="4255344" y="2972027"/>
          <a:ext cx="575175" cy="57517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E4E1C34-1BFC-4681-B441-7D725059C8B1}">
      <dsp:nvSpPr>
        <dsp:cNvPr id="0" name=""/>
        <dsp:cNvSpPr/>
      </dsp:nvSpPr>
      <dsp:spPr>
        <a:xfrm>
          <a:off x="5251276" y="2763774"/>
          <a:ext cx="2337535" cy="991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cs-CZ" sz="1800" kern="1200">
              <a:latin typeface="Calibri" panose="020F0502020204030204" pitchFamily="34" charset="0"/>
              <a:cs typeface="Calibri" panose="020F0502020204030204" pitchFamily="34" charset="0"/>
            </a:rPr>
            <a:t>Visit in groups with flexible timetable</a:t>
          </a:r>
          <a:endParaRPr lang="en-US" sz="1800" kern="1200">
            <a:latin typeface="Calibri" panose="020F0502020204030204" pitchFamily="34" charset="0"/>
            <a:cs typeface="Calibri" panose="020F0502020204030204" pitchFamily="34" charset="0"/>
          </a:endParaRPr>
        </a:p>
      </dsp:txBody>
      <dsp:txXfrm>
        <a:off x="5251276" y="2763774"/>
        <a:ext cx="2337535" cy="99168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755162-45B9-4844-82D7-7DE2E0393633}">
      <dsp:nvSpPr>
        <dsp:cNvPr id="0" name=""/>
        <dsp:cNvSpPr/>
      </dsp:nvSpPr>
      <dsp:spPr>
        <a:xfrm>
          <a:off x="98072" y="968944"/>
          <a:ext cx="991681" cy="991681"/>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263426-F043-41F0-BEC6-478128E6958D}">
      <dsp:nvSpPr>
        <dsp:cNvPr id="0" name=""/>
        <dsp:cNvSpPr/>
      </dsp:nvSpPr>
      <dsp:spPr>
        <a:xfrm>
          <a:off x="306325" y="1177197"/>
          <a:ext cx="575175" cy="575175"/>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D4F985A-B6E3-4199-8614-A16B62467582}">
      <dsp:nvSpPr>
        <dsp:cNvPr id="0" name=""/>
        <dsp:cNvSpPr/>
      </dsp:nvSpPr>
      <dsp:spPr>
        <a:xfrm>
          <a:off x="1302257" y="968944"/>
          <a:ext cx="2337535" cy="991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cs-CZ" sz="1800" kern="1200" dirty="0" err="1">
              <a:latin typeface="Calibri" panose="020F0502020204030204" pitchFamily="34" charset="0"/>
              <a:cs typeface="Calibri" panose="020F0502020204030204" pitchFamily="34" charset="0"/>
            </a:rPr>
            <a:t>Well</a:t>
          </a:r>
          <a:r>
            <a:rPr lang="cs-CZ" sz="1800" kern="1200" dirty="0">
              <a:latin typeface="Calibri" panose="020F0502020204030204" pitchFamily="34" charset="0"/>
              <a:cs typeface="Calibri" panose="020F0502020204030204" pitchFamily="34" charset="0"/>
            </a:rPr>
            <a:t> </a:t>
          </a:r>
          <a:r>
            <a:rPr lang="cs-CZ" sz="1800" kern="1200" dirty="0" err="1">
              <a:latin typeface="Calibri" panose="020F0502020204030204" pitchFamily="34" charset="0"/>
              <a:cs typeface="Calibri" panose="020F0502020204030204" pitchFamily="34" charset="0"/>
            </a:rPr>
            <a:t>preserved</a:t>
          </a:r>
          <a:r>
            <a:rPr lang="cs-CZ" sz="1800" kern="1200" dirty="0">
              <a:latin typeface="Calibri" panose="020F0502020204030204" pitchFamily="34" charset="0"/>
              <a:cs typeface="Calibri" panose="020F0502020204030204" pitchFamily="34" charset="0"/>
            </a:rPr>
            <a:t> </a:t>
          </a:r>
          <a:r>
            <a:rPr lang="cs-CZ" sz="1800" kern="1200" dirty="0" err="1">
              <a:latin typeface="Calibri" panose="020F0502020204030204" pitchFamily="34" charset="0"/>
              <a:cs typeface="Calibri" panose="020F0502020204030204" pitchFamily="34" charset="0"/>
            </a:rPr>
            <a:t>with</a:t>
          </a:r>
          <a:r>
            <a:rPr lang="cs-CZ" sz="1800" kern="1200" dirty="0">
              <a:latin typeface="Calibri" panose="020F0502020204030204" pitchFamily="34" charset="0"/>
              <a:cs typeface="Calibri" panose="020F0502020204030204" pitchFamily="34" charset="0"/>
            </a:rPr>
            <a:t> </a:t>
          </a:r>
          <a:r>
            <a:rPr lang="cs-CZ" sz="1800" kern="1200" dirty="0" err="1">
              <a:latin typeface="Calibri" panose="020F0502020204030204" pitchFamily="34" charset="0"/>
              <a:cs typeface="Calibri" panose="020F0502020204030204" pitchFamily="34" charset="0"/>
            </a:rPr>
            <a:t>unique</a:t>
          </a:r>
          <a:r>
            <a:rPr lang="cs-CZ" sz="1800" kern="1200" dirty="0">
              <a:latin typeface="Calibri" panose="020F0502020204030204" pitchFamily="34" charset="0"/>
              <a:cs typeface="Calibri" panose="020F0502020204030204" pitchFamily="34" charset="0"/>
            </a:rPr>
            <a:t> </a:t>
          </a:r>
          <a:r>
            <a:rPr lang="cs-CZ" sz="1800" kern="1200" dirty="0" err="1">
              <a:latin typeface="Calibri" panose="020F0502020204030204" pitchFamily="34" charset="0"/>
              <a:cs typeface="Calibri" panose="020F0502020204030204" pitchFamily="34" charset="0"/>
            </a:rPr>
            <a:t>stalactities</a:t>
          </a:r>
          <a:endParaRPr lang="en-US" sz="1800" kern="1200" dirty="0">
            <a:latin typeface="Calibri" panose="020F0502020204030204" pitchFamily="34" charset="0"/>
            <a:cs typeface="Calibri" panose="020F0502020204030204" pitchFamily="34" charset="0"/>
          </a:endParaRPr>
        </a:p>
      </dsp:txBody>
      <dsp:txXfrm>
        <a:off x="1302257" y="968944"/>
        <a:ext cx="2337535" cy="991681"/>
      </dsp:txXfrm>
    </dsp:sp>
    <dsp:sp modelId="{FEC981A8-7B92-4E75-82D1-91A7C3C39AA5}">
      <dsp:nvSpPr>
        <dsp:cNvPr id="0" name=""/>
        <dsp:cNvSpPr/>
      </dsp:nvSpPr>
      <dsp:spPr>
        <a:xfrm>
          <a:off x="4047090" y="968944"/>
          <a:ext cx="991681" cy="991681"/>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39B11E-2429-48A8-8D50-1628277B8E60}">
      <dsp:nvSpPr>
        <dsp:cNvPr id="0" name=""/>
        <dsp:cNvSpPr/>
      </dsp:nvSpPr>
      <dsp:spPr>
        <a:xfrm>
          <a:off x="4255344" y="1177197"/>
          <a:ext cx="575175" cy="575175"/>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20951CF-9484-46F5-AAF1-3A4C539B6C3A}">
      <dsp:nvSpPr>
        <dsp:cNvPr id="0" name=""/>
        <dsp:cNvSpPr/>
      </dsp:nvSpPr>
      <dsp:spPr>
        <a:xfrm>
          <a:off x="5251276" y="968944"/>
          <a:ext cx="2337535" cy="991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cs-CZ" sz="1800" kern="1200" dirty="0" err="1">
              <a:latin typeface="Calibri" panose="020F0502020204030204" pitchFamily="34" charset="0"/>
              <a:cs typeface="Calibri" panose="020F0502020204030204" pitchFamily="34" charset="0"/>
            </a:rPr>
            <a:t>Concentric</a:t>
          </a:r>
          <a:r>
            <a:rPr lang="cs-CZ" sz="1800" kern="1200" dirty="0">
              <a:latin typeface="Calibri" panose="020F0502020204030204" pitchFamily="34" charset="0"/>
              <a:cs typeface="Calibri" panose="020F0502020204030204" pitchFamily="34" charset="0"/>
            </a:rPr>
            <a:t> </a:t>
          </a:r>
          <a:r>
            <a:rPr lang="cs-CZ" sz="1800" kern="1200" dirty="0" err="1">
              <a:latin typeface="Calibri" panose="020F0502020204030204" pitchFamily="34" charset="0"/>
              <a:cs typeface="Calibri" panose="020F0502020204030204" pitchFamily="34" charset="0"/>
            </a:rPr>
            <a:t>stalactites</a:t>
          </a:r>
          <a:r>
            <a:rPr lang="cs-CZ" sz="1800" kern="1200" dirty="0">
              <a:latin typeface="Calibri" panose="020F0502020204030204" pitchFamily="34" charset="0"/>
              <a:cs typeface="Calibri" panose="020F0502020204030204" pitchFamily="34" charset="0"/>
            </a:rPr>
            <a:t> </a:t>
          </a:r>
          <a:r>
            <a:rPr lang="cs-CZ" sz="1800" kern="1200" dirty="0" err="1">
              <a:latin typeface="Calibri" panose="020F0502020204030204" pitchFamily="34" charset="0"/>
              <a:cs typeface="Calibri" panose="020F0502020204030204" pitchFamily="34" charset="0"/>
            </a:rPr>
            <a:t>create</a:t>
          </a:r>
          <a:r>
            <a:rPr lang="cs-CZ" sz="1800" kern="1200" dirty="0">
              <a:latin typeface="Calibri" panose="020F0502020204030204" pitchFamily="34" charset="0"/>
              <a:cs typeface="Calibri" panose="020F0502020204030204" pitchFamily="34" charset="0"/>
            </a:rPr>
            <a:t> </a:t>
          </a:r>
          <a:r>
            <a:rPr lang="cs-CZ" sz="1800" kern="1200" dirty="0" err="1">
              <a:latin typeface="Calibri" panose="020F0502020204030204" pitchFamily="34" charset="0"/>
              <a:cs typeface="Calibri" panose="020F0502020204030204" pitchFamily="34" charset="0"/>
            </a:rPr>
            <a:t>impressive</a:t>
          </a:r>
          <a:r>
            <a:rPr lang="cs-CZ" sz="1800" kern="1200" dirty="0">
              <a:latin typeface="Calibri" panose="020F0502020204030204" pitchFamily="34" charset="0"/>
              <a:cs typeface="Calibri" panose="020F0502020204030204" pitchFamily="34" charset="0"/>
            </a:rPr>
            <a:t> </a:t>
          </a:r>
          <a:r>
            <a:rPr lang="cs-CZ" sz="1800" kern="1200" dirty="0" err="1">
              <a:latin typeface="Calibri" panose="020F0502020204030204" pitchFamily="34" charset="0"/>
              <a:cs typeface="Calibri" panose="020F0502020204030204" pitchFamily="34" charset="0"/>
            </a:rPr>
            <a:t>shapes</a:t>
          </a:r>
          <a:r>
            <a:rPr lang="cs-CZ" sz="1800" kern="1200" dirty="0">
              <a:latin typeface="Calibri" panose="020F0502020204030204" pitchFamily="34" charset="0"/>
              <a:cs typeface="Calibri" panose="020F0502020204030204" pitchFamily="34" charset="0"/>
            </a:rPr>
            <a:t> and </a:t>
          </a:r>
          <a:r>
            <a:rPr lang="cs-CZ" sz="1800" kern="1200" dirty="0" err="1">
              <a:latin typeface="Calibri" panose="020F0502020204030204" pitchFamily="34" charset="0"/>
              <a:cs typeface="Calibri" panose="020F0502020204030204" pitchFamily="34" charset="0"/>
            </a:rPr>
            <a:t>figures</a:t>
          </a:r>
          <a:endParaRPr lang="en-US" sz="1800" kern="1200" dirty="0">
            <a:latin typeface="Calibri" panose="020F0502020204030204" pitchFamily="34" charset="0"/>
            <a:cs typeface="Calibri" panose="020F0502020204030204" pitchFamily="34" charset="0"/>
          </a:endParaRPr>
        </a:p>
      </dsp:txBody>
      <dsp:txXfrm>
        <a:off x="5251276" y="968944"/>
        <a:ext cx="2337535" cy="991681"/>
      </dsp:txXfrm>
    </dsp:sp>
    <dsp:sp modelId="{AE7D7987-5617-4395-A723-E452399AF016}">
      <dsp:nvSpPr>
        <dsp:cNvPr id="0" name=""/>
        <dsp:cNvSpPr/>
      </dsp:nvSpPr>
      <dsp:spPr>
        <a:xfrm>
          <a:off x="98072" y="2763774"/>
          <a:ext cx="991681" cy="991681"/>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2BF54B-D49E-4DCA-8669-793F6A76165E}">
      <dsp:nvSpPr>
        <dsp:cNvPr id="0" name=""/>
        <dsp:cNvSpPr/>
      </dsp:nvSpPr>
      <dsp:spPr>
        <a:xfrm>
          <a:off x="306325" y="2972027"/>
          <a:ext cx="575175" cy="575175"/>
        </a:xfrm>
        <a:prstGeom prst="rect">
          <a:avLst/>
        </a:prstGeom>
        <a:blipFill rotWithShape="1">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D86A35-5D58-49AA-BD7A-313F35E6E071}">
      <dsp:nvSpPr>
        <dsp:cNvPr id="0" name=""/>
        <dsp:cNvSpPr/>
      </dsp:nvSpPr>
      <dsp:spPr>
        <a:xfrm>
          <a:off x="1302257" y="2763774"/>
          <a:ext cx="2337535" cy="991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cs-CZ" sz="1800" kern="1200" dirty="0" err="1">
              <a:latin typeface="Calibri" panose="020F0502020204030204" pitchFamily="34" charset="0"/>
              <a:cs typeface="Calibri" panose="020F0502020204030204" pitchFamily="34" charset="0"/>
            </a:rPr>
            <a:t>Visists</a:t>
          </a:r>
          <a:r>
            <a:rPr lang="cs-CZ" sz="1800" kern="1200" dirty="0">
              <a:latin typeface="Calibri" panose="020F0502020204030204" pitchFamily="34" charset="0"/>
              <a:cs typeface="Calibri" panose="020F0502020204030204" pitchFamily="34" charset="0"/>
            </a:rPr>
            <a:t> in </a:t>
          </a:r>
          <a:r>
            <a:rPr lang="cs-CZ" sz="1800" kern="1200" dirty="0" err="1">
              <a:latin typeface="Calibri" panose="020F0502020204030204" pitchFamily="34" charset="0"/>
              <a:cs typeface="Calibri" panose="020F0502020204030204" pitchFamily="34" charset="0"/>
            </a:rPr>
            <a:t>groups</a:t>
          </a:r>
          <a:r>
            <a:rPr lang="cs-CZ" sz="1800" kern="1200" dirty="0">
              <a:latin typeface="Calibri" panose="020F0502020204030204" pitchFamily="34" charset="0"/>
              <a:cs typeface="Calibri" panose="020F0502020204030204" pitchFamily="34" charset="0"/>
            </a:rPr>
            <a:t>, metal </a:t>
          </a:r>
          <a:r>
            <a:rPr lang="cs-CZ" sz="1800" kern="1200" dirty="0" err="1">
              <a:latin typeface="Calibri" panose="020F0502020204030204" pitchFamily="34" charset="0"/>
              <a:cs typeface="Calibri" panose="020F0502020204030204" pitchFamily="34" charset="0"/>
            </a:rPr>
            <a:t>walkway</a:t>
          </a:r>
          <a:r>
            <a:rPr lang="cs-CZ" sz="1800" kern="1200" dirty="0">
              <a:latin typeface="Calibri" panose="020F0502020204030204" pitchFamily="34" charset="0"/>
              <a:cs typeface="Calibri" panose="020F0502020204030204" pitchFamily="34" charset="0"/>
            </a:rPr>
            <a:t> </a:t>
          </a:r>
          <a:r>
            <a:rPr lang="cs-CZ" sz="1800" kern="1200" dirty="0" err="1">
              <a:latin typeface="Calibri" panose="020F0502020204030204" pitchFamily="34" charset="0"/>
              <a:cs typeface="Calibri" panose="020F0502020204030204" pitchFamily="34" charset="0"/>
            </a:rPr>
            <a:t>inside</a:t>
          </a:r>
          <a:r>
            <a:rPr lang="cs-CZ" sz="1800" kern="1200" dirty="0">
              <a:latin typeface="Calibri" panose="020F0502020204030204" pitchFamily="34" charset="0"/>
              <a:cs typeface="Calibri" panose="020F0502020204030204" pitchFamily="34" charset="0"/>
            </a:rPr>
            <a:t> </a:t>
          </a:r>
          <a:r>
            <a:rPr lang="cs-CZ" sz="1800" kern="1200" dirty="0" err="1">
              <a:latin typeface="Calibri" panose="020F0502020204030204" pitchFamily="34" charset="0"/>
              <a:cs typeface="Calibri" panose="020F0502020204030204" pitchFamily="34" charset="0"/>
            </a:rPr>
            <a:t>with</a:t>
          </a:r>
          <a:r>
            <a:rPr lang="cs-CZ" sz="1800" kern="1200" dirty="0">
              <a:latin typeface="Calibri" panose="020F0502020204030204" pitchFamily="34" charset="0"/>
              <a:cs typeface="Calibri" panose="020F0502020204030204" pitchFamily="34" charset="0"/>
            </a:rPr>
            <a:t> </a:t>
          </a:r>
          <a:r>
            <a:rPr lang="cs-CZ" sz="1800" kern="1200" dirty="0" err="1">
              <a:latin typeface="Calibri" panose="020F0502020204030204" pitchFamily="34" charset="0"/>
              <a:cs typeface="Calibri" panose="020F0502020204030204" pitchFamily="34" charset="0"/>
            </a:rPr>
            <a:t>handrails</a:t>
          </a:r>
          <a:endParaRPr lang="en-US" sz="1800" kern="1200" dirty="0">
            <a:latin typeface="Calibri" panose="020F0502020204030204" pitchFamily="34" charset="0"/>
            <a:cs typeface="Calibri" panose="020F0502020204030204" pitchFamily="34" charset="0"/>
          </a:endParaRPr>
        </a:p>
      </dsp:txBody>
      <dsp:txXfrm>
        <a:off x="1302257" y="2763774"/>
        <a:ext cx="2337535" cy="991681"/>
      </dsp:txXfrm>
    </dsp:sp>
    <dsp:sp modelId="{F625A310-AF09-488E-8779-36397BD57F2E}">
      <dsp:nvSpPr>
        <dsp:cNvPr id="0" name=""/>
        <dsp:cNvSpPr/>
      </dsp:nvSpPr>
      <dsp:spPr>
        <a:xfrm>
          <a:off x="4047090" y="2763774"/>
          <a:ext cx="991681" cy="991681"/>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944526-264A-4E9F-BC10-F5B18807C331}">
      <dsp:nvSpPr>
        <dsp:cNvPr id="0" name=""/>
        <dsp:cNvSpPr/>
      </dsp:nvSpPr>
      <dsp:spPr>
        <a:xfrm>
          <a:off x="4255344" y="2972027"/>
          <a:ext cx="575175" cy="575175"/>
        </a:xfrm>
        <a:prstGeom prst="rect">
          <a:avLst/>
        </a:prstGeom>
        <a:blipFill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E4E1C34-1BFC-4681-B441-7D725059C8B1}">
      <dsp:nvSpPr>
        <dsp:cNvPr id="0" name=""/>
        <dsp:cNvSpPr/>
      </dsp:nvSpPr>
      <dsp:spPr>
        <a:xfrm>
          <a:off x="5251276" y="2763774"/>
          <a:ext cx="2337535" cy="991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cs-CZ" sz="1800" kern="1200" dirty="0">
              <a:latin typeface="Calibri" panose="020F0502020204030204" pitchFamily="34" charset="0"/>
              <a:cs typeface="Calibri" panose="020F0502020204030204" pitchFamily="34" charset="0"/>
            </a:rPr>
            <a:t>Expert </a:t>
          </a:r>
          <a:r>
            <a:rPr lang="cs-CZ" sz="1800" kern="1200" dirty="0" err="1">
              <a:latin typeface="Calibri" panose="020F0502020204030204" pitchFamily="34" charset="0"/>
              <a:cs typeface="Calibri" panose="020F0502020204030204" pitchFamily="34" charset="0"/>
            </a:rPr>
            <a:t>guide</a:t>
          </a:r>
          <a:r>
            <a:rPr lang="cs-CZ" sz="1800" kern="1200" dirty="0">
              <a:latin typeface="Calibri" panose="020F0502020204030204" pitchFamily="34" charset="0"/>
              <a:cs typeface="Calibri" panose="020F0502020204030204" pitchFamily="34" charset="0"/>
            </a:rPr>
            <a:t> </a:t>
          </a:r>
          <a:r>
            <a:rPr lang="cs-CZ" sz="1800" kern="1200" dirty="0" err="1">
              <a:latin typeface="Calibri" panose="020F0502020204030204" pitchFamily="34" charset="0"/>
              <a:cs typeface="Calibri" panose="020F0502020204030204" pitchFamily="34" charset="0"/>
            </a:rPr>
            <a:t>provides</a:t>
          </a:r>
          <a:r>
            <a:rPr lang="cs-CZ" sz="1800" kern="1200" dirty="0">
              <a:latin typeface="Calibri" panose="020F0502020204030204" pitchFamily="34" charset="0"/>
              <a:cs typeface="Calibri" panose="020F0502020204030204" pitchFamily="34" charset="0"/>
            </a:rPr>
            <a:t> </a:t>
          </a:r>
          <a:r>
            <a:rPr lang="cs-CZ" sz="1800" kern="1200" dirty="0" err="1">
              <a:latin typeface="Calibri" panose="020F0502020204030204" pitchFamily="34" charset="0"/>
              <a:cs typeface="Calibri" panose="020F0502020204030204" pitchFamily="34" charset="0"/>
            </a:rPr>
            <a:t>explanation</a:t>
          </a:r>
          <a:endParaRPr lang="en-US" sz="1800" kern="1200" dirty="0">
            <a:latin typeface="Calibri" panose="020F0502020204030204" pitchFamily="34" charset="0"/>
            <a:cs typeface="Calibri" panose="020F0502020204030204" pitchFamily="34" charset="0"/>
          </a:endParaRPr>
        </a:p>
      </dsp:txBody>
      <dsp:txXfrm>
        <a:off x="5251276" y="2763774"/>
        <a:ext cx="2337535" cy="99168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E010F0-2761-47A7-B628-E77DAFE74904}">
      <dsp:nvSpPr>
        <dsp:cNvPr id="0" name=""/>
        <dsp:cNvSpPr/>
      </dsp:nvSpPr>
      <dsp:spPr>
        <a:xfrm>
          <a:off x="877062" y="3013"/>
          <a:ext cx="2793027" cy="1675816"/>
        </a:xfrm>
        <a:prstGeom prst="rect">
          <a:avLst/>
        </a:prstGeom>
        <a:solidFill>
          <a:srgbClr val="63B1B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cs-CZ" sz="2400" kern="1200">
              <a:latin typeface="Calibri" panose="020F0502020204030204" pitchFamily="34" charset="0"/>
              <a:cs typeface="Calibri" panose="020F0502020204030204" pitchFamily="34" charset="0"/>
            </a:rPr>
            <a:t>Strict nature reserve</a:t>
          </a:r>
          <a:endParaRPr lang="en-US" sz="2400" kern="1200">
            <a:latin typeface="Calibri" panose="020F0502020204030204" pitchFamily="34" charset="0"/>
            <a:cs typeface="Calibri" panose="020F0502020204030204" pitchFamily="34" charset="0"/>
          </a:endParaRPr>
        </a:p>
      </dsp:txBody>
      <dsp:txXfrm>
        <a:off x="877062" y="3013"/>
        <a:ext cx="2793027" cy="1675816"/>
      </dsp:txXfrm>
    </dsp:sp>
    <dsp:sp modelId="{B7EB823B-9BD8-4BCA-AC27-C1163170F9D4}">
      <dsp:nvSpPr>
        <dsp:cNvPr id="0" name=""/>
        <dsp:cNvSpPr/>
      </dsp:nvSpPr>
      <dsp:spPr>
        <a:xfrm>
          <a:off x="3949392" y="3013"/>
          <a:ext cx="2793027" cy="1675816"/>
        </a:xfrm>
        <a:prstGeom prst="rect">
          <a:avLst/>
        </a:prstGeom>
        <a:solidFill>
          <a:srgbClr val="63B1B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cs-CZ" sz="2400" kern="1200">
              <a:latin typeface="Calibri" panose="020F0502020204030204" pitchFamily="34" charset="0"/>
              <a:cs typeface="Calibri" panose="020F0502020204030204" pitchFamily="34" charset="0"/>
            </a:rPr>
            <a:t>Wilderness area</a:t>
          </a:r>
          <a:endParaRPr lang="en-US" sz="2400" kern="1200">
            <a:latin typeface="Calibri" panose="020F0502020204030204" pitchFamily="34" charset="0"/>
            <a:cs typeface="Calibri" panose="020F0502020204030204" pitchFamily="34" charset="0"/>
          </a:endParaRPr>
        </a:p>
      </dsp:txBody>
      <dsp:txXfrm>
        <a:off x="3949392" y="3013"/>
        <a:ext cx="2793027" cy="1675816"/>
      </dsp:txXfrm>
    </dsp:sp>
    <dsp:sp modelId="{E1312ADB-E52F-4740-9B1B-8097412E3B46}">
      <dsp:nvSpPr>
        <dsp:cNvPr id="0" name=""/>
        <dsp:cNvSpPr/>
      </dsp:nvSpPr>
      <dsp:spPr>
        <a:xfrm>
          <a:off x="7021722" y="3013"/>
          <a:ext cx="2793027" cy="1675816"/>
        </a:xfrm>
        <a:prstGeom prst="rect">
          <a:avLst/>
        </a:prstGeom>
        <a:solidFill>
          <a:srgbClr val="63B1B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cs-CZ" sz="2400" kern="1200" dirty="0" err="1">
              <a:latin typeface="Calibri" panose="020F0502020204030204" pitchFamily="34" charset="0"/>
              <a:cs typeface="Calibri" panose="020F0502020204030204" pitchFamily="34" charset="0"/>
            </a:rPr>
            <a:t>National</a:t>
          </a:r>
          <a:r>
            <a:rPr lang="cs-CZ" sz="2400" kern="1200" dirty="0">
              <a:latin typeface="Calibri" panose="020F0502020204030204" pitchFamily="34" charset="0"/>
              <a:cs typeface="Calibri" panose="020F0502020204030204" pitchFamily="34" charset="0"/>
            </a:rPr>
            <a:t> park</a:t>
          </a:r>
          <a:endParaRPr lang="en-US" sz="2400" kern="1200" dirty="0">
            <a:latin typeface="Calibri" panose="020F0502020204030204" pitchFamily="34" charset="0"/>
            <a:cs typeface="Calibri" panose="020F0502020204030204" pitchFamily="34" charset="0"/>
          </a:endParaRPr>
        </a:p>
      </dsp:txBody>
      <dsp:txXfrm>
        <a:off x="7021722" y="3013"/>
        <a:ext cx="2793027" cy="1675816"/>
      </dsp:txXfrm>
    </dsp:sp>
    <dsp:sp modelId="{6440195B-753B-4CE5-BE32-FC2AC354A399}">
      <dsp:nvSpPr>
        <dsp:cNvPr id="0" name=""/>
        <dsp:cNvSpPr/>
      </dsp:nvSpPr>
      <dsp:spPr>
        <a:xfrm>
          <a:off x="877062" y="1958132"/>
          <a:ext cx="2793027" cy="1675816"/>
        </a:xfrm>
        <a:prstGeom prst="rect">
          <a:avLst/>
        </a:prstGeom>
        <a:solidFill>
          <a:srgbClr val="63B1B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cs-CZ" sz="2400" kern="1200" dirty="0">
              <a:latin typeface="Calibri" panose="020F0502020204030204" pitchFamily="34" charset="0"/>
              <a:cs typeface="Calibri" panose="020F0502020204030204" pitchFamily="34" charset="0"/>
            </a:rPr>
            <a:t>Natural monument </a:t>
          </a:r>
          <a:r>
            <a:rPr lang="cs-CZ" sz="2400" kern="1200" dirty="0" err="1">
              <a:latin typeface="Calibri" panose="020F0502020204030204" pitchFamily="34" charset="0"/>
              <a:cs typeface="Calibri" panose="020F0502020204030204" pitchFamily="34" charset="0"/>
            </a:rPr>
            <a:t>or</a:t>
          </a:r>
          <a:r>
            <a:rPr lang="cs-CZ" sz="2400" kern="1200" dirty="0">
              <a:latin typeface="Calibri" panose="020F0502020204030204" pitchFamily="34" charset="0"/>
              <a:cs typeface="Calibri" panose="020F0502020204030204" pitchFamily="34" charset="0"/>
            </a:rPr>
            <a:t> </a:t>
          </a:r>
          <a:r>
            <a:rPr lang="cs-CZ" sz="2400" kern="1200" dirty="0" err="1">
              <a:latin typeface="Calibri" panose="020F0502020204030204" pitchFamily="34" charset="0"/>
              <a:cs typeface="Calibri" panose="020F0502020204030204" pitchFamily="34" charset="0"/>
            </a:rPr>
            <a:t>feature</a:t>
          </a:r>
          <a:endParaRPr lang="en-US" sz="2400" kern="1200" dirty="0">
            <a:latin typeface="Calibri" panose="020F0502020204030204" pitchFamily="34" charset="0"/>
            <a:cs typeface="Calibri" panose="020F0502020204030204" pitchFamily="34" charset="0"/>
          </a:endParaRPr>
        </a:p>
      </dsp:txBody>
      <dsp:txXfrm>
        <a:off x="877062" y="1958132"/>
        <a:ext cx="2793027" cy="1675816"/>
      </dsp:txXfrm>
    </dsp:sp>
    <dsp:sp modelId="{700A1B08-D2E2-4283-845A-B0786D6D2097}">
      <dsp:nvSpPr>
        <dsp:cNvPr id="0" name=""/>
        <dsp:cNvSpPr/>
      </dsp:nvSpPr>
      <dsp:spPr>
        <a:xfrm>
          <a:off x="3949392" y="1958132"/>
          <a:ext cx="2793027" cy="1675816"/>
        </a:xfrm>
        <a:prstGeom prst="rect">
          <a:avLst/>
        </a:prstGeom>
        <a:solidFill>
          <a:srgbClr val="63B1B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cs-CZ" sz="2400" kern="1200" dirty="0">
              <a:latin typeface="Calibri" panose="020F0502020204030204" pitchFamily="34" charset="0"/>
              <a:cs typeface="Calibri" panose="020F0502020204030204" pitchFamily="34" charset="0"/>
            </a:rPr>
            <a:t>Habitat/species management area</a:t>
          </a:r>
          <a:endParaRPr lang="en-US" sz="2400" kern="1200" dirty="0">
            <a:latin typeface="Calibri" panose="020F0502020204030204" pitchFamily="34" charset="0"/>
            <a:cs typeface="Calibri" panose="020F0502020204030204" pitchFamily="34" charset="0"/>
          </a:endParaRPr>
        </a:p>
      </dsp:txBody>
      <dsp:txXfrm>
        <a:off x="3949392" y="1958132"/>
        <a:ext cx="2793027" cy="1675816"/>
      </dsp:txXfrm>
    </dsp:sp>
    <dsp:sp modelId="{BE8E6635-5EE9-485F-9B45-5164AE5F6A93}">
      <dsp:nvSpPr>
        <dsp:cNvPr id="0" name=""/>
        <dsp:cNvSpPr/>
      </dsp:nvSpPr>
      <dsp:spPr>
        <a:xfrm>
          <a:off x="7021722" y="1958132"/>
          <a:ext cx="2793027" cy="1675816"/>
        </a:xfrm>
        <a:prstGeom prst="rect">
          <a:avLst/>
        </a:prstGeom>
        <a:solidFill>
          <a:srgbClr val="63B1B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cs-CZ" sz="2400" kern="1200">
              <a:latin typeface="Calibri" panose="020F0502020204030204" pitchFamily="34" charset="0"/>
              <a:cs typeface="Calibri" panose="020F0502020204030204" pitchFamily="34" charset="0"/>
            </a:rPr>
            <a:t>Protected landscape/seascape</a:t>
          </a:r>
          <a:endParaRPr lang="en-US" sz="2400" kern="1200">
            <a:latin typeface="Calibri" panose="020F0502020204030204" pitchFamily="34" charset="0"/>
            <a:cs typeface="Calibri" panose="020F0502020204030204" pitchFamily="34" charset="0"/>
          </a:endParaRPr>
        </a:p>
      </dsp:txBody>
      <dsp:txXfrm>
        <a:off x="7021722" y="1958132"/>
        <a:ext cx="2793027" cy="167581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6.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1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678426" y="889820"/>
            <a:ext cx="9989574" cy="3598606"/>
          </a:xfrm>
        </p:spPr>
        <p:txBody>
          <a:bodyPr anchor="t">
            <a:normAutofit/>
          </a:bodyPr>
          <a:lstStyle>
            <a:lvl1pPr algn="l">
              <a:defRPr sz="5400">
                <a:latin typeface="Avenir Next LT Pro" panose="020B0504020202020204" pitchFamily="34" charset="-18"/>
              </a:defRPr>
            </a:lvl1pPr>
          </a:lstStyle>
          <a:p>
            <a:r>
              <a:rPr lang="en-US" dirty="0"/>
              <a:t>Click to edit Master title style</a:t>
            </a:r>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678426"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2F3E8B1C-86EF-43CF-8304-249481088644}" type="datetimeFigureOut">
              <a:rPr lang="en-US" smtClean="0"/>
              <a:t>8/24/2023</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41243953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2F3E8B1C-86EF-43CF-8304-249481088644}" type="datetimeFigureOut">
              <a:rPr lang="en-US" smtClean="0"/>
              <a:t>8/24/2023</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2789925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838200" y="997973"/>
            <a:ext cx="8404122" cy="498495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2F3E8B1C-86EF-43CF-8304-249481088644}" type="datetimeFigureOut">
              <a:rPr lang="en-US" smtClean="0"/>
              <a:t>8/24/2023</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2266259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CCB451-F465-4226-B490-479121884910}"/>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02D0D1E1-BC6C-45B1-BFE5-6D3F6B5EBF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E3F6BA2D-63A3-4A1C-AA85-BB6782CCAD66}"/>
              </a:ext>
            </a:extLst>
          </p:cNvPr>
          <p:cNvSpPr>
            <a:spLocks noGrp="1"/>
          </p:cNvSpPr>
          <p:nvPr>
            <p:ph type="dt" sz="half" idx="10"/>
          </p:nvPr>
        </p:nvSpPr>
        <p:spPr/>
        <p:txBody>
          <a:bodyPr/>
          <a:lstStyle/>
          <a:p>
            <a:fld id="{05BF06F6-C463-48A4-AFF9-2C79E6042EFE}" type="datetimeFigureOut">
              <a:rPr lang="cs-CZ" smtClean="0"/>
              <a:t>24.08.2023</a:t>
            </a:fld>
            <a:endParaRPr lang="cs-CZ"/>
          </a:p>
        </p:txBody>
      </p:sp>
      <p:sp>
        <p:nvSpPr>
          <p:cNvPr id="5" name="Zástupný symbol pro zápatí 4">
            <a:extLst>
              <a:ext uri="{FF2B5EF4-FFF2-40B4-BE49-F238E27FC236}">
                <a16:creationId xmlns:a16="http://schemas.microsoft.com/office/drawing/2014/main" id="{77E00224-6435-4F2B-AC8D-5DD1219FFFCC}"/>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386382C-659E-4689-8B2D-69E82AE6101F}"/>
              </a:ext>
            </a:extLst>
          </p:cNvPr>
          <p:cNvSpPr>
            <a:spLocks noGrp="1"/>
          </p:cNvSpPr>
          <p:nvPr>
            <p:ph type="sldNum" sz="quarter" idx="12"/>
          </p:nvPr>
        </p:nvSpPr>
        <p:spPr/>
        <p:txBody>
          <a:bodyPr/>
          <a:lstStyle/>
          <a:p>
            <a:fld id="{412A68F5-9F16-4315-B4B3-691D34045076}" type="slidenum">
              <a:rPr lang="cs-CZ" smtClean="0"/>
              <a:t>‹#›</a:t>
            </a:fld>
            <a:endParaRPr lang="cs-CZ"/>
          </a:p>
        </p:txBody>
      </p:sp>
    </p:spTree>
    <p:extLst>
      <p:ext uri="{BB962C8B-B14F-4D97-AF65-F5344CB8AC3E}">
        <p14:creationId xmlns:p14="http://schemas.microsoft.com/office/powerpoint/2010/main" val="23555879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802B3D3-DC72-4173-8F51-D294D8A4BA6B}"/>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5FDC7091-4F10-458A-BBCA-C9B03FA0139D}"/>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D4BF427F-53DC-47B3-B478-17DF5B633725}"/>
              </a:ext>
            </a:extLst>
          </p:cNvPr>
          <p:cNvSpPr>
            <a:spLocks noGrp="1"/>
          </p:cNvSpPr>
          <p:nvPr>
            <p:ph type="dt" sz="half" idx="10"/>
          </p:nvPr>
        </p:nvSpPr>
        <p:spPr/>
        <p:txBody>
          <a:bodyPr/>
          <a:lstStyle/>
          <a:p>
            <a:fld id="{05BF06F6-C463-48A4-AFF9-2C79E6042EFE}" type="datetimeFigureOut">
              <a:rPr lang="cs-CZ" smtClean="0"/>
              <a:t>24.08.2023</a:t>
            </a:fld>
            <a:endParaRPr lang="cs-CZ"/>
          </a:p>
        </p:txBody>
      </p:sp>
      <p:sp>
        <p:nvSpPr>
          <p:cNvPr id="5" name="Zástupný symbol pro zápatí 4">
            <a:extLst>
              <a:ext uri="{FF2B5EF4-FFF2-40B4-BE49-F238E27FC236}">
                <a16:creationId xmlns:a16="http://schemas.microsoft.com/office/drawing/2014/main" id="{A1536A2E-AEB4-4C01-98D8-080077C4686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1D3C8056-777B-495E-8EC0-3A052B33F5A8}"/>
              </a:ext>
            </a:extLst>
          </p:cNvPr>
          <p:cNvSpPr>
            <a:spLocks noGrp="1"/>
          </p:cNvSpPr>
          <p:nvPr>
            <p:ph type="sldNum" sz="quarter" idx="12"/>
          </p:nvPr>
        </p:nvSpPr>
        <p:spPr/>
        <p:txBody>
          <a:bodyPr/>
          <a:lstStyle/>
          <a:p>
            <a:fld id="{412A68F5-9F16-4315-B4B3-691D34045076}" type="slidenum">
              <a:rPr lang="cs-CZ" smtClean="0"/>
              <a:t>‹#›</a:t>
            </a:fld>
            <a:endParaRPr lang="cs-CZ"/>
          </a:p>
        </p:txBody>
      </p:sp>
    </p:spTree>
    <p:extLst>
      <p:ext uri="{BB962C8B-B14F-4D97-AF65-F5344CB8AC3E}">
        <p14:creationId xmlns:p14="http://schemas.microsoft.com/office/powerpoint/2010/main" val="29161716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CB7EB7-D774-432E-A3DD-4DD87484A636}"/>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4AB69042-629D-4CCE-B0D8-F88571D769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031E35B7-7AE8-4299-A67C-9CE83BD0A2D1}"/>
              </a:ext>
            </a:extLst>
          </p:cNvPr>
          <p:cNvSpPr>
            <a:spLocks noGrp="1"/>
          </p:cNvSpPr>
          <p:nvPr>
            <p:ph type="dt" sz="half" idx="10"/>
          </p:nvPr>
        </p:nvSpPr>
        <p:spPr/>
        <p:txBody>
          <a:bodyPr/>
          <a:lstStyle/>
          <a:p>
            <a:fld id="{05BF06F6-C463-48A4-AFF9-2C79E6042EFE}" type="datetimeFigureOut">
              <a:rPr lang="cs-CZ" smtClean="0"/>
              <a:t>24.08.2023</a:t>
            </a:fld>
            <a:endParaRPr lang="cs-CZ"/>
          </a:p>
        </p:txBody>
      </p:sp>
      <p:sp>
        <p:nvSpPr>
          <p:cNvPr id="5" name="Zástupný symbol pro zápatí 4">
            <a:extLst>
              <a:ext uri="{FF2B5EF4-FFF2-40B4-BE49-F238E27FC236}">
                <a16:creationId xmlns:a16="http://schemas.microsoft.com/office/drawing/2014/main" id="{BBD7A885-D954-4DF7-B5D3-493BA1C52BDB}"/>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2138AB34-A52C-4ED8-88A7-5910FCB41DDB}"/>
              </a:ext>
            </a:extLst>
          </p:cNvPr>
          <p:cNvSpPr>
            <a:spLocks noGrp="1"/>
          </p:cNvSpPr>
          <p:nvPr>
            <p:ph type="sldNum" sz="quarter" idx="12"/>
          </p:nvPr>
        </p:nvSpPr>
        <p:spPr/>
        <p:txBody>
          <a:bodyPr/>
          <a:lstStyle/>
          <a:p>
            <a:fld id="{412A68F5-9F16-4315-B4B3-691D34045076}" type="slidenum">
              <a:rPr lang="cs-CZ" smtClean="0"/>
              <a:t>‹#›</a:t>
            </a:fld>
            <a:endParaRPr lang="cs-CZ"/>
          </a:p>
        </p:txBody>
      </p:sp>
    </p:spTree>
    <p:extLst>
      <p:ext uri="{BB962C8B-B14F-4D97-AF65-F5344CB8AC3E}">
        <p14:creationId xmlns:p14="http://schemas.microsoft.com/office/powerpoint/2010/main" val="28132105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AC43488-D958-4E37-9E25-16CC3F636248}"/>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F7C8F86C-855C-44B3-8B1C-8CA3B4B931BC}"/>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07AE7532-1185-49C6-8F56-3C60863C3FE7}"/>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BDDB0D2F-8C69-4B57-B1FF-CD61760BB33A}"/>
              </a:ext>
            </a:extLst>
          </p:cNvPr>
          <p:cNvSpPr>
            <a:spLocks noGrp="1"/>
          </p:cNvSpPr>
          <p:nvPr>
            <p:ph type="dt" sz="half" idx="10"/>
          </p:nvPr>
        </p:nvSpPr>
        <p:spPr/>
        <p:txBody>
          <a:bodyPr/>
          <a:lstStyle/>
          <a:p>
            <a:fld id="{05BF06F6-C463-48A4-AFF9-2C79E6042EFE}" type="datetimeFigureOut">
              <a:rPr lang="cs-CZ" smtClean="0"/>
              <a:t>24.08.2023</a:t>
            </a:fld>
            <a:endParaRPr lang="cs-CZ"/>
          </a:p>
        </p:txBody>
      </p:sp>
      <p:sp>
        <p:nvSpPr>
          <p:cNvPr id="6" name="Zástupný symbol pro zápatí 5">
            <a:extLst>
              <a:ext uri="{FF2B5EF4-FFF2-40B4-BE49-F238E27FC236}">
                <a16:creationId xmlns:a16="http://schemas.microsoft.com/office/drawing/2014/main" id="{934053F0-B88A-4B7D-874E-7DE4B3184C72}"/>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2DAC2DBE-8B65-4EC6-8396-A39D3A0F54BA}"/>
              </a:ext>
            </a:extLst>
          </p:cNvPr>
          <p:cNvSpPr>
            <a:spLocks noGrp="1"/>
          </p:cNvSpPr>
          <p:nvPr>
            <p:ph type="sldNum" sz="quarter" idx="12"/>
          </p:nvPr>
        </p:nvSpPr>
        <p:spPr/>
        <p:txBody>
          <a:bodyPr/>
          <a:lstStyle/>
          <a:p>
            <a:fld id="{412A68F5-9F16-4315-B4B3-691D34045076}" type="slidenum">
              <a:rPr lang="cs-CZ" smtClean="0"/>
              <a:t>‹#›</a:t>
            </a:fld>
            <a:endParaRPr lang="cs-CZ"/>
          </a:p>
        </p:txBody>
      </p:sp>
    </p:spTree>
    <p:extLst>
      <p:ext uri="{BB962C8B-B14F-4D97-AF65-F5344CB8AC3E}">
        <p14:creationId xmlns:p14="http://schemas.microsoft.com/office/powerpoint/2010/main" val="36994157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C15F060-A115-43ED-806B-7591EFC3C5EE}"/>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995D2E04-9706-4621-BB83-EB0941AF21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AC5014FA-6D61-4595-B1B4-57C69C95B853}"/>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F1FC9B1F-C054-45C7-9874-51F647610C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26B6E4E0-4093-4C6E-B613-013C671C8B93}"/>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C7886704-E52A-474B-AB1E-BBB47C585B0D}"/>
              </a:ext>
            </a:extLst>
          </p:cNvPr>
          <p:cNvSpPr>
            <a:spLocks noGrp="1"/>
          </p:cNvSpPr>
          <p:nvPr>
            <p:ph type="dt" sz="half" idx="10"/>
          </p:nvPr>
        </p:nvSpPr>
        <p:spPr/>
        <p:txBody>
          <a:bodyPr/>
          <a:lstStyle/>
          <a:p>
            <a:fld id="{05BF06F6-C463-48A4-AFF9-2C79E6042EFE}" type="datetimeFigureOut">
              <a:rPr lang="cs-CZ" smtClean="0"/>
              <a:t>24.08.2023</a:t>
            </a:fld>
            <a:endParaRPr lang="cs-CZ"/>
          </a:p>
        </p:txBody>
      </p:sp>
      <p:sp>
        <p:nvSpPr>
          <p:cNvPr id="8" name="Zástupný symbol pro zápatí 7">
            <a:extLst>
              <a:ext uri="{FF2B5EF4-FFF2-40B4-BE49-F238E27FC236}">
                <a16:creationId xmlns:a16="http://schemas.microsoft.com/office/drawing/2014/main" id="{9BBD1381-39B0-44E7-BBFD-4266228DF828}"/>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D8B69A5D-8713-47FB-8333-AA7F94A9576C}"/>
              </a:ext>
            </a:extLst>
          </p:cNvPr>
          <p:cNvSpPr>
            <a:spLocks noGrp="1"/>
          </p:cNvSpPr>
          <p:nvPr>
            <p:ph type="sldNum" sz="quarter" idx="12"/>
          </p:nvPr>
        </p:nvSpPr>
        <p:spPr/>
        <p:txBody>
          <a:bodyPr/>
          <a:lstStyle/>
          <a:p>
            <a:fld id="{412A68F5-9F16-4315-B4B3-691D34045076}" type="slidenum">
              <a:rPr lang="cs-CZ" smtClean="0"/>
              <a:t>‹#›</a:t>
            </a:fld>
            <a:endParaRPr lang="cs-CZ"/>
          </a:p>
        </p:txBody>
      </p:sp>
    </p:spTree>
    <p:extLst>
      <p:ext uri="{BB962C8B-B14F-4D97-AF65-F5344CB8AC3E}">
        <p14:creationId xmlns:p14="http://schemas.microsoft.com/office/powerpoint/2010/main" val="2059977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53EE090-11C2-40A0-B5AA-2B0E38D81B8E}"/>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59786AA9-A51C-4B80-B46A-F7855AC1CD57}"/>
              </a:ext>
            </a:extLst>
          </p:cNvPr>
          <p:cNvSpPr>
            <a:spLocks noGrp="1"/>
          </p:cNvSpPr>
          <p:nvPr>
            <p:ph type="dt" sz="half" idx="10"/>
          </p:nvPr>
        </p:nvSpPr>
        <p:spPr/>
        <p:txBody>
          <a:bodyPr/>
          <a:lstStyle/>
          <a:p>
            <a:fld id="{05BF06F6-C463-48A4-AFF9-2C79E6042EFE}" type="datetimeFigureOut">
              <a:rPr lang="cs-CZ" smtClean="0"/>
              <a:t>24.08.2023</a:t>
            </a:fld>
            <a:endParaRPr lang="cs-CZ"/>
          </a:p>
        </p:txBody>
      </p:sp>
      <p:sp>
        <p:nvSpPr>
          <p:cNvPr id="4" name="Zástupný symbol pro zápatí 3">
            <a:extLst>
              <a:ext uri="{FF2B5EF4-FFF2-40B4-BE49-F238E27FC236}">
                <a16:creationId xmlns:a16="http://schemas.microsoft.com/office/drawing/2014/main" id="{76973298-1DF1-4789-9A53-C55D614D84E6}"/>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06128CF7-1557-4DC0-9208-0DC7FDCEA0DF}"/>
              </a:ext>
            </a:extLst>
          </p:cNvPr>
          <p:cNvSpPr>
            <a:spLocks noGrp="1"/>
          </p:cNvSpPr>
          <p:nvPr>
            <p:ph type="sldNum" sz="quarter" idx="12"/>
          </p:nvPr>
        </p:nvSpPr>
        <p:spPr/>
        <p:txBody>
          <a:bodyPr/>
          <a:lstStyle/>
          <a:p>
            <a:fld id="{412A68F5-9F16-4315-B4B3-691D34045076}" type="slidenum">
              <a:rPr lang="cs-CZ" smtClean="0"/>
              <a:t>‹#›</a:t>
            </a:fld>
            <a:endParaRPr lang="cs-CZ"/>
          </a:p>
        </p:txBody>
      </p:sp>
    </p:spTree>
    <p:extLst>
      <p:ext uri="{BB962C8B-B14F-4D97-AF65-F5344CB8AC3E}">
        <p14:creationId xmlns:p14="http://schemas.microsoft.com/office/powerpoint/2010/main" val="7812088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42D27D91-82DA-4186-BD8F-E71424AA8553}"/>
              </a:ext>
            </a:extLst>
          </p:cNvPr>
          <p:cNvSpPr>
            <a:spLocks noGrp="1"/>
          </p:cNvSpPr>
          <p:nvPr>
            <p:ph type="dt" sz="half" idx="10"/>
          </p:nvPr>
        </p:nvSpPr>
        <p:spPr/>
        <p:txBody>
          <a:bodyPr/>
          <a:lstStyle/>
          <a:p>
            <a:fld id="{05BF06F6-C463-48A4-AFF9-2C79E6042EFE}" type="datetimeFigureOut">
              <a:rPr lang="cs-CZ" smtClean="0"/>
              <a:t>24.08.2023</a:t>
            </a:fld>
            <a:endParaRPr lang="cs-CZ"/>
          </a:p>
        </p:txBody>
      </p:sp>
      <p:sp>
        <p:nvSpPr>
          <p:cNvPr id="3" name="Zástupný symbol pro zápatí 2">
            <a:extLst>
              <a:ext uri="{FF2B5EF4-FFF2-40B4-BE49-F238E27FC236}">
                <a16:creationId xmlns:a16="http://schemas.microsoft.com/office/drawing/2014/main" id="{B72638F7-7E3E-4123-9465-5157A87CBCB1}"/>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6307341A-31F0-47F3-BBE5-05E484FD5C2A}"/>
              </a:ext>
            </a:extLst>
          </p:cNvPr>
          <p:cNvSpPr>
            <a:spLocks noGrp="1"/>
          </p:cNvSpPr>
          <p:nvPr>
            <p:ph type="sldNum" sz="quarter" idx="12"/>
          </p:nvPr>
        </p:nvSpPr>
        <p:spPr/>
        <p:txBody>
          <a:bodyPr/>
          <a:lstStyle/>
          <a:p>
            <a:fld id="{412A68F5-9F16-4315-B4B3-691D34045076}" type="slidenum">
              <a:rPr lang="cs-CZ" smtClean="0"/>
              <a:t>‹#›</a:t>
            </a:fld>
            <a:endParaRPr lang="cs-CZ"/>
          </a:p>
        </p:txBody>
      </p:sp>
    </p:spTree>
    <p:extLst>
      <p:ext uri="{BB962C8B-B14F-4D97-AF65-F5344CB8AC3E}">
        <p14:creationId xmlns:p14="http://schemas.microsoft.com/office/powerpoint/2010/main" val="23701431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52564D-4908-46BC-A3E9-DEF063ABF10E}"/>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4056BD52-7E41-4E0F-8095-5A54443CA7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073C216D-6173-4275-823E-9EA77A295B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CAB232A7-D763-4EEB-A15A-D4D9E158AD22}"/>
              </a:ext>
            </a:extLst>
          </p:cNvPr>
          <p:cNvSpPr>
            <a:spLocks noGrp="1"/>
          </p:cNvSpPr>
          <p:nvPr>
            <p:ph type="dt" sz="half" idx="10"/>
          </p:nvPr>
        </p:nvSpPr>
        <p:spPr/>
        <p:txBody>
          <a:bodyPr/>
          <a:lstStyle/>
          <a:p>
            <a:fld id="{05BF06F6-C463-48A4-AFF9-2C79E6042EFE}" type="datetimeFigureOut">
              <a:rPr lang="cs-CZ" smtClean="0"/>
              <a:t>24.08.2023</a:t>
            </a:fld>
            <a:endParaRPr lang="cs-CZ"/>
          </a:p>
        </p:txBody>
      </p:sp>
      <p:sp>
        <p:nvSpPr>
          <p:cNvPr id="6" name="Zástupný symbol pro zápatí 5">
            <a:extLst>
              <a:ext uri="{FF2B5EF4-FFF2-40B4-BE49-F238E27FC236}">
                <a16:creationId xmlns:a16="http://schemas.microsoft.com/office/drawing/2014/main" id="{E6DD518C-835C-41C4-98FB-28CE62919678}"/>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A9BBFDDB-8D1B-40EF-BBBD-5F76996B83B0}"/>
              </a:ext>
            </a:extLst>
          </p:cNvPr>
          <p:cNvSpPr>
            <a:spLocks noGrp="1"/>
          </p:cNvSpPr>
          <p:nvPr>
            <p:ph type="sldNum" sz="quarter" idx="12"/>
          </p:nvPr>
        </p:nvSpPr>
        <p:spPr/>
        <p:txBody>
          <a:bodyPr/>
          <a:lstStyle/>
          <a:p>
            <a:fld id="{412A68F5-9F16-4315-B4B3-691D34045076}" type="slidenum">
              <a:rPr lang="cs-CZ" smtClean="0"/>
              <a:t>‹#›</a:t>
            </a:fld>
            <a:endParaRPr lang="cs-CZ"/>
          </a:p>
        </p:txBody>
      </p:sp>
    </p:spTree>
    <p:extLst>
      <p:ext uri="{BB962C8B-B14F-4D97-AF65-F5344CB8AC3E}">
        <p14:creationId xmlns:p14="http://schemas.microsoft.com/office/powerpoint/2010/main" val="2868923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2F3E8B1C-86EF-43CF-8304-249481088644}" type="datetimeFigureOut">
              <a:rPr lang="en-US" smtClean="0"/>
              <a:t>8/24/2023</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4442997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4111C8-3CD3-4E15-9C03-5E0F7DE3FD95}"/>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7EDD1869-8692-431E-BAF4-DF37E8E95B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1D5A6F4E-5368-4C70-94AC-42A0E11430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C3133C55-D5B5-4A9F-953F-62741554E1F6}"/>
              </a:ext>
            </a:extLst>
          </p:cNvPr>
          <p:cNvSpPr>
            <a:spLocks noGrp="1"/>
          </p:cNvSpPr>
          <p:nvPr>
            <p:ph type="dt" sz="half" idx="10"/>
          </p:nvPr>
        </p:nvSpPr>
        <p:spPr/>
        <p:txBody>
          <a:bodyPr/>
          <a:lstStyle/>
          <a:p>
            <a:fld id="{05BF06F6-C463-48A4-AFF9-2C79E6042EFE}" type="datetimeFigureOut">
              <a:rPr lang="cs-CZ" smtClean="0"/>
              <a:t>24.08.2023</a:t>
            </a:fld>
            <a:endParaRPr lang="cs-CZ"/>
          </a:p>
        </p:txBody>
      </p:sp>
      <p:sp>
        <p:nvSpPr>
          <p:cNvPr id="6" name="Zástupný symbol pro zápatí 5">
            <a:extLst>
              <a:ext uri="{FF2B5EF4-FFF2-40B4-BE49-F238E27FC236}">
                <a16:creationId xmlns:a16="http://schemas.microsoft.com/office/drawing/2014/main" id="{59AC59D7-2279-4FB5-B08C-05C55952D094}"/>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43CCF4CF-BFB8-4C74-83F7-0E4233742216}"/>
              </a:ext>
            </a:extLst>
          </p:cNvPr>
          <p:cNvSpPr>
            <a:spLocks noGrp="1"/>
          </p:cNvSpPr>
          <p:nvPr>
            <p:ph type="sldNum" sz="quarter" idx="12"/>
          </p:nvPr>
        </p:nvSpPr>
        <p:spPr/>
        <p:txBody>
          <a:bodyPr/>
          <a:lstStyle/>
          <a:p>
            <a:fld id="{412A68F5-9F16-4315-B4B3-691D34045076}" type="slidenum">
              <a:rPr lang="cs-CZ" smtClean="0"/>
              <a:t>‹#›</a:t>
            </a:fld>
            <a:endParaRPr lang="cs-CZ"/>
          </a:p>
        </p:txBody>
      </p:sp>
    </p:spTree>
    <p:extLst>
      <p:ext uri="{BB962C8B-B14F-4D97-AF65-F5344CB8AC3E}">
        <p14:creationId xmlns:p14="http://schemas.microsoft.com/office/powerpoint/2010/main" val="3646857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5D27073-E657-4D53-958A-4D497392727C}"/>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78193245-5B84-424C-956F-9E3FEB41FFA7}"/>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9C5709A7-DDE4-4BE3-8CBD-0E67442E7CBB}"/>
              </a:ext>
            </a:extLst>
          </p:cNvPr>
          <p:cNvSpPr>
            <a:spLocks noGrp="1"/>
          </p:cNvSpPr>
          <p:nvPr>
            <p:ph type="dt" sz="half" idx="10"/>
          </p:nvPr>
        </p:nvSpPr>
        <p:spPr/>
        <p:txBody>
          <a:bodyPr/>
          <a:lstStyle/>
          <a:p>
            <a:fld id="{05BF06F6-C463-48A4-AFF9-2C79E6042EFE}" type="datetimeFigureOut">
              <a:rPr lang="cs-CZ" smtClean="0"/>
              <a:t>24.08.2023</a:t>
            </a:fld>
            <a:endParaRPr lang="cs-CZ"/>
          </a:p>
        </p:txBody>
      </p:sp>
      <p:sp>
        <p:nvSpPr>
          <p:cNvPr id="5" name="Zástupný symbol pro zápatí 4">
            <a:extLst>
              <a:ext uri="{FF2B5EF4-FFF2-40B4-BE49-F238E27FC236}">
                <a16:creationId xmlns:a16="http://schemas.microsoft.com/office/drawing/2014/main" id="{71454C73-E106-423F-AD61-4BA8CBEBA2D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C60E562-8F3C-4E07-8C68-8B949FDA8F3A}"/>
              </a:ext>
            </a:extLst>
          </p:cNvPr>
          <p:cNvSpPr>
            <a:spLocks noGrp="1"/>
          </p:cNvSpPr>
          <p:nvPr>
            <p:ph type="sldNum" sz="quarter" idx="12"/>
          </p:nvPr>
        </p:nvSpPr>
        <p:spPr/>
        <p:txBody>
          <a:bodyPr/>
          <a:lstStyle/>
          <a:p>
            <a:fld id="{412A68F5-9F16-4315-B4B3-691D34045076}" type="slidenum">
              <a:rPr lang="cs-CZ" smtClean="0"/>
              <a:t>‹#›</a:t>
            </a:fld>
            <a:endParaRPr lang="cs-CZ"/>
          </a:p>
        </p:txBody>
      </p:sp>
    </p:spTree>
    <p:extLst>
      <p:ext uri="{BB962C8B-B14F-4D97-AF65-F5344CB8AC3E}">
        <p14:creationId xmlns:p14="http://schemas.microsoft.com/office/powerpoint/2010/main" val="7819779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17541434-002B-4A77-AF31-D3D1BA885C2E}"/>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ECF5798E-81FA-4567-BCC7-6F112C9E8000}"/>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D7CE7F3C-D299-4038-951A-F7ABDCA5BD46}"/>
              </a:ext>
            </a:extLst>
          </p:cNvPr>
          <p:cNvSpPr>
            <a:spLocks noGrp="1"/>
          </p:cNvSpPr>
          <p:nvPr>
            <p:ph type="dt" sz="half" idx="10"/>
          </p:nvPr>
        </p:nvSpPr>
        <p:spPr/>
        <p:txBody>
          <a:bodyPr/>
          <a:lstStyle/>
          <a:p>
            <a:fld id="{05BF06F6-C463-48A4-AFF9-2C79E6042EFE}" type="datetimeFigureOut">
              <a:rPr lang="cs-CZ" smtClean="0"/>
              <a:t>24.08.2023</a:t>
            </a:fld>
            <a:endParaRPr lang="cs-CZ"/>
          </a:p>
        </p:txBody>
      </p:sp>
      <p:sp>
        <p:nvSpPr>
          <p:cNvPr id="5" name="Zástupný symbol pro zápatí 4">
            <a:extLst>
              <a:ext uri="{FF2B5EF4-FFF2-40B4-BE49-F238E27FC236}">
                <a16:creationId xmlns:a16="http://schemas.microsoft.com/office/drawing/2014/main" id="{0DE17DFB-7059-447A-8B52-371761B6679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F42389A6-9277-433E-A1A4-D89C6FBAA41E}"/>
              </a:ext>
            </a:extLst>
          </p:cNvPr>
          <p:cNvSpPr>
            <a:spLocks noGrp="1"/>
          </p:cNvSpPr>
          <p:nvPr>
            <p:ph type="sldNum" sz="quarter" idx="12"/>
          </p:nvPr>
        </p:nvSpPr>
        <p:spPr/>
        <p:txBody>
          <a:bodyPr/>
          <a:lstStyle/>
          <a:p>
            <a:fld id="{412A68F5-9F16-4315-B4B3-691D34045076}" type="slidenum">
              <a:rPr lang="cs-CZ" smtClean="0"/>
              <a:t>‹#›</a:t>
            </a:fld>
            <a:endParaRPr lang="cs-CZ"/>
          </a:p>
        </p:txBody>
      </p:sp>
    </p:spTree>
    <p:extLst>
      <p:ext uri="{BB962C8B-B14F-4D97-AF65-F5344CB8AC3E}">
        <p14:creationId xmlns:p14="http://schemas.microsoft.com/office/powerpoint/2010/main" val="8297164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CCB451-F465-4226-B490-479121884910}"/>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02D0D1E1-BC6C-45B1-BFE5-6D3F6B5EBF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E3F6BA2D-63A3-4A1C-AA85-BB6782CCAD66}"/>
              </a:ext>
            </a:extLst>
          </p:cNvPr>
          <p:cNvSpPr>
            <a:spLocks noGrp="1"/>
          </p:cNvSpPr>
          <p:nvPr>
            <p:ph type="dt" sz="half" idx="10"/>
          </p:nvPr>
        </p:nvSpPr>
        <p:spPr/>
        <p:txBody>
          <a:bodyPr/>
          <a:lstStyle/>
          <a:p>
            <a:fld id="{05BF06F6-C463-48A4-AFF9-2C79E6042EFE}" type="datetimeFigureOut">
              <a:rPr lang="cs-CZ" smtClean="0"/>
              <a:t>24.08.2023</a:t>
            </a:fld>
            <a:endParaRPr lang="cs-CZ"/>
          </a:p>
        </p:txBody>
      </p:sp>
      <p:sp>
        <p:nvSpPr>
          <p:cNvPr id="5" name="Zástupný symbol pro zápatí 4">
            <a:extLst>
              <a:ext uri="{FF2B5EF4-FFF2-40B4-BE49-F238E27FC236}">
                <a16:creationId xmlns:a16="http://schemas.microsoft.com/office/drawing/2014/main" id="{77E00224-6435-4F2B-AC8D-5DD1219FFFCC}"/>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386382C-659E-4689-8B2D-69E82AE6101F}"/>
              </a:ext>
            </a:extLst>
          </p:cNvPr>
          <p:cNvSpPr>
            <a:spLocks noGrp="1"/>
          </p:cNvSpPr>
          <p:nvPr>
            <p:ph type="sldNum" sz="quarter" idx="12"/>
          </p:nvPr>
        </p:nvSpPr>
        <p:spPr/>
        <p:txBody>
          <a:bodyPr/>
          <a:lstStyle/>
          <a:p>
            <a:fld id="{412A68F5-9F16-4315-B4B3-691D34045076}" type="slidenum">
              <a:rPr lang="cs-CZ" smtClean="0"/>
              <a:t>‹#›</a:t>
            </a:fld>
            <a:endParaRPr lang="cs-CZ"/>
          </a:p>
        </p:txBody>
      </p:sp>
    </p:spTree>
    <p:extLst>
      <p:ext uri="{BB962C8B-B14F-4D97-AF65-F5344CB8AC3E}">
        <p14:creationId xmlns:p14="http://schemas.microsoft.com/office/powerpoint/2010/main" val="23555879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802B3D3-DC72-4173-8F51-D294D8A4BA6B}"/>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5FDC7091-4F10-458A-BBCA-C9B03FA0139D}"/>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D4BF427F-53DC-47B3-B478-17DF5B633725}"/>
              </a:ext>
            </a:extLst>
          </p:cNvPr>
          <p:cNvSpPr>
            <a:spLocks noGrp="1"/>
          </p:cNvSpPr>
          <p:nvPr>
            <p:ph type="dt" sz="half" idx="10"/>
          </p:nvPr>
        </p:nvSpPr>
        <p:spPr/>
        <p:txBody>
          <a:bodyPr/>
          <a:lstStyle/>
          <a:p>
            <a:fld id="{05BF06F6-C463-48A4-AFF9-2C79E6042EFE}" type="datetimeFigureOut">
              <a:rPr lang="cs-CZ" smtClean="0"/>
              <a:t>24.08.2023</a:t>
            </a:fld>
            <a:endParaRPr lang="cs-CZ"/>
          </a:p>
        </p:txBody>
      </p:sp>
      <p:sp>
        <p:nvSpPr>
          <p:cNvPr id="5" name="Zástupný symbol pro zápatí 4">
            <a:extLst>
              <a:ext uri="{FF2B5EF4-FFF2-40B4-BE49-F238E27FC236}">
                <a16:creationId xmlns:a16="http://schemas.microsoft.com/office/drawing/2014/main" id="{A1536A2E-AEB4-4C01-98D8-080077C4686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1D3C8056-777B-495E-8EC0-3A052B33F5A8}"/>
              </a:ext>
            </a:extLst>
          </p:cNvPr>
          <p:cNvSpPr>
            <a:spLocks noGrp="1"/>
          </p:cNvSpPr>
          <p:nvPr>
            <p:ph type="sldNum" sz="quarter" idx="12"/>
          </p:nvPr>
        </p:nvSpPr>
        <p:spPr/>
        <p:txBody>
          <a:bodyPr/>
          <a:lstStyle/>
          <a:p>
            <a:fld id="{412A68F5-9F16-4315-B4B3-691D34045076}" type="slidenum">
              <a:rPr lang="cs-CZ" smtClean="0"/>
              <a:t>‹#›</a:t>
            </a:fld>
            <a:endParaRPr lang="cs-CZ"/>
          </a:p>
        </p:txBody>
      </p:sp>
    </p:spTree>
    <p:extLst>
      <p:ext uri="{BB962C8B-B14F-4D97-AF65-F5344CB8AC3E}">
        <p14:creationId xmlns:p14="http://schemas.microsoft.com/office/powerpoint/2010/main" val="29161716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ACB7EB7-D774-432E-A3DD-4DD87484A636}"/>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4AB69042-629D-4CCE-B0D8-F88571D769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031E35B7-7AE8-4299-A67C-9CE83BD0A2D1}"/>
              </a:ext>
            </a:extLst>
          </p:cNvPr>
          <p:cNvSpPr>
            <a:spLocks noGrp="1"/>
          </p:cNvSpPr>
          <p:nvPr>
            <p:ph type="dt" sz="half" idx="10"/>
          </p:nvPr>
        </p:nvSpPr>
        <p:spPr/>
        <p:txBody>
          <a:bodyPr/>
          <a:lstStyle/>
          <a:p>
            <a:fld id="{05BF06F6-C463-48A4-AFF9-2C79E6042EFE}" type="datetimeFigureOut">
              <a:rPr lang="cs-CZ" smtClean="0"/>
              <a:t>24.08.2023</a:t>
            </a:fld>
            <a:endParaRPr lang="cs-CZ"/>
          </a:p>
        </p:txBody>
      </p:sp>
      <p:sp>
        <p:nvSpPr>
          <p:cNvPr id="5" name="Zástupný symbol pro zápatí 4">
            <a:extLst>
              <a:ext uri="{FF2B5EF4-FFF2-40B4-BE49-F238E27FC236}">
                <a16:creationId xmlns:a16="http://schemas.microsoft.com/office/drawing/2014/main" id="{BBD7A885-D954-4DF7-B5D3-493BA1C52BDB}"/>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2138AB34-A52C-4ED8-88A7-5910FCB41DDB}"/>
              </a:ext>
            </a:extLst>
          </p:cNvPr>
          <p:cNvSpPr>
            <a:spLocks noGrp="1"/>
          </p:cNvSpPr>
          <p:nvPr>
            <p:ph type="sldNum" sz="quarter" idx="12"/>
          </p:nvPr>
        </p:nvSpPr>
        <p:spPr/>
        <p:txBody>
          <a:bodyPr/>
          <a:lstStyle/>
          <a:p>
            <a:fld id="{412A68F5-9F16-4315-B4B3-691D34045076}" type="slidenum">
              <a:rPr lang="cs-CZ" smtClean="0"/>
              <a:t>‹#›</a:t>
            </a:fld>
            <a:endParaRPr lang="cs-CZ"/>
          </a:p>
        </p:txBody>
      </p:sp>
    </p:spTree>
    <p:extLst>
      <p:ext uri="{BB962C8B-B14F-4D97-AF65-F5344CB8AC3E}">
        <p14:creationId xmlns:p14="http://schemas.microsoft.com/office/powerpoint/2010/main" val="28132105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AC43488-D958-4E37-9E25-16CC3F636248}"/>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F7C8F86C-855C-44B3-8B1C-8CA3B4B931BC}"/>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07AE7532-1185-49C6-8F56-3C60863C3FE7}"/>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BDDB0D2F-8C69-4B57-B1FF-CD61760BB33A}"/>
              </a:ext>
            </a:extLst>
          </p:cNvPr>
          <p:cNvSpPr>
            <a:spLocks noGrp="1"/>
          </p:cNvSpPr>
          <p:nvPr>
            <p:ph type="dt" sz="half" idx="10"/>
          </p:nvPr>
        </p:nvSpPr>
        <p:spPr/>
        <p:txBody>
          <a:bodyPr/>
          <a:lstStyle/>
          <a:p>
            <a:fld id="{05BF06F6-C463-48A4-AFF9-2C79E6042EFE}" type="datetimeFigureOut">
              <a:rPr lang="cs-CZ" smtClean="0"/>
              <a:t>24.08.2023</a:t>
            </a:fld>
            <a:endParaRPr lang="cs-CZ"/>
          </a:p>
        </p:txBody>
      </p:sp>
      <p:sp>
        <p:nvSpPr>
          <p:cNvPr id="6" name="Zástupný symbol pro zápatí 5">
            <a:extLst>
              <a:ext uri="{FF2B5EF4-FFF2-40B4-BE49-F238E27FC236}">
                <a16:creationId xmlns:a16="http://schemas.microsoft.com/office/drawing/2014/main" id="{934053F0-B88A-4B7D-874E-7DE4B3184C72}"/>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2DAC2DBE-8B65-4EC6-8396-A39D3A0F54BA}"/>
              </a:ext>
            </a:extLst>
          </p:cNvPr>
          <p:cNvSpPr>
            <a:spLocks noGrp="1"/>
          </p:cNvSpPr>
          <p:nvPr>
            <p:ph type="sldNum" sz="quarter" idx="12"/>
          </p:nvPr>
        </p:nvSpPr>
        <p:spPr/>
        <p:txBody>
          <a:bodyPr/>
          <a:lstStyle/>
          <a:p>
            <a:fld id="{412A68F5-9F16-4315-B4B3-691D34045076}" type="slidenum">
              <a:rPr lang="cs-CZ" smtClean="0"/>
              <a:t>‹#›</a:t>
            </a:fld>
            <a:endParaRPr lang="cs-CZ"/>
          </a:p>
        </p:txBody>
      </p:sp>
    </p:spTree>
    <p:extLst>
      <p:ext uri="{BB962C8B-B14F-4D97-AF65-F5344CB8AC3E}">
        <p14:creationId xmlns:p14="http://schemas.microsoft.com/office/powerpoint/2010/main" val="36994157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C15F060-A115-43ED-806B-7591EFC3C5EE}"/>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995D2E04-9706-4621-BB83-EB0941AF21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AC5014FA-6D61-4595-B1B4-57C69C95B853}"/>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F1FC9B1F-C054-45C7-9874-51F647610C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26B6E4E0-4093-4C6E-B613-013C671C8B93}"/>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C7886704-E52A-474B-AB1E-BBB47C585B0D}"/>
              </a:ext>
            </a:extLst>
          </p:cNvPr>
          <p:cNvSpPr>
            <a:spLocks noGrp="1"/>
          </p:cNvSpPr>
          <p:nvPr>
            <p:ph type="dt" sz="half" idx="10"/>
          </p:nvPr>
        </p:nvSpPr>
        <p:spPr/>
        <p:txBody>
          <a:bodyPr/>
          <a:lstStyle/>
          <a:p>
            <a:fld id="{05BF06F6-C463-48A4-AFF9-2C79E6042EFE}" type="datetimeFigureOut">
              <a:rPr lang="cs-CZ" smtClean="0"/>
              <a:t>24.08.2023</a:t>
            </a:fld>
            <a:endParaRPr lang="cs-CZ"/>
          </a:p>
        </p:txBody>
      </p:sp>
      <p:sp>
        <p:nvSpPr>
          <p:cNvPr id="8" name="Zástupný symbol pro zápatí 7">
            <a:extLst>
              <a:ext uri="{FF2B5EF4-FFF2-40B4-BE49-F238E27FC236}">
                <a16:creationId xmlns:a16="http://schemas.microsoft.com/office/drawing/2014/main" id="{9BBD1381-39B0-44E7-BBFD-4266228DF828}"/>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D8B69A5D-8713-47FB-8333-AA7F94A9576C}"/>
              </a:ext>
            </a:extLst>
          </p:cNvPr>
          <p:cNvSpPr>
            <a:spLocks noGrp="1"/>
          </p:cNvSpPr>
          <p:nvPr>
            <p:ph type="sldNum" sz="quarter" idx="12"/>
          </p:nvPr>
        </p:nvSpPr>
        <p:spPr/>
        <p:txBody>
          <a:bodyPr/>
          <a:lstStyle/>
          <a:p>
            <a:fld id="{412A68F5-9F16-4315-B4B3-691D34045076}" type="slidenum">
              <a:rPr lang="cs-CZ" smtClean="0"/>
              <a:t>‹#›</a:t>
            </a:fld>
            <a:endParaRPr lang="cs-CZ"/>
          </a:p>
        </p:txBody>
      </p:sp>
    </p:spTree>
    <p:extLst>
      <p:ext uri="{BB962C8B-B14F-4D97-AF65-F5344CB8AC3E}">
        <p14:creationId xmlns:p14="http://schemas.microsoft.com/office/powerpoint/2010/main" val="20599771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53EE090-11C2-40A0-B5AA-2B0E38D81B8E}"/>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59786AA9-A51C-4B80-B46A-F7855AC1CD57}"/>
              </a:ext>
            </a:extLst>
          </p:cNvPr>
          <p:cNvSpPr>
            <a:spLocks noGrp="1"/>
          </p:cNvSpPr>
          <p:nvPr>
            <p:ph type="dt" sz="half" idx="10"/>
          </p:nvPr>
        </p:nvSpPr>
        <p:spPr/>
        <p:txBody>
          <a:bodyPr/>
          <a:lstStyle/>
          <a:p>
            <a:fld id="{05BF06F6-C463-48A4-AFF9-2C79E6042EFE}" type="datetimeFigureOut">
              <a:rPr lang="cs-CZ" smtClean="0"/>
              <a:t>24.08.2023</a:t>
            </a:fld>
            <a:endParaRPr lang="cs-CZ"/>
          </a:p>
        </p:txBody>
      </p:sp>
      <p:sp>
        <p:nvSpPr>
          <p:cNvPr id="4" name="Zástupný symbol pro zápatí 3">
            <a:extLst>
              <a:ext uri="{FF2B5EF4-FFF2-40B4-BE49-F238E27FC236}">
                <a16:creationId xmlns:a16="http://schemas.microsoft.com/office/drawing/2014/main" id="{76973298-1DF1-4789-9A53-C55D614D84E6}"/>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06128CF7-1557-4DC0-9208-0DC7FDCEA0DF}"/>
              </a:ext>
            </a:extLst>
          </p:cNvPr>
          <p:cNvSpPr>
            <a:spLocks noGrp="1"/>
          </p:cNvSpPr>
          <p:nvPr>
            <p:ph type="sldNum" sz="quarter" idx="12"/>
          </p:nvPr>
        </p:nvSpPr>
        <p:spPr/>
        <p:txBody>
          <a:bodyPr/>
          <a:lstStyle/>
          <a:p>
            <a:fld id="{412A68F5-9F16-4315-B4B3-691D34045076}" type="slidenum">
              <a:rPr lang="cs-CZ" smtClean="0"/>
              <a:t>‹#›</a:t>
            </a:fld>
            <a:endParaRPr lang="cs-CZ"/>
          </a:p>
        </p:txBody>
      </p:sp>
    </p:spTree>
    <p:extLst>
      <p:ext uri="{BB962C8B-B14F-4D97-AF65-F5344CB8AC3E}">
        <p14:creationId xmlns:p14="http://schemas.microsoft.com/office/powerpoint/2010/main" val="7812088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42D27D91-82DA-4186-BD8F-E71424AA8553}"/>
              </a:ext>
            </a:extLst>
          </p:cNvPr>
          <p:cNvSpPr>
            <a:spLocks noGrp="1"/>
          </p:cNvSpPr>
          <p:nvPr>
            <p:ph type="dt" sz="half" idx="10"/>
          </p:nvPr>
        </p:nvSpPr>
        <p:spPr/>
        <p:txBody>
          <a:bodyPr/>
          <a:lstStyle/>
          <a:p>
            <a:fld id="{05BF06F6-C463-48A4-AFF9-2C79E6042EFE}" type="datetimeFigureOut">
              <a:rPr lang="cs-CZ" smtClean="0"/>
              <a:t>24.08.2023</a:t>
            </a:fld>
            <a:endParaRPr lang="cs-CZ"/>
          </a:p>
        </p:txBody>
      </p:sp>
      <p:sp>
        <p:nvSpPr>
          <p:cNvPr id="3" name="Zástupný symbol pro zápatí 2">
            <a:extLst>
              <a:ext uri="{FF2B5EF4-FFF2-40B4-BE49-F238E27FC236}">
                <a16:creationId xmlns:a16="http://schemas.microsoft.com/office/drawing/2014/main" id="{B72638F7-7E3E-4123-9465-5157A87CBCB1}"/>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6307341A-31F0-47F3-BBE5-05E484FD5C2A}"/>
              </a:ext>
            </a:extLst>
          </p:cNvPr>
          <p:cNvSpPr>
            <a:spLocks noGrp="1"/>
          </p:cNvSpPr>
          <p:nvPr>
            <p:ph type="sldNum" sz="quarter" idx="12"/>
          </p:nvPr>
        </p:nvSpPr>
        <p:spPr/>
        <p:txBody>
          <a:bodyPr/>
          <a:lstStyle/>
          <a:p>
            <a:fld id="{412A68F5-9F16-4315-B4B3-691D34045076}" type="slidenum">
              <a:rPr lang="cs-CZ" smtClean="0"/>
              <a:t>‹#›</a:t>
            </a:fld>
            <a:endParaRPr lang="cs-CZ"/>
          </a:p>
        </p:txBody>
      </p:sp>
    </p:spTree>
    <p:extLst>
      <p:ext uri="{BB962C8B-B14F-4D97-AF65-F5344CB8AC3E}">
        <p14:creationId xmlns:p14="http://schemas.microsoft.com/office/powerpoint/2010/main" val="2370143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2F3E8B1C-86EF-43CF-8304-249481088644}" type="datetimeFigureOut">
              <a:rPr lang="en-US" smtClean="0"/>
              <a:t>8/24/2023</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2642871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52564D-4908-46BC-A3E9-DEF063ABF10E}"/>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4056BD52-7E41-4E0F-8095-5A54443CA7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073C216D-6173-4275-823E-9EA77A295B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CAB232A7-D763-4EEB-A15A-D4D9E158AD22}"/>
              </a:ext>
            </a:extLst>
          </p:cNvPr>
          <p:cNvSpPr>
            <a:spLocks noGrp="1"/>
          </p:cNvSpPr>
          <p:nvPr>
            <p:ph type="dt" sz="half" idx="10"/>
          </p:nvPr>
        </p:nvSpPr>
        <p:spPr/>
        <p:txBody>
          <a:bodyPr/>
          <a:lstStyle/>
          <a:p>
            <a:fld id="{05BF06F6-C463-48A4-AFF9-2C79E6042EFE}" type="datetimeFigureOut">
              <a:rPr lang="cs-CZ" smtClean="0"/>
              <a:t>24.08.2023</a:t>
            </a:fld>
            <a:endParaRPr lang="cs-CZ"/>
          </a:p>
        </p:txBody>
      </p:sp>
      <p:sp>
        <p:nvSpPr>
          <p:cNvPr id="6" name="Zástupný symbol pro zápatí 5">
            <a:extLst>
              <a:ext uri="{FF2B5EF4-FFF2-40B4-BE49-F238E27FC236}">
                <a16:creationId xmlns:a16="http://schemas.microsoft.com/office/drawing/2014/main" id="{E6DD518C-835C-41C4-98FB-28CE62919678}"/>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A9BBFDDB-8D1B-40EF-BBBD-5F76996B83B0}"/>
              </a:ext>
            </a:extLst>
          </p:cNvPr>
          <p:cNvSpPr>
            <a:spLocks noGrp="1"/>
          </p:cNvSpPr>
          <p:nvPr>
            <p:ph type="sldNum" sz="quarter" idx="12"/>
          </p:nvPr>
        </p:nvSpPr>
        <p:spPr/>
        <p:txBody>
          <a:bodyPr/>
          <a:lstStyle/>
          <a:p>
            <a:fld id="{412A68F5-9F16-4315-B4B3-691D34045076}" type="slidenum">
              <a:rPr lang="cs-CZ" smtClean="0"/>
              <a:t>‹#›</a:t>
            </a:fld>
            <a:endParaRPr lang="cs-CZ"/>
          </a:p>
        </p:txBody>
      </p:sp>
    </p:spTree>
    <p:extLst>
      <p:ext uri="{BB962C8B-B14F-4D97-AF65-F5344CB8AC3E}">
        <p14:creationId xmlns:p14="http://schemas.microsoft.com/office/powerpoint/2010/main" val="28689235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4111C8-3CD3-4E15-9C03-5E0F7DE3FD95}"/>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7EDD1869-8692-431E-BAF4-DF37E8E95B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1D5A6F4E-5368-4C70-94AC-42A0E11430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C3133C55-D5B5-4A9F-953F-62741554E1F6}"/>
              </a:ext>
            </a:extLst>
          </p:cNvPr>
          <p:cNvSpPr>
            <a:spLocks noGrp="1"/>
          </p:cNvSpPr>
          <p:nvPr>
            <p:ph type="dt" sz="half" idx="10"/>
          </p:nvPr>
        </p:nvSpPr>
        <p:spPr/>
        <p:txBody>
          <a:bodyPr/>
          <a:lstStyle/>
          <a:p>
            <a:fld id="{05BF06F6-C463-48A4-AFF9-2C79E6042EFE}" type="datetimeFigureOut">
              <a:rPr lang="cs-CZ" smtClean="0"/>
              <a:t>24.08.2023</a:t>
            </a:fld>
            <a:endParaRPr lang="cs-CZ"/>
          </a:p>
        </p:txBody>
      </p:sp>
      <p:sp>
        <p:nvSpPr>
          <p:cNvPr id="6" name="Zástupný symbol pro zápatí 5">
            <a:extLst>
              <a:ext uri="{FF2B5EF4-FFF2-40B4-BE49-F238E27FC236}">
                <a16:creationId xmlns:a16="http://schemas.microsoft.com/office/drawing/2014/main" id="{59AC59D7-2279-4FB5-B08C-05C55952D094}"/>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43CCF4CF-BFB8-4C74-83F7-0E4233742216}"/>
              </a:ext>
            </a:extLst>
          </p:cNvPr>
          <p:cNvSpPr>
            <a:spLocks noGrp="1"/>
          </p:cNvSpPr>
          <p:nvPr>
            <p:ph type="sldNum" sz="quarter" idx="12"/>
          </p:nvPr>
        </p:nvSpPr>
        <p:spPr/>
        <p:txBody>
          <a:bodyPr/>
          <a:lstStyle/>
          <a:p>
            <a:fld id="{412A68F5-9F16-4315-B4B3-691D34045076}" type="slidenum">
              <a:rPr lang="cs-CZ" smtClean="0"/>
              <a:t>‹#›</a:t>
            </a:fld>
            <a:endParaRPr lang="cs-CZ"/>
          </a:p>
        </p:txBody>
      </p:sp>
    </p:spTree>
    <p:extLst>
      <p:ext uri="{BB962C8B-B14F-4D97-AF65-F5344CB8AC3E}">
        <p14:creationId xmlns:p14="http://schemas.microsoft.com/office/powerpoint/2010/main" val="3646857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5D27073-E657-4D53-958A-4D497392727C}"/>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78193245-5B84-424C-956F-9E3FEB41FFA7}"/>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9C5709A7-DDE4-4BE3-8CBD-0E67442E7CBB}"/>
              </a:ext>
            </a:extLst>
          </p:cNvPr>
          <p:cNvSpPr>
            <a:spLocks noGrp="1"/>
          </p:cNvSpPr>
          <p:nvPr>
            <p:ph type="dt" sz="half" idx="10"/>
          </p:nvPr>
        </p:nvSpPr>
        <p:spPr/>
        <p:txBody>
          <a:bodyPr/>
          <a:lstStyle/>
          <a:p>
            <a:fld id="{05BF06F6-C463-48A4-AFF9-2C79E6042EFE}" type="datetimeFigureOut">
              <a:rPr lang="cs-CZ" smtClean="0"/>
              <a:t>24.08.2023</a:t>
            </a:fld>
            <a:endParaRPr lang="cs-CZ"/>
          </a:p>
        </p:txBody>
      </p:sp>
      <p:sp>
        <p:nvSpPr>
          <p:cNvPr id="5" name="Zástupný symbol pro zápatí 4">
            <a:extLst>
              <a:ext uri="{FF2B5EF4-FFF2-40B4-BE49-F238E27FC236}">
                <a16:creationId xmlns:a16="http://schemas.microsoft.com/office/drawing/2014/main" id="{71454C73-E106-423F-AD61-4BA8CBEBA2D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C60E562-8F3C-4E07-8C68-8B949FDA8F3A}"/>
              </a:ext>
            </a:extLst>
          </p:cNvPr>
          <p:cNvSpPr>
            <a:spLocks noGrp="1"/>
          </p:cNvSpPr>
          <p:nvPr>
            <p:ph type="sldNum" sz="quarter" idx="12"/>
          </p:nvPr>
        </p:nvSpPr>
        <p:spPr/>
        <p:txBody>
          <a:bodyPr/>
          <a:lstStyle/>
          <a:p>
            <a:fld id="{412A68F5-9F16-4315-B4B3-691D34045076}" type="slidenum">
              <a:rPr lang="cs-CZ" smtClean="0"/>
              <a:t>‹#›</a:t>
            </a:fld>
            <a:endParaRPr lang="cs-CZ"/>
          </a:p>
        </p:txBody>
      </p:sp>
    </p:spTree>
    <p:extLst>
      <p:ext uri="{BB962C8B-B14F-4D97-AF65-F5344CB8AC3E}">
        <p14:creationId xmlns:p14="http://schemas.microsoft.com/office/powerpoint/2010/main" val="7819779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17541434-002B-4A77-AF31-D3D1BA885C2E}"/>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ECF5798E-81FA-4567-BCC7-6F112C9E8000}"/>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D7CE7F3C-D299-4038-951A-F7ABDCA5BD46}"/>
              </a:ext>
            </a:extLst>
          </p:cNvPr>
          <p:cNvSpPr>
            <a:spLocks noGrp="1"/>
          </p:cNvSpPr>
          <p:nvPr>
            <p:ph type="dt" sz="half" idx="10"/>
          </p:nvPr>
        </p:nvSpPr>
        <p:spPr/>
        <p:txBody>
          <a:bodyPr/>
          <a:lstStyle/>
          <a:p>
            <a:fld id="{05BF06F6-C463-48A4-AFF9-2C79E6042EFE}" type="datetimeFigureOut">
              <a:rPr lang="cs-CZ" smtClean="0"/>
              <a:t>24.08.2023</a:t>
            </a:fld>
            <a:endParaRPr lang="cs-CZ"/>
          </a:p>
        </p:txBody>
      </p:sp>
      <p:sp>
        <p:nvSpPr>
          <p:cNvPr id="5" name="Zástupný symbol pro zápatí 4">
            <a:extLst>
              <a:ext uri="{FF2B5EF4-FFF2-40B4-BE49-F238E27FC236}">
                <a16:creationId xmlns:a16="http://schemas.microsoft.com/office/drawing/2014/main" id="{0DE17DFB-7059-447A-8B52-371761B6679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F42389A6-9277-433E-A1A4-D89C6FBAA41E}"/>
              </a:ext>
            </a:extLst>
          </p:cNvPr>
          <p:cNvSpPr>
            <a:spLocks noGrp="1"/>
          </p:cNvSpPr>
          <p:nvPr>
            <p:ph type="sldNum" sz="quarter" idx="12"/>
          </p:nvPr>
        </p:nvSpPr>
        <p:spPr/>
        <p:txBody>
          <a:bodyPr/>
          <a:lstStyle/>
          <a:p>
            <a:fld id="{412A68F5-9F16-4315-B4B3-691D34045076}" type="slidenum">
              <a:rPr lang="cs-CZ" smtClean="0"/>
              <a:t>‹#›</a:t>
            </a:fld>
            <a:endParaRPr lang="cs-CZ"/>
          </a:p>
        </p:txBody>
      </p:sp>
    </p:spTree>
    <p:extLst>
      <p:ext uri="{BB962C8B-B14F-4D97-AF65-F5344CB8AC3E}">
        <p14:creationId xmlns:p14="http://schemas.microsoft.com/office/powerpoint/2010/main" val="8297164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22096"/>
            <a:ext cx="10691265" cy="112793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15383" y="2128684"/>
            <a:ext cx="5304417" cy="38444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72200" y="2128684"/>
            <a:ext cx="5219700" cy="38444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2F3E8B1C-86EF-43CF-8304-249481088644}" type="datetimeFigureOut">
              <a:rPr lang="en-US" smtClean="0"/>
              <a:t>8/24/2023</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9871645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685887" y="929148"/>
            <a:ext cx="10640005" cy="761540"/>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15384" y="1681163"/>
            <a:ext cx="5282192"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15384" y="2505075"/>
            <a:ext cx="5282192" cy="342377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72200" y="1681163"/>
            <a:ext cx="5183188"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72200" y="2505075"/>
            <a:ext cx="5183188" cy="34237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2F3E8B1C-86EF-43CF-8304-249481088644}" type="datetimeFigureOut">
              <a:rPr lang="en-US" smtClean="0"/>
              <a:t>8/24/2023</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8384682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2F3E8B1C-86EF-43CF-8304-249481088644}" type="datetimeFigureOut">
              <a:rPr lang="en-US" smtClean="0"/>
              <a:t>8/24/2023</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4657158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2F3E8B1C-86EF-43CF-8304-249481088644}" type="datetimeFigureOut">
              <a:rPr lang="en-US" smtClean="0"/>
              <a:t>8/24/2023</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3804233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678426" y="781665"/>
            <a:ext cx="4093599" cy="1223452"/>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688258" y="2315497"/>
            <a:ext cx="4093599" cy="35534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2F3E8B1C-86EF-43CF-8304-249481088644}" type="datetimeFigureOut">
              <a:rPr lang="en-US" smtClean="0"/>
              <a:t>8/24/2023</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2109513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683342" y="1066800"/>
            <a:ext cx="4103431" cy="1317523"/>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683342"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2F3E8B1C-86EF-43CF-8304-249481088644}" type="datetimeFigureOut">
              <a:rPr lang="en-US" smtClean="0"/>
              <a:t>8/24/2023</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5969375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22096"/>
            <a:ext cx="10691265" cy="137103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93126"/>
            <a:ext cx="10691265" cy="363608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92594" cy="365125"/>
          </a:xfrm>
          <a:prstGeom prst="rect">
            <a:avLst/>
          </a:prstGeom>
        </p:spPr>
        <p:txBody>
          <a:bodyPr vert="horz" lIns="91440" tIns="45720" rIns="91440" bIns="45720" rtlCol="0" anchor="ctr"/>
          <a:lstStyle>
            <a:lvl1pPr algn="r">
              <a:defRPr sz="1050">
                <a:solidFill>
                  <a:schemeClr val="tx1"/>
                </a:solidFill>
                <a:latin typeface="+mj-lt"/>
              </a:defRPr>
            </a:lvl1pPr>
          </a:lstStyle>
          <a:p>
            <a:fld id="{2F3E8B1C-86EF-43CF-8304-249481088644}" type="datetimeFigureOut">
              <a:rPr lang="en-US" smtClean="0"/>
              <a:pPr/>
              <a:t>8/24/2023</a:t>
            </a:fld>
            <a:endParaRPr lang="en-US" dirty="0"/>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15383"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C3DB2ADC-AF19-4574-8C10-79B5B04FCA27}" type="slidenum">
              <a:rPr lang="en-US" smtClean="0"/>
              <a:pPr/>
              <a:t>‹#›</a:t>
            </a:fld>
            <a:endParaRPr lang="en-US" dirty="0"/>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9814451"/>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34" r:id="rId6"/>
    <p:sldLayoutId id="2147483930" r:id="rId7"/>
    <p:sldLayoutId id="2147483931" r:id="rId8"/>
    <p:sldLayoutId id="2147483932" r:id="rId9"/>
    <p:sldLayoutId id="2147483933" r:id="rId10"/>
    <p:sldLayoutId id="2147483935"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100000"/>
        </a:lnSpc>
        <a:spcBef>
          <a:spcPct val="0"/>
        </a:spcBef>
        <a:buNone/>
        <a:defRPr sz="4000" kern="1200" cap="all" spc="30" baseline="0">
          <a:solidFill>
            <a:schemeClr val="tx1"/>
          </a:solidFill>
          <a:latin typeface="Avenir Next LT Pro" panose="020B0504020202020204" pitchFamily="34" charset="-18"/>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D121D5A5-B64F-4B75-8CDD-E93A4F854B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8BA31223-E50A-4F43-927A-34BEF59087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0EDD81C3-E676-465D-8171-F8BCCC9BE0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BF06F6-C463-48A4-AFF9-2C79E6042EFE}" type="datetimeFigureOut">
              <a:rPr lang="cs-CZ" smtClean="0"/>
              <a:t>24.08.2023</a:t>
            </a:fld>
            <a:endParaRPr lang="cs-CZ"/>
          </a:p>
        </p:txBody>
      </p:sp>
      <p:sp>
        <p:nvSpPr>
          <p:cNvPr id="5" name="Zástupný symbol pro zápatí 4">
            <a:extLst>
              <a:ext uri="{FF2B5EF4-FFF2-40B4-BE49-F238E27FC236}">
                <a16:creationId xmlns:a16="http://schemas.microsoft.com/office/drawing/2014/main" id="{FCF5716C-4BAD-4179-84F3-887DA3B4B5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850C9A88-C4B4-4D7C-B77C-0DB88E3DDA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2A68F5-9F16-4315-B4B3-691D34045076}" type="slidenum">
              <a:rPr lang="cs-CZ" smtClean="0"/>
              <a:t>‹#›</a:t>
            </a:fld>
            <a:endParaRPr lang="cs-CZ"/>
          </a:p>
        </p:txBody>
      </p:sp>
    </p:spTree>
    <p:extLst>
      <p:ext uri="{BB962C8B-B14F-4D97-AF65-F5344CB8AC3E}">
        <p14:creationId xmlns:p14="http://schemas.microsoft.com/office/powerpoint/2010/main" val="2740400064"/>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D121D5A5-B64F-4B75-8CDD-E93A4F854B3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8BA31223-E50A-4F43-927A-34BEF59087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0EDD81C3-E676-465D-8171-F8BCCC9BE0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BF06F6-C463-48A4-AFF9-2C79E6042EFE}" type="datetimeFigureOut">
              <a:rPr lang="cs-CZ" smtClean="0"/>
              <a:t>24.08.2023</a:t>
            </a:fld>
            <a:endParaRPr lang="cs-CZ"/>
          </a:p>
        </p:txBody>
      </p:sp>
      <p:sp>
        <p:nvSpPr>
          <p:cNvPr id="5" name="Zástupný symbol pro zápatí 4">
            <a:extLst>
              <a:ext uri="{FF2B5EF4-FFF2-40B4-BE49-F238E27FC236}">
                <a16:creationId xmlns:a16="http://schemas.microsoft.com/office/drawing/2014/main" id="{FCF5716C-4BAD-4179-84F3-887DA3B4B5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850C9A88-C4B4-4D7C-B77C-0DB88E3DDA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2A68F5-9F16-4315-B4B3-691D34045076}" type="slidenum">
              <a:rPr lang="cs-CZ" smtClean="0"/>
              <a:t>‹#›</a:t>
            </a:fld>
            <a:endParaRPr lang="cs-CZ"/>
          </a:p>
        </p:txBody>
      </p:sp>
    </p:spTree>
    <p:extLst>
      <p:ext uri="{BB962C8B-B14F-4D97-AF65-F5344CB8AC3E}">
        <p14:creationId xmlns:p14="http://schemas.microsoft.com/office/powerpoint/2010/main" val="2740400064"/>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2.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0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2.jpe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0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10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diagramLayout" Target="../diagrams/layout15.xml"/><Relationship Id="rId7" Type="http://schemas.openxmlformats.org/officeDocument/2006/relationships/image" Target="../media/image2.jpeg"/><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2.jpe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package" Target="../embeddings/Microsoft_Visio_Drawing.vsdx"/><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diagramLayout" Target="../diagrams/layout16.xml"/><Relationship Id="rId7" Type="http://schemas.openxmlformats.org/officeDocument/2006/relationships/image" Target="../media/image2.jpeg"/><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3.jp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diagramLayout" Target="../diagrams/layout17.xml"/><Relationship Id="rId7" Type="http://schemas.openxmlformats.org/officeDocument/2006/relationships/image" Target="../media/image2.jpeg"/><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16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2.jpe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7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2.jpe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2.jpe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2.jpe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www.jamescarter.cc/wp-content/uploads/2014/09/A_Sense_of_Place_James_Carter.pdf"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www.ekovychovalk.cz/cs/zajimavosti/mezinarodni-dny-vyznamne-pro-zivotni-prostredi/svetovy-den-vody-22-brezen.html" TargetMode="External"/><Relationship Id="rId2" Type="http://schemas.openxmlformats.org/officeDocument/2006/relationships/hyperlink" Target="https://www.czexpo.com/aktualne/" TargetMode="Externa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hyperlink" Target="https://www.zvukovamapaluhacovic.cz/" TargetMode="External"/><Relationship Id="rId4" Type="http://schemas.openxmlformats.org/officeDocument/2006/relationships/hyperlink" Target="https://www.who.int/news-room/fact-sheets/detail/drinking-water"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2.jpe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6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diagramLayout" Target="../diagrams/layout11.xml"/><Relationship Id="rId7" Type="http://schemas.openxmlformats.org/officeDocument/2006/relationships/diagramData" Target="../diagrams/data12.xml"/><Relationship Id="rId12" Type="http://schemas.openxmlformats.org/officeDocument/2006/relationships/image" Target="../media/image2.jpe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11" Type="http://schemas.microsoft.com/office/2007/relationships/diagramDrawing" Target="../diagrams/drawing12.xml"/><Relationship Id="rId5" Type="http://schemas.openxmlformats.org/officeDocument/2006/relationships/diagramColors" Target="../diagrams/colors11.xml"/><Relationship Id="rId10" Type="http://schemas.openxmlformats.org/officeDocument/2006/relationships/diagramColors" Target="../diagrams/colors12.xml"/><Relationship Id="rId4" Type="http://schemas.openxmlformats.org/officeDocument/2006/relationships/diagramQuickStyle" Target="../diagrams/quickStyle11.xml"/><Relationship Id="rId9" Type="http://schemas.openxmlformats.org/officeDocument/2006/relationships/diagramQuickStyle" Target="../diagrams/quickStyle12.xml"/></Relationships>
</file>

<file path=ppt/slides/_rels/slide7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doi.org/10.2968/065002005" TargetMode="Externa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jpeg"/><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0" name="Rectangle 45">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F400F0CD-D7AA-4DC7-AAC5-9BAE5535BEC3}"/>
              </a:ext>
            </a:extLst>
          </p:cNvPr>
          <p:cNvSpPr>
            <a:spLocks noGrp="1"/>
          </p:cNvSpPr>
          <p:nvPr>
            <p:ph type="ctrTitle"/>
          </p:nvPr>
        </p:nvSpPr>
        <p:spPr>
          <a:xfrm>
            <a:off x="695325" y="4727768"/>
            <a:ext cx="10591800" cy="978772"/>
          </a:xfrm>
        </p:spPr>
        <p:txBody>
          <a:bodyPr>
            <a:noAutofit/>
          </a:bodyPr>
          <a:lstStyle/>
          <a:p>
            <a:pPr>
              <a:lnSpc>
                <a:spcPct val="90000"/>
              </a:lnSpc>
            </a:pPr>
            <a:r>
              <a:rPr lang="en-US" sz="3800" dirty="0"/>
              <a:t>Specifics of Interpretation in Different Types of Nature Attractions </a:t>
            </a:r>
          </a:p>
        </p:txBody>
      </p:sp>
      <p:sp>
        <p:nvSpPr>
          <p:cNvPr id="3" name="Podnadpis 2">
            <a:extLst>
              <a:ext uri="{FF2B5EF4-FFF2-40B4-BE49-F238E27FC236}">
                <a16:creationId xmlns:a16="http://schemas.microsoft.com/office/drawing/2014/main" id="{FE9E3DF7-E9CB-42F7-8250-90BE28693EE9}"/>
              </a:ext>
            </a:extLst>
          </p:cNvPr>
          <p:cNvSpPr>
            <a:spLocks noGrp="1"/>
          </p:cNvSpPr>
          <p:nvPr>
            <p:ph type="subTitle" idx="1"/>
          </p:nvPr>
        </p:nvSpPr>
        <p:spPr>
          <a:xfrm>
            <a:off x="695325" y="5879227"/>
            <a:ext cx="9470954" cy="533983"/>
          </a:xfrm>
        </p:spPr>
        <p:txBody>
          <a:bodyPr anchor="t">
            <a:normAutofit/>
          </a:bodyPr>
          <a:lstStyle/>
          <a:p>
            <a:r>
              <a:rPr lang="en-US" sz="1700" dirty="0">
                <a:latin typeface="Avenir Next LT Pro" panose="020B0504020202020204" pitchFamily="34" charset="-18"/>
              </a:rPr>
              <a:t>Methodology of Interpretation of European Nature Heritage in Tourism</a:t>
            </a:r>
            <a:endParaRPr lang="cs-CZ" sz="1700" dirty="0">
              <a:latin typeface="Avenir Next LT Pro" panose="020B0504020202020204" pitchFamily="34" charset="-18"/>
            </a:endParaRPr>
          </a:p>
        </p:txBody>
      </p:sp>
      <p:cxnSp>
        <p:nvCxnSpPr>
          <p:cNvPr id="93" name="Straight Connector 47">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455508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Obrázek 3">
            <a:extLst>
              <a:ext uri="{FF2B5EF4-FFF2-40B4-BE49-F238E27FC236}">
                <a16:creationId xmlns:a16="http://schemas.microsoft.com/office/drawing/2014/main" id="{DF689F7C-1862-7794-84B0-F0DAF710FC47}"/>
              </a:ext>
            </a:extLst>
          </p:cNvPr>
          <p:cNvPicPr>
            <a:picLocks noChangeAspect="1"/>
          </p:cNvPicPr>
          <p:nvPr/>
        </p:nvPicPr>
        <p:blipFill rotWithShape="1">
          <a:blip r:embed="rId2"/>
          <a:srcRect l="-1" t="2423" r="362" b="14640"/>
          <a:stretch/>
        </p:blipFill>
        <p:spPr>
          <a:xfrm>
            <a:off x="800100" y="700311"/>
            <a:ext cx="10591800" cy="3504501"/>
          </a:xfrm>
          <a:prstGeom prst="rect">
            <a:avLst/>
          </a:prstGeom>
        </p:spPr>
      </p:pic>
    </p:spTree>
    <p:extLst>
      <p:ext uri="{BB962C8B-B14F-4D97-AF65-F5344CB8AC3E}">
        <p14:creationId xmlns:p14="http://schemas.microsoft.com/office/powerpoint/2010/main" val="13315748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5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9" name="Rectangle 28">
            <a:extLst>
              <a:ext uri="{FF2B5EF4-FFF2-40B4-BE49-F238E27FC236}">
                <a16:creationId xmlns:a16="http://schemas.microsoft.com/office/drawing/2014/main" id="{B9C0E6AB-EAB6-41E0-9D49-369643E873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a:extLst>
              <a:ext uri="{FF2B5EF4-FFF2-40B4-BE49-F238E27FC236}">
                <a16:creationId xmlns:a16="http://schemas.microsoft.com/office/drawing/2014/main" id="{1A1FADC9-A0F4-4689-9608-959F3C23DD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ED41C16-52CF-47AA-A5C9-95D10CB80D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Nadpis 1">
            <a:extLst>
              <a:ext uri="{FF2B5EF4-FFF2-40B4-BE49-F238E27FC236}">
                <a16:creationId xmlns:a16="http://schemas.microsoft.com/office/drawing/2014/main" id="{EE50162B-7D92-B592-7B3C-21FC01A10A8F}"/>
              </a:ext>
            </a:extLst>
          </p:cNvPr>
          <p:cNvSpPr>
            <a:spLocks noGrp="1"/>
          </p:cNvSpPr>
          <p:nvPr>
            <p:ph type="title"/>
          </p:nvPr>
        </p:nvSpPr>
        <p:spPr>
          <a:xfrm>
            <a:off x="700088" y="909637"/>
            <a:ext cx="10691812" cy="1362073"/>
          </a:xfrm>
        </p:spPr>
        <p:txBody>
          <a:bodyPr>
            <a:normAutofit/>
          </a:bodyPr>
          <a:lstStyle/>
          <a:p>
            <a:pPr>
              <a:lnSpc>
                <a:spcPct val="90000"/>
              </a:lnSpc>
            </a:pPr>
            <a:r>
              <a:rPr lang="cs-CZ" sz="3600" dirty="0" err="1"/>
              <a:t>Elements</a:t>
            </a:r>
            <a:r>
              <a:rPr lang="cs-CZ" sz="3600" dirty="0"/>
              <a:t> to </a:t>
            </a:r>
            <a:r>
              <a:rPr lang="cs-CZ" sz="3600" dirty="0" err="1"/>
              <a:t>consider</a:t>
            </a:r>
            <a:r>
              <a:rPr lang="cs-CZ" sz="3600" dirty="0"/>
              <a:t> </a:t>
            </a:r>
            <a:r>
              <a:rPr lang="cs-CZ" sz="3600" dirty="0" err="1"/>
              <a:t>when</a:t>
            </a:r>
            <a:r>
              <a:rPr lang="cs-CZ" sz="3600" dirty="0"/>
              <a:t> </a:t>
            </a:r>
            <a:r>
              <a:rPr lang="cs-CZ" sz="3600" dirty="0" err="1"/>
              <a:t>developing</a:t>
            </a:r>
            <a:r>
              <a:rPr lang="cs-CZ" sz="3600" dirty="0"/>
              <a:t> and </a:t>
            </a:r>
            <a:r>
              <a:rPr lang="cs-CZ" sz="3600" dirty="0" err="1"/>
              <a:t>managing</a:t>
            </a:r>
            <a:r>
              <a:rPr lang="cs-CZ" sz="3600" dirty="0"/>
              <a:t> show </a:t>
            </a:r>
            <a:r>
              <a:rPr lang="cs-CZ" sz="3600" dirty="0" err="1"/>
              <a:t>caves</a:t>
            </a:r>
            <a:endParaRPr lang="cs-CZ" sz="3600" dirty="0"/>
          </a:p>
        </p:txBody>
      </p:sp>
      <p:graphicFrame>
        <p:nvGraphicFramePr>
          <p:cNvPr id="5" name="Zástupný obsah 2">
            <a:extLst>
              <a:ext uri="{FF2B5EF4-FFF2-40B4-BE49-F238E27FC236}">
                <a16:creationId xmlns:a16="http://schemas.microsoft.com/office/drawing/2014/main" id="{14D1CD36-18F3-5CFC-E959-5C7B51C03E18}"/>
              </a:ext>
            </a:extLst>
          </p:cNvPr>
          <p:cNvGraphicFramePr>
            <a:graphicFrameLocks noGrp="1"/>
          </p:cNvGraphicFramePr>
          <p:nvPr>
            <p:ph idx="1"/>
            <p:extLst>
              <p:ext uri="{D42A27DB-BD31-4B8C-83A1-F6EECF244321}">
                <p14:modId xmlns:p14="http://schemas.microsoft.com/office/powerpoint/2010/main" val="488469766"/>
              </p:ext>
            </p:extLst>
          </p:nvPr>
        </p:nvGraphicFramePr>
        <p:xfrm>
          <a:off x="700087" y="2276474"/>
          <a:ext cx="10691811" cy="35531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Obrázek 7" descr="Obsah obrázku text&#10;&#10;Popis byl vytvořen automaticky">
            <a:extLst>
              <a:ext uri="{FF2B5EF4-FFF2-40B4-BE49-F238E27FC236}">
                <a16:creationId xmlns:a16="http://schemas.microsoft.com/office/drawing/2014/main" id="{9FEB7392-6DED-08C8-5DDC-5DB2DE6F20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17741707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63" name="Rectangle 19462">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D6553465-D642-2F5B-FB91-31D0DA79D643}"/>
              </a:ext>
            </a:extLst>
          </p:cNvPr>
          <p:cNvSpPr>
            <a:spLocks noGrp="1"/>
          </p:cNvSpPr>
          <p:nvPr>
            <p:ph type="title"/>
          </p:nvPr>
        </p:nvSpPr>
        <p:spPr>
          <a:xfrm>
            <a:off x="694111" y="909637"/>
            <a:ext cx="5933795" cy="1362073"/>
          </a:xfrm>
        </p:spPr>
        <p:txBody>
          <a:bodyPr>
            <a:normAutofit/>
          </a:bodyPr>
          <a:lstStyle/>
          <a:p>
            <a:r>
              <a:rPr lang="cs-CZ" dirty="0" err="1"/>
              <a:t>Danger</a:t>
            </a:r>
            <a:r>
              <a:rPr lang="cs-CZ" dirty="0"/>
              <a:t> </a:t>
            </a:r>
            <a:r>
              <a:rPr lang="cs-CZ" dirty="0" err="1"/>
              <a:t>of</a:t>
            </a:r>
            <a:r>
              <a:rPr lang="cs-CZ" dirty="0"/>
              <a:t> </a:t>
            </a:r>
            <a:r>
              <a:rPr lang="cs-CZ" dirty="0" err="1"/>
              <a:t>elitism</a:t>
            </a:r>
            <a:endParaRPr lang="cs-CZ" dirty="0"/>
          </a:p>
        </p:txBody>
      </p:sp>
      <p:cxnSp>
        <p:nvCxnSpPr>
          <p:cNvPr id="19465" name="Straight Connector 19464">
            <a:extLst>
              <a:ext uri="{FF2B5EF4-FFF2-40B4-BE49-F238E27FC236}">
                <a16:creationId xmlns:a16="http://schemas.microsoft.com/office/drawing/2014/main" id="{511FC409-B3C2-4F68-865C-C5333D6F27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57150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79C60761-7DE1-95FE-A7C6-02DAAABE36F3}"/>
              </a:ext>
            </a:extLst>
          </p:cNvPr>
          <p:cNvSpPr>
            <a:spLocks noGrp="1"/>
          </p:cNvSpPr>
          <p:nvPr>
            <p:ph idx="1"/>
          </p:nvPr>
        </p:nvSpPr>
        <p:spPr>
          <a:xfrm>
            <a:off x="700088" y="2276474"/>
            <a:ext cx="6041371" cy="3553109"/>
          </a:xfrm>
        </p:spPr>
        <p:txBody>
          <a:bodyPr>
            <a:normAutofit/>
          </a:bodyPr>
          <a:lstStyle/>
          <a:p>
            <a:r>
              <a:rPr lang="en-US" dirty="0"/>
              <a:t>Guides opposing mass tourism exclude non-enthusiasts</a:t>
            </a:r>
          </a:p>
          <a:p>
            <a:r>
              <a:rPr lang="en-US" dirty="0"/>
              <a:t>Heritage interpretation aims to train behavior and attitudes</a:t>
            </a:r>
          </a:p>
          <a:p>
            <a:r>
              <a:rPr lang="en-US" b="1" dirty="0"/>
              <a:t>Addressing only like-minded individuals limits interpretation</a:t>
            </a:r>
            <a:endParaRPr lang="cs-CZ" b="1" dirty="0"/>
          </a:p>
        </p:txBody>
      </p:sp>
      <p:pic>
        <p:nvPicPr>
          <p:cNvPr id="19458" name="Picture 2" descr="woman in brown jacket standing on green grass field during daytime">
            <a:extLst>
              <a:ext uri="{FF2B5EF4-FFF2-40B4-BE49-F238E27FC236}">
                <a16:creationId xmlns:a16="http://schemas.microsoft.com/office/drawing/2014/main" id="{8D64B609-7BC0-DE79-BFFB-C9B81C3E98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8"/>
          <a:stretch/>
        </p:blipFill>
        <p:spPr bwMode="auto">
          <a:xfrm>
            <a:off x="7315200" y="715218"/>
            <a:ext cx="4076700" cy="5418871"/>
          </a:xfrm>
          <a:prstGeom prst="rect">
            <a:avLst/>
          </a:prstGeom>
          <a:noFill/>
          <a:extLst>
            <a:ext uri="{909E8E84-426E-40DD-AFC4-6F175D3DCCD1}">
              <a14:hiddenFill xmlns:a14="http://schemas.microsoft.com/office/drawing/2010/main">
                <a:solidFill>
                  <a:srgbClr val="FFFFFF"/>
                </a:solidFill>
              </a14:hiddenFill>
            </a:ext>
          </a:extLst>
        </p:spPr>
      </p:pic>
      <p:cxnSp>
        <p:nvCxnSpPr>
          <p:cNvPr id="19467" name="Straight Connector 19466">
            <a:extLst>
              <a:ext uri="{FF2B5EF4-FFF2-40B4-BE49-F238E27FC236}">
                <a16:creationId xmlns:a16="http://schemas.microsoft.com/office/drawing/2014/main" id="{B810270D-76A7-44B3-9746-7EDF57886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5715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Obrázek 4" descr="Obsah obrázku text&#10;&#10;Popis byl vytvořen automaticky">
            <a:extLst>
              <a:ext uri="{FF2B5EF4-FFF2-40B4-BE49-F238E27FC236}">
                <a16:creationId xmlns:a16="http://schemas.microsoft.com/office/drawing/2014/main" id="{4CA21FF9-412A-DC95-500A-CDC6446CEB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13529937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D52D33-3C6E-BF66-41F7-B74AE689830A}"/>
              </a:ext>
            </a:extLst>
          </p:cNvPr>
          <p:cNvSpPr>
            <a:spLocks noGrp="1"/>
          </p:cNvSpPr>
          <p:nvPr>
            <p:ph type="title"/>
          </p:nvPr>
        </p:nvSpPr>
        <p:spPr/>
        <p:txBody>
          <a:bodyPr/>
          <a:lstStyle/>
          <a:p>
            <a:r>
              <a:rPr lang="cs-CZ" dirty="0" err="1"/>
              <a:t>Danger</a:t>
            </a:r>
            <a:r>
              <a:rPr lang="cs-CZ" dirty="0"/>
              <a:t> </a:t>
            </a:r>
            <a:r>
              <a:rPr lang="cs-CZ" dirty="0" err="1"/>
              <a:t>of</a:t>
            </a:r>
            <a:r>
              <a:rPr lang="cs-CZ" dirty="0"/>
              <a:t> </a:t>
            </a:r>
            <a:r>
              <a:rPr lang="cs-CZ" dirty="0" err="1"/>
              <a:t>intrusion</a:t>
            </a:r>
            <a:endParaRPr lang="cs-CZ" dirty="0"/>
          </a:p>
        </p:txBody>
      </p:sp>
      <p:sp>
        <p:nvSpPr>
          <p:cNvPr id="3" name="Zástupný obsah 2">
            <a:extLst>
              <a:ext uri="{FF2B5EF4-FFF2-40B4-BE49-F238E27FC236}">
                <a16:creationId xmlns:a16="http://schemas.microsoft.com/office/drawing/2014/main" id="{42C5F6C3-17E1-F95A-5FD2-46ACA181BE2D}"/>
              </a:ext>
            </a:extLst>
          </p:cNvPr>
          <p:cNvSpPr>
            <a:spLocks noGrp="1"/>
          </p:cNvSpPr>
          <p:nvPr>
            <p:ph idx="1"/>
          </p:nvPr>
        </p:nvSpPr>
        <p:spPr/>
        <p:txBody>
          <a:bodyPr/>
          <a:lstStyle/>
          <a:p>
            <a:r>
              <a:rPr lang="en-US" dirty="0"/>
              <a:t>Tourism massification raises concerns about intrusiveness</a:t>
            </a:r>
            <a:r>
              <a:rPr lang="cs-CZ" dirty="0"/>
              <a:t>.</a:t>
            </a:r>
            <a:endParaRPr lang="en-US" dirty="0"/>
          </a:p>
          <a:p>
            <a:r>
              <a:rPr lang="en-US" b="1" dirty="0"/>
              <a:t>Protection of local inhabitants and culture</a:t>
            </a:r>
            <a:r>
              <a:rPr lang="cs-CZ" b="1" dirty="0"/>
              <a:t> </a:t>
            </a:r>
            <a:r>
              <a:rPr lang="cs-CZ" dirty="0" err="1"/>
              <a:t>is</a:t>
            </a:r>
            <a:r>
              <a:rPr lang="cs-CZ" dirty="0"/>
              <a:t> </a:t>
            </a:r>
            <a:r>
              <a:rPr lang="cs-CZ" dirty="0" err="1"/>
              <a:t>necessary</a:t>
            </a:r>
            <a:r>
              <a:rPr lang="cs-CZ" dirty="0"/>
              <a:t> (</a:t>
            </a:r>
            <a:r>
              <a:rPr lang="cs-CZ" dirty="0" err="1"/>
              <a:t>cf</a:t>
            </a:r>
            <a:r>
              <a:rPr lang="cs-CZ" dirty="0"/>
              <a:t>., Gartner, 1996).</a:t>
            </a:r>
          </a:p>
          <a:p>
            <a:r>
              <a:rPr lang="cs-CZ" dirty="0"/>
              <a:t>In</a:t>
            </a:r>
            <a:r>
              <a:rPr lang="en-US" dirty="0" err="1"/>
              <a:t>terpretation</a:t>
            </a:r>
            <a:r>
              <a:rPr lang="en-US" dirty="0"/>
              <a:t> plays a crucial role in </a:t>
            </a:r>
            <a:r>
              <a:rPr lang="en-US" b="1" dirty="0"/>
              <a:t>protecting locals </a:t>
            </a:r>
            <a:r>
              <a:rPr lang="en-US" dirty="0"/>
              <a:t>from damages and prejudice, </a:t>
            </a:r>
            <a:r>
              <a:rPr lang="en-US" b="1" dirty="0"/>
              <a:t>adapting and absorbing the advantages </a:t>
            </a:r>
            <a:r>
              <a:rPr lang="en-US" dirty="0"/>
              <a:t>of tourism while, at the same</a:t>
            </a:r>
            <a:r>
              <a:rPr lang="cs-CZ" dirty="0"/>
              <a:t> </a:t>
            </a:r>
            <a:r>
              <a:rPr lang="cs-CZ" dirty="0" err="1"/>
              <a:t>time</a:t>
            </a:r>
            <a:r>
              <a:rPr lang="en-US" dirty="0"/>
              <a:t>, </a:t>
            </a:r>
            <a:r>
              <a:rPr lang="en-US" b="1" dirty="0"/>
              <a:t>protecting places from turning into thematic parks.</a:t>
            </a:r>
          </a:p>
        </p:txBody>
      </p:sp>
      <p:pic>
        <p:nvPicPr>
          <p:cNvPr id="4" name="Obrázek 3" descr="Obsah obrázku text&#10;&#10;Popis byl vytvořen automaticky">
            <a:extLst>
              <a:ext uri="{FF2B5EF4-FFF2-40B4-BE49-F238E27FC236}">
                <a16:creationId xmlns:a16="http://schemas.microsoft.com/office/drawing/2014/main" id="{1778B653-7A91-0FF9-AE43-25DC7D9645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38031073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12792AB-4702-6F84-48B8-151644B82098}"/>
              </a:ext>
            </a:extLst>
          </p:cNvPr>
          <p:cNvSpPr>
            <a:spLocks noGrp="1"/>
          </p:cNvSpPr>
          <p:nvPr>
            <p:ph type="title"/>
          </p:nvPr>
        </p:nvSpPr>
        <p:spPr/>
        <p:txBody>
          <a:bodyPr/>
          <a:lstStyle/>
          <a:p>
            <a:r>
              <a:rPr lang="cs-CZ" dirty="0" err="1"/>
              <a:t>Danger</a:t>
            </a:r>
            <a:r>
              <a:rPr lang="cs-CZ" dirty="0"/>
              <a:t> </a:t>
            </a:r>
            <a:r>
              <a:rPr lang="cs-CZ" dirty="0" err="1"/>
              <a:t>of</a:t>
            </a:r>
            <a:r>
              <a:rPr lang="cs-CZ" dirty="0"/>
              <a:t> </a:t>
            </a:r>
            <a:r>
              <a:rPr lang="cs-CZ" dirty="0" err="1"/>
              <a:t>creating</a:t>
            </a:r>
            <a:r>
              <a:rPr lang="cs-CZ" dirty="0"/>
              <a:t> „</a:t>
            </a:r>
            <a:r>
              <a:rPr lang="cs-CZ" dirty="0" err="1"/>
              <a:t>quaint</a:t>
            </a:r>
            <a:r>
              <a:rPr lang="cs-CZ" dirty="0"/>
              <a:t>“ </a:t>
            </a:r>
            <a:r>
              <a:rPr lang="cs-CZ" dirty="0" err="1"/>
              <a:t>tourist</a:t>
            </a:r>
            <a:r>
              <a:rPr lang="cs-CZ" dirty="0"/>
              <a:t> </a:t>
            </a:r>
            <a:r>
              <a:rPr lang="cs-CZ" dirty="0" err="1"/>
              <a:t>landscapes</a:t>
            </a:r>
            <a:endParaRPr lang="cs-CZ" dirty="0"/>
          </a:p>
        </p:txBody>
      </p:sp>
      <p:sp>
        <p:nvSpPr>
          <p:cNvPr id="3" name="Zástupný obsah 2">
            <a:extLst>
              <a:ext uri="{FF2B5EF4-FFF2-40B4-BE49-F238E27FC236}">
                <a16:creationId xmlns:a16="http://schemas.microsoft.com/office/drawing/2014/main" id="{86491120-6C4A-A7C3-7D78-3CB21F848E8E}"/>
              </a:ext>
            </a:extLst>
          </p:cNvPr>
          <p:cNvSpPr>
            <a:spLocks noGrp="1"/>
          </p:cNvSpPr>
          <p:nvPr>
            <p:ph idx="1"/>
          </p:nvPr>
        </p:nvSpPr>
        <p:spPr/>
        <p:txBody>
          <a:bodyPr/>
          <a:lstStyle/>
          <a:p>
            <a:r>
              <a:rPr lang="en-US" b="1" dirty="0"/>
              <a:t>Visitors‘ </a:t>
            </a:r>
            <a:r>
              <a:rPr lang="cs-CZ" b="1" dirty="0" err="1"/>
              <a:t>prefer</a:t>
            </a:r>
            <a:r>
              <a:rPr lang="cs-CZ" b="1" dirty="0"/>
              <a:t> </a:t>
            </a:r>
            <a:r>
              <a:rPr lang="en-US" b="1" dirty="0"/>
              <a:t>the </a:t>
            </a:r>
            <a:r>
              <a:rPr lang="cs-CZ" b="1" dirty="0"/>
              <a:t>„</a:t>
            </a:r>
            <a:r>
              <a:rPr lang="cs-CZ" b="1" dirty="0" err="1"/>
              <a:t>unknown</a:t>
            </a:r>
            <a:r>
              <a:rPr lang="cs-CZ" b="1" dirty="0"/>
              <a:t>“</a:t>
            </a:r>
            <a:r>
              <a:rPr lang="en-US" b="1" dirty="0"/>
              <a:t> </a:t>
            </a:r>
            <a:r>
              <a:rPr lang="cs-CZ" dirty="0"/>
              <a:t>(</a:t>
            </a:r>
            <a:r>
              <a:rPr lang="cs-CZ" dirty="0" err="1"/>
              <a:t>Urry</a:t>
            </a:r>
            <a:r>
              <a:rPr lang="cs-CZ" dirty="0"/>
              <a:t>, 1990) – </a:t>
            </a:r>
            <a:r>
              <a:rPr lang="cs-CZ" dirty="0" err="1"/>
              <a:t>the</a:t>
            </a:r>
            <a:r>
              <a:rPr lang="cs-CZ" dirty="0"/>
              <a:t> </a:t>
            </a:r>
            <a:r>
              <a:rPr lang="en-US" dirty="0"/>
              <a:t>danger of exacerbating the aspects that are different, creating “quaint” tourist landscapes. </a:t>
            </a:r>
          </a:p>
          <a:p>
            <a:r>
              <a:rPr lang="en-US" dirty="0"/>
              <a:t>Entertainment-focused interpretations hinder local expression</a:t>
            </a:r>
            <a:r>
              <a:rPr lang="cs-CZ" dirty="0"/>
              <a:t>.</a:t>
            </a:r>
            <a:endParaRPr lang="en-US" dirty="0"/>
          </a:p>
          <a:p>
            <a:r>
              <a:rPr lang="en-US" b="1" dirty="0"/>
              <a:t>Sterilized aesthetics undermine the essence of the landscape</a:t>
            </a:r>
            <a:r>
              <a:rPr lang="cs-CZ" b="1" dirty="0"/>
              <a:t> </a:t>
            </a:r>
            <a:r>
              <a:rPr lang="nn-NO" dirty="0"/>
              <a:t>(Bramwell &amp; Lane, 2005, p. 25).</a:t>
            </a:r>
            <a:endParaRPr lang="cs-CZ" dirty="0"/>
          </a:p>
        </p:txBody>
      </p:sp>
      <p:pic>
        <p:nvPicPr>
          <p:cNvPr id="4" name="Obrázek 3" descr="Obsah obrázku text&#10;&#10;Popis byl vytvořen automaticky">
            <a:extLst>
              <a:ext uri="{FF2B5EF4-FFF2-40B4-BE49-F238E27FC236}">
                <a16:creationId xmlns:a16="http://schemas.microsoft.com/office/drawing/2014/main" id="{098F39A8-768F-466D-2251-61CEF86738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14234022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2C304CF9-155E-BEFA-B935-990EC08ACC49}"/>
              </a:ext>
            </a:extLst>
          </p:cNvPr>
          <p:cNvSpPr>
            <a:spLocks noGrp="1"/>
          </p:cNvSpPr>
          <p:nvPr>
            <p:ph type="title"/>
          </p:nvPr>
        </p:nvSpPr>
        <p:spPr>
          <a:xfrm>
            <a:off x="694111" y="909637"/>
            <a:ext cx="5933795" cy="1362073"/>
          </a:xfrm>
        </p:spPr>
        <p:txBody>
          <a:bodyPr>
            <a:normAutofit/>
          </a:bodyPr>
          <a:lstStyle/>
          <a:p>
            <a:r>
              <a:rPr lang="cs-CZ" dirty="0" err="1"/>
              <a:t>Politics</a:t>
            </a:r>
            <a:r>
              <a:rPr lang="cs-CZ" dirty="0"/>
              <a:t>, </a:t>
            </a:r>
            <a:r>
              <a:rPr lang="cs-CZ" dirty="0" err="1"/>
              <a:t>beliefs</a:t>
            </a:r>
            <a:r>
              <a:rPr lang="cs-CZ" dirty="0"/>
              <a:t> and integrity</a:t>
            </a:r>
          </a:p>
        </p:txBody>
      </p:sp>
      <p:cxnSp>
        <p:nvCxnSpPr>
          <p:cNvPr id="12" name="Straight Connector 11">
            <a:extLst>
              <a:ext uri="{FF2B5EF4-FFF2-40B4-BE49-F238E27FC236}">
                <a16:creationId xmlns:a16="http://schemas.microsoft.com/office/drawing/2014/main" id="{511FC409-B3C2-4F68-865C-C5333D6F27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57150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C596EFF3-699C-0B12-2E41-94C67E06A0FF}"/>
              </a:ext>
            </a:extLst>
          </p:cNvPr>
          <p:cNvSpPr>
            <a:spLocks noGrp="1"/>
          </p:cNvSpPr>
          <p:nvPr>
            <p:ph idx="1"/>
          </p:nvPr>
        </p:nvSpPr>
        <p:spPr>
          <a:xfrm>
            <a:off x="700088" y="2276474"/>
            <a:ext cx="6041371" cy="3553109"/>
          </a:xfrm>
        </p:spPr>
        <p:txBody>
          <a:bodyPr>
            <a:normAutofit/>
          </a:bodyPr>
          <a:lstStyle/>
          <a:p>
            <a:r>
              <a:rPr lang="en-US" b="1" dirty="0"/>
              <a:t>History and sense of place are political</a:t>
            </a:r>
            <a:r>
              <a:rPr lang="cs-CZ" b="1" dirty="0"/>
              <a:t> </a:t>
            </a:r>
            <a:r>
              <a:rPr lang="en-US" dirty="0"/>
              <a:t>(Bramwell and Lane, 2005, p. 25). </a:t>
            </a:r>
          </a:p>
          <a:p>
            <a:r>
              <a:rPr lang="cs-CZ" dirty="0" err="1"/>
              <a:t>There</a:t>
            </a:r>
            <a:r>
              <a:rPr lang="cs-CZ" dirty="0"/>
              <a:t> </a:t>
            </a:r>
            <a:r>
              <a:rPr lang="cs-CZ" dirty="0" err="1"/>
              <a:t>is</a:t>
            </a:r>
            <a:r>
              <a:rPr lang="cs-CZ" dirty="0"/>
              <a:t> t</a:t>
            </a:r>
            <a:r>
              <a:rPr lang="en-US" dirty="0"/>
              <a:t>he </a:t>
            </a:r>
            <a:r>
              <a:rPr lang="en-US" b="1" dirty="0"/>
              <a:t>tendency to downplay and/or mask the problems</a:t>
            </a:r>
            <a:r>
              <a:rPr lang="cs-CZ" dirty="0"/>
              <a:t>, </a:t>
            </a:r>
            <a:r>
              <a:rPr lang="cs-CZ" dirty="0" err="1"/>
              <a:t>it</a:t>
            </a:r>
            <a:r>
              <a:rPr lang="cs-CZ" dirty="0"/>
              <a:t> </a:t>
            </a:r>
            <a:r>
              <a:rPr lang="cs-CZ" dirty="0" err="1"/>
              <a:t>is</a:t>
            </a:r>
            <a:r>
              <a:rPr lang="cs-CZ" dirty="0"/>
              <a:t> </a:t>
            </a:r>
            <a:r>
              <a:rPr lang="cs-CZ" dirty="0" err="1"/>
              <a:t>difficult</a:t>
            </a:r>
            <a:r>
              <a:rPr lang="cs-CZ" dirty="0"/>
              <a:t> to </a:t>
            </a:r>
            <a:r>
              <a:rPr lang="cs-CZ" dirty="0" err="1"/>
              <a:t>overcome</a:t>
            </a:r>
            <a:r>
              <a:rPr lang="cs-CZ" dirty="0"/>
              <a:t> </a:t>
            </a:r>
            <a:r>
              <a:rPr lang="cs-CZ" dirty="0" err="1"/>
              <a:t>the</a:t>
            </a:r>
            <a:r>
              <a:rPr lang="cs-CZ" dirty="0"/>
              <a:t> </a:t>
            </a:r>
            <a:r>
              <a:rPr lang="cs-CZ" dirty="0" err="1"/>
              <a:t>resulting</a:t>
            </a:r>
            <a:r>
              <a:rPr lang="cs-CZ" dirty="0"/>
              <a:t> </a:t>
            </a:r>
            <a:r>
              <a:rPr lang="cs-CZ" dirty="0" err="1"/>
              <a:t>clichés</a:t>
            </a:r>
            <a:r>
              <a:rPr lang="cs-CZ" dirty="0"/>
              <a:t> (</a:t>
            </a:r>
            <a:r>
              <a:rPr lang="cs-CZ" dirty="0" err="1"/>
              <a:t>Bramwell</a:t>
            </a:r>
            <a:r>
              <a:rPr lang="cs-CZ" dirty="0"/>
              <a:t> and </a:t>
            </a:r>
            <a:r>
              <a:rPr lang="cs-CZ" dirty="0" err="1"/>
              <a:t>Lane</a:t>
            </a:r>
            <a:r>
              <a:rPr lang="cs-CZ" dirty="0"/>
              <a:t>, 2005).</a:t>
            </a:r>
          </a:p>
        </p:txBody>
      </p:sp>
      <p:pic>
        <p:nvPicPr>
          <p:cNvPr id="5" name="Picture 2" descr="Azory, Hortenzie, Hora, Pastvina">
            <a:extLst>
              <a:ext uri="{FF2B5EF4-FFF2-40B4-BE49-F238E27FC236}">
                <a16:creationId xmlns:a16="http://schemas.microsoft.com/office/drawing/2014/main" id="{BF9D3047-8A68-061F-1D86-B8FF150D85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249" r="19912" b="2"/>
          <a:stretch/>
        </p:blipFill>
        <p:spPr bwMode="auto">
          <a:xfrm>
            <a:off x="7315200" y="715218"/>
            <a:ext cx="4076700" cy="5418871"/>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B810270D-76A7-44B3-9746-7EDF57886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5715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Obrázek 5" descr="Obsah obrázku text&#10;&#10;Popis byl vytvořen automaticky">
            <a:extLst>
              <a:ext uri="{FF2B5EF4-FFF2-40B4-BE49-F238E27FC236}">
                <a16:creationId xmlns:a16="http://schemas.microsoft.com/office/drawing/2014/main" id="{4F5D54A5-AB1C-5A35-3884-E07F5AE6F7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16757731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8D082D3-9001-C229-50B7-99B012431F13}"/>
              </a:ext>
            </a:extLst>
          </p:cNvPr>
          <p:cNvSpPr>
            <a:spLocks noGrp="1"/>
          </p:cNvSpPr>
          <p:nvPr>
            <p:ph type="title"/>
          </p:nvPr>
        </p:nvSpPr>
        <p:spPr/>
        <p:txBody>
          <a:bodyPr/>
          <a:lstStyle/>
          <a:p>
            <a:r>
              <a:rPr lang="cs-CZ" dirty="0" err="1"/>
              <a:t>Interpretation</a:t>
            </a:r>
            <a:r>
              <a:rPr lang="cs-CZ" dirty="0"/>
              <a:t> </a:t>
            </a:r>
            <a:r>
              <a:rPr lang="cs-CZ" dirty="0" err="1"/>
              <a:t>techniques</a:t>
            </a:r>
            <a:endParaRPr lang="cs-CZ" dirty="0"/>
          </a:p>
        </p:txBody>
      </p:sp>
      <p:pic>
        <p:nvPicPr>
          <p:cNvPr id="4" name="Imagem 3">
            <a:extLst>
              <a:ext uri="{FF2B5EF4-FFF2-40B4-BE49-F238E27FC236}">
                <a16:creationId xmlns:a16="http://schemas.microsoft.com/office/drawing/2014/main" id="{45A20919-9D69-7E9B-E668-CDDFBCFFB5D0}"/>
              </a:ext>
            </a:extLst>
          </p:cNvPr>
          <p:cNvPicPr>
            <a:picLocks noGrp="1" noChangeAspect="1"/>
          </p:cNvPicPr>
          <p:nvPr>
            <p:ph idx="1"/>
          </p:nvPr>
        </p:nvPicPr>
        <p:blipFill>
          <a:blip r:embed="rId2"/>
          <a:stretch>
            <a:fillRect/>
          </a:stretch>
        </p:blipFill>
        <p:spPr>
          <a:xfrm>
            <a:off x="2166883" y="1973180"/>
            <a:ext cx="8439064" cy="3956134"/>
          </a:xfrm>
          <a:prstGeom prst="rect">
            <a:avLst/>
          </a:prstGeom>
        </p:spPr>
      </p:pic>
      <p:pic>
        <p:nvPicPr>
          <p:cNvPr id="5" name="Obrázek 4" descr="Obsah obrázku text&#10;&#10;Popis byl vytvořen automaticky">
            <a:extLst>
              <a:ext uri="{FF2B5EF4-FFF2-40B4-BE49-F238E27FC236}">
                <a16:creationId xmlns:a16="http://schemas.microsoft.com/office/drawing/2014/main" id="{5646C3FB-FECF-3BA9-4B49-22486892DD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15871087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68B2C62-7648-4430-90D5-AE0F252AF1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90066C96-6C86-C542-BF91-4DCAF8E2C403}"/>
              </a:ext>
            </a:extLst>
          </p:cNvPr>
          <p:cNvSpPr>
            <a:spLocks noGrp="1"/>
          </p:cNvSpPr>
          <p:nvPr>
            <p:ph type="title"/>
          </p:nvPr>
        </p:nvSpPr>
        <p:spPr>
          <a:xfrm>
            <a:off x="700087" y="909638"/>
            <a:ext cx="10691813" cy="1155618"/>
          </a:xfrm>
        </p:spPr>
        <p:txBody>
          <a:bodyPr>
            <a:normAutofit/>
          </a:bodyPr>
          <a:lstStyle/>
          <a:p>
            <a:pPr>
              <a:lnSpc>
                <a:spcPct val="90000"/>
              </a:lnSpc>
            </a:pPr>
            <a:r>
              <a:rPr lang="cs-CZ" sz="3700" b="1" dirty="0" err="1"/>
              <a:t>Factors</a:t>
            </a:r>
            <a:r>
              <a:rPr lang="cs-CZ" sz="3700" b="1" dirty="0"/>
              <a:t> </a:t>
            </a:r>
            <a:r>
              <a:rPr lang="cs-CZ" sz="3700" b="1" dirty="0" err="1"/>
              <a:t>affecting</a:t>
            </a:r>
            <a:r>
              <a:rPr lang="cs-CZ" sz="3700" b="1" dirty="0"/>
              <a:t> learning </a:t>
            </a:r>
            <a:r>
              <a:rPr lang="cs-CZ" sz="3700" b="1" dirty="0" err="1"/>
              <a:t>outcomes</a:t>
            </a:r>
            <a:r>
              <a:rPr lang="cs-CZ" sz="3700" b="1" dirty="0"/>
              <a:t> </a:t>
            </a:r>
            <a:r>
              <a:rPr lang="cs-CZ" sz="3700" dirty="0" err="1"/>
              <a:t>with</a:t>
            </a:r>
            <a:r>
              <a:rPr lang="cs-CZ" sz="3700" dirty="0"/>
              <a:t> a </a:t>
            </a:r>
            <a:r>
              <a:rPr lang="cs-CZ" sz="3700" dirty="0" err="1"/>
              <a:t>professional</a:t>
            </a:r>
            <a:r>
              <a:rPr lang="cs-CZ" sz="3700" dirty="0"/>
              <a:t> </a:t>
            </a:r>
            <a:r>
              <a:rPr lang="cs-CZ" sz="3700" dirty="0" err="1"/>
              <a:t>guide</a:t>
            </a:r>
            <a:endParaRPr lang="cs-CZ" sz="3700" dirty="0"/>
          </a:p>
        </p:txBody>
      </p:sp>
      <p:cxnSp>
        <p:nvCxnSpPr>
          <p:cNvPr id="11" name="Straight Connector 10">
            <a:extLst>
              <a:ext uri="{FF2B5EF4-FFF2-40B4-BE49-F238E27FC236}">
                <a16:creationId xmlns:a16="http://schemas.microsoft.com/office/drawing/2014/main" id="{AAD0195E-7F27-4D06-9427-0C121D721A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D74C2FC-3228-4FC1-B97B-87AD35508D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5" name="Zástupný obsah 2">
            <a:extLst>
              <a:ext uri="{FF2B5EF4-FFF2-40B4-BE49-F238E27FC236}">
                <a16:creationId xmlns:a16="http://schemas.microsoft.com/office/drawing/2014/main" id="{88EBC98A-EBBD-26DC-D19F-8D2C272DF6C8}"/>
              </a:ext>
            </a:extLst>
          </p:cNvPr>
          <p:cNvGraphicFramePr>
            <a:graphicFrameLocks noGrp="1"/>
          </p:cNvGraphicFramePr>
          <p:nvPr>
            <p:ph idx="1"/>
            <p:extLst>
              <p:ext uri="{D42A27DB-BD31-4B8C-83A1-F6EECF244321}">
                <p14:modId xmlns:p14="http://schemas.microsoft.com/office/powerpoint/2010/main" val="2244672269"/>
              </p:ext>
            </p:extLst>
          </p:nvPr>
        </p:nvGraphicFramePr>
        <p:xfrm>
          <a:off x="700088" y="2292350"/>
          <a:ext cx="10691812" cy="3636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Obrázek 3" descr="Obsah obrázku text&#10;&#10;Popis byl vytvořen automaticky">
            <a:extLst>
              <a:ext uri="{FF2B5EF4-FFF2-40B4-BE49-F238E27FC236}">
                <a16:creationId xmlns:a16="http://schemas.microsoft.com/office/drawing/2014/main" id="{1007DBB4-B62D-AB9E-866B-D30413F04A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17790567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8B4BC25C-A19B-56A3-BB32-9700C4C7EC9B}"/>
              </a:ext>
            </a:extLst>
          </p:cNvPr>
          <p:cNvSpPr>
            <a:spLocks noGrp="1"/>
          </p:cNvSpPr>
          <p:nvPr>
            <p:ph type="title"/>
          </p:nvPr>
        </p:nvSpPr>
        <p:spPr>
          <a:xfrm>
            <a:off x="690587" y="907128"/>
            <a:ext cx="6699564" cy="1378871"/>
          </a:xfrm>
        </p:spPr>
        <p:txBody>
          <a:bodyPr>
            <a:normAutofit/>
          </a:bodyPr>
          <a:lstStyle/>
          <a:p>
            <a:r>
              <a:rPr lang="cs-CZ" dirty="0" err="1"/>
              <a:t>Wildlife</a:t>
            </a:r>
            <a:r>
              <a:rPr lang="cs-CZ" dirty="0"/>
              <a:t> </a:t>
            </a:r>
            <a:r>
              <a:rPr lang="cs-CZ" dirty="0" err="1"/>
              <a:t>Interpretation</a:t>
            </a:r>
            <a:endParaRPr lang="cs-CZ" dirty="0"/>
          </a:p>
        </p:txBody>
      </p:sp>
      <p:cxnSp>
        <p:nvCxnSpPr>
          <p:cNvPr id="11" name="Straight Connector 10">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65151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DB1F48C0-327D-74F6-44D4-C93FE6492606}"/>
              </a:ext>
            </a:extLst>
          </p:cNvPr>
          <p:cNvSpPr>
            <a:spLocks noGrp="1"/>
          </p:cNvSpPr>
          <p:nvPr>
            <p:ph idx="1"/>
          </p:nvPr>
        </p:nvSpPr>
        <p:spPr>
          <a:xfrm>
            <a:off x="695326" y="2285999"/>
            <a:ext cx="6766748" cy="3649080"/>
          </a:xfrm>
        </p:spPr>
        <p:txBody>
          <a:bodyPr>
            <a:normAutofit/>
          </a:bodyPr>
          <a:lstStyle/>
          <a:p>
            <a:r>
              <a:rPr lang="cs-CZ" b="1" dirty="0" err="1"/>
              <a:t>Considering</a:t>
            </a:r>
            <a:r>
              <a:rPr lang="cs-CZ" dirty="0"/>
              <a:t> </a:t>
            </a:r>
            <a:r>
              <a:rPr lang="en-US" b="1" dirty="0"/>
              <a:t>target audience</a:t>
            </a:r>
          </a:p>
          <a:p>
            <a:r>
              <a:rPr lang="cs-CZ" b="1" dirty="0"/>
              <a:t>A</a:t>
            </a:r>
            <a:r>
              <a:rPr lang="en-US" b="1" dirty="0" err="1"/>
              <a:t>ctive</a:t>
            </a:r>
            <a:r>
              <a:rPr lang="en-US" b="1" dirty="0"/>
              <a:t> involvement </a:t>
            </a:r>
            <a:r>
              <a:rPr lang="en-US" dirty="0"/>
              <a:t>and relevance</a:t>
            </a:r>
          </a:p>
          <a:p>
            <a:r>
              <a:rPr lang="en-US" dirty="0"/>
              <a:t>Make the </a:t>
            </a:r>
            <a:r>
              <a:rPr lang="en-US" b="1" dirty="0"/>
              <a:t>experience</a:t>
            </a:r>
            <a:r>
              <a:rPr lang="en-US" dirty="0"/>
              <a:t> </a:t>
            </a:r>
            <a:r>
              <a:rPr lang="en-US" b="1" dirty="0"/>
              <a:t>enjoyable</a:t>
            </a:r>
          </a:p>
          <a:p>
            <a:r>
              <a:rPr lang="en-US" dirty="0"/>
              <a:t>Generate curiosity and </a:t>
            </a:r>
            <a:r>
              <a:rPr lang="en-US" b="1" dirty="0"/>
              <a:t>interest</a:t>
            </a:r>
          </a:p>
          <a:p>
            <a:r>
              <a:rPr lang="en-US" dirty="0"/>
              <a:t>Use </a:t>
            </a:r>
            <a:r>
              <a:rPr lang="en-US" b="1" dirty="0"/>
              <a:t>personal contact</a:t>
            </a:r>
            <a:endParaRPr lang="cs-CZ" b="1" dirty="0"/>
          </a:p>
        </p:txBody>
      </p:sp>
      <p:cxnSp>
        <p:nvCxnSpPr>
          <p:cNvPr id="13" name="Straight Connector 12">
            <a:extLst>
              <a:ext uri="{FF2B5EF4-FFF2-40B4-BE49-F238E27FC236}">
                <a16:creationId xmlns:a16="http://schemas.microsoft.com/office/drawing/2014/main" id="{CBA3C59D-8641-484F-A35C-361AD7E155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2521"/>
            <a:ext cx="6515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descr="Kingfisher perching against a colourful background">
            <a:extLst>
              <a:ext uri="{FF2B5EF4-FFF2-40B4-BE49-F238E27FC236}">
                <a16:creationId xmlns:a16="http://schemas.microsoft.com/office/drawing/2014/main" id="{890FD487-1952-3E1D-4799-48BB54BA571C}"/>
              </a:ext>
            </a:extLst>
          </p:cNvPr>
          <p:cNvPicPr>
            <a:picLocks noChangeAspect="1"/>
          </p:cNvPicPr>
          <p:nvPr/>
        </p:nvPicPr>
        <p:blipFill rotWithShape="1">
          <a:blip r:embed="rId2"/>
          <a:srcRect l="15191" r="45426" b="-1"/>
          <a:stretch/>
        </p:blipFill>
        <p:spPr>
          <a:xfrm>
            <a:off x="8115300" y="10"/>
            <a:ext cx="4076700" cy="6857990"/>
          </a:xfrm>
          <a:prstGeom prst="rect">
            <a:avLst/>
          </a:prstGeom>
        </p:spPr>
      </p:pic>
      <p:pic>
        <p:nvPicPr>
          <p:cNvPr id="4" name="Obrázek 3" descr="Obsah obrázku text&#10;&#10;Popis byl vytvořen automaticky">
            <a:extLst>
              <a:ext uri="{FF2B5EF4-FFF2-40B4-BE49-F238E27FC236}">
                <a16:creationId xmlns:a16="http://schemas.microsoft.com/office/drawing/2014/main" id="{4C397571-2B67-3501-CE60-1560269724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46163"/>
            <a:ext cx="3175810" cy="698195"/>
          </a:xfrm>
          <a:prstGeom prst="rect">
            <a:avLst/>
          </a:prstGeom>
        </p:spPr>
      </p:pic>
    </p:spTree>
    <p:extLst>
      <p:ext uri="{BB962C8B-B14F-4D97-AF65-F5344CB8AC3E}">
        <p14:creationId xmlns:p14="http://schemas.microsoft.com/office/powerpoint/2010/main" val="26895556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FA45B6F-F5FA-6CDB-6368-222214776587}"/>
              </a:ext>
            </a:extLst>
          </p:cNvPr>
          <p:cNvSpPr>
            <a:spLocks noGrp="1"/>
          </p:cNvSpPr>
          <p:nvPr>
            <p:ph type="title"/>
          </p:nvPr>
        </p:nvSpPr>
        <p:spPr/>
        <p:txBody>
          <a:bodyPr/>
          <a:lstStyle/>
          <a:p>
            <a:r>
              <a:rPr lang="cs-CZ" dirty="0"/>
              <a:t>Direct </a:t>
            </a:r>
            <a:r>
              <a:rPr lang="cs-CZ" dirty="0" err="1"/>
              <a:t>guided</a:t>
            </a:r>
            <a:r>
              <a:rPr lang="cs-CZ" dirty="0"/>
              <a:t> </a:t>
            </a:r>
            <a:r>
              <a:rPr lang="cs-CZ" dirty="0" err="1"/>
              <a:t>experiences</a:t>
            </a:r>
            <a:endParaRPr lang="cs-CZ" dirty="0"/>
          </a:p>
        </p:txBody>
      </p:sp>
      <p:sp>
        <p:nvSpPr>
          <p:cNvPr id="3" name="Zástupný obsah 2">
            <a:extLst>
              <a:ext uri="{FF2B5EF4-FFF2-40B4-BE49-F238E27FC236}">
                <a16:creationId xmlns:a16="http://schemas.microsoft.com/office/drawing/2014/main" id="{6E7717F9-8246-ECA4-DC06-72B6CFEA4899}"/>
              </a:ext>
            </a:extLst>
          </p:cNvPr>
          <p:cNvSpPr>
            <a:spLocks noGrp="1"/>
          </p:cNvSpPr>
          <p:nvPr>
            <p:ph idx="1"/>
          </p:nvPr>
        </p:nvSpPr>
        <p:spPr/>
        <p:txBody>
          <a:bodyPr/>
          <a:lstStyle/>
          <a:p>
            <a:r>
              <a:rPr lang="cs-CZ" b="1" dirty="0"/>
              <a:t>T</a:t>
            </a:r>
            <a:r>
              <a:rPr lang="en-US" b="1" dirty="0"/>
              <a:t>he most efficient </a:t>
            </a:r>
            <a:r>
              <a:rPr lang="en-US" dirty="0"/>
              <a:t>form of </a:t>
            </a:r>
            <a:r>
              <a:rPr lang="en-US" dirty="0" err="1"/>
              <a:t>interpretatio</a:t>
            </a:r>
            <a:r>
              <a:rPr lang="cs-CZ" dirty="0"/>
              <a:t>n</a:t>
            </a:r>
          </a:p>
          <a:p>
            <a:r>
              <a:rPr lang="en-US" b="1" dirty="0"/>
              <a:t>Three stages</a:t>
            </a:r>
            <a:r>
              <a:rPr lang="cs-CZ" b="1" dirty="0"/>
              <a:t>:</a:t>
            </a:r>
          </a:p>
          <a:p>
            <a:endParaRPr lang="cs-CZ" b="1" dirty="0">
              <a:sym typeface="Wingdings" panose="05000000000000000000" pitchFamily="2" charset="2"/>
            </a:endParaRPr>
          </a:p>
          <a:p>
            <a:endParaRPr lang="cs-CZ" b="1" dirty="0">
              <a:sym typeface="Wingdings" panose="05000000000000000000" pitchFamily="2" charset="2"/>
            </a:endParaRPr>
          </a:p>
          <a:p>
            <a:endParaRPr lang="cs-CZ" b="1" dirty="0">
              <a:sym typeface="Wingdings" panose="05000000000000000000" pitchFamily="2" charset="2"/>
            </a:endParaRPr>
          </a:p>
          <a:p>
            <a:r>
              <a:rPr lang="en-US" dirty="0"/>
              <a:t>Guides provide </a:t>
            </a:r>
            <a:r>
              <a:rPr lang="en-US" b="1" dirty="0"/>
              <a:t>good practice guidelines and mitigate inappropriate behavior</a:t>
            </a:r>
            <a:r>
              <a:rPr lang="cs-CZ" dirty="0"/>
              <a:t>.</a:t>
            </a:r>
          </a:p>
          <a:p>
            <a:endParaRPr lang="cs-CZ" dirty="0"/>
          </a:p>
        </p:txBody>
      </p:sp>
      <p:pic>
        <p:nvPicPr>
          <p:cNvPr id="4" name="Obrázek 3" descr="Obsah obrázku text&#10;&#10;Popis byl vytvořen automaticky">
            <a:extLst>
              <a:ext uri="{FF2B5EF4-FFF2-40B4-BE49-F238E27FC236}">
                <a16:creationId xmlns:a16="http://schemas.microsoft.com/office/drawing/2014/main" id="{22B24808-40AC-5C29-1D38-39DAE675D9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graphicFrame>
        <p:nvGraphicFramePr>
          <p:cNvPr id="7" name="Diagram 6">
            <a:extLst>
              <a:ext uri="{FF2B5EF4-FFF2-40B4-BE49-F238E27FC236}">
                <a16:creationId xmlns:a16="http://schemas.microsoft.com/office/drawing/2014/main" id="{C9C4783A-7058-8B48-EB3E-8398AD0988D6}"/>
              </a:ext>
            </a:extLst>
          </p:cNvPr>
          <p:cNvGraphicFramePr/>
          <p:nvPr>
            <p:extLst>
              <p:ext uri="{D42A27DB-BD31-4B8C-83A1-F6EECF244321}">
                <p14:modId xmlns:p14="http://schemas.microsoft.com/office/powerpoint/2010/main" val="155262614"/>
              </p:ext>
            </p:extLst>
          </p:nvPr>
        </p:nvGraphicFramePr>
        <p:xfrm>
          <a:off x="1073425" y="3429000"/>
          <a:ext cx="9829801" cy="12423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ovéPole 8">
            <a:extLst>
              <a:ext uri="{FF2B5EF4-FFF2-40B4-BE49-F238E27FC236}">
                <a16:creationId xmlns:a16="http://schemas.microsoft.com/office/drawing/2014/main" id="{2BCB2515-F777-7A6E-C41A-74775AD4EC6D}"/>
              </a:ext>
            </a:extLst>
          </p:cNvPr>
          <p:cNvSpPr txBox="1"/>
          <p:nvPr/>
        </p:nvSpPr>
        <p:spPr>
          <a:xfrm>
            <a:off x="700635" y="6188793"/>
            <a:ext cx="6097656" cy="369332"/>
          </a:xfrm>
          <a:prstGeom prst="rect">
            <a:avLst/>
          </a:prstGeom>
          <a:noFill/>
        </p:spPr>
        <p:txBody>
          <a:bodyPr wrap="square">
            <a:spAutoFit/>
          </a:bodyPr>
          <a:lstStyle/>
          <a:p>
            <a:pPr lvl="0"/>
            <a:r>
              <a:rPr lang="cs-CZ" dirty="0">
                <a:latin typeface="Calibri" panose="020F0502020204030204" pitchFamily="34" charset="0"/>
                <a:cs typeface="Calibri" panose="020F0502020204030204" pitchFamily="34" charset="0"/>
              </a:rPr>
              <a:t>(</a:t>
            </a:r>
            <a:r>
              <a:rPr lang="cs-CZ" dirty="0" err="1">
                <a:latin typeface="Calibri" panose="020F0502020204030204" pitchFamily="34" charset="0"/>
                <a:cs typeface="Calibri" panose="020F0502020204030204" pitchFamily="34" charset="0"/>
              </a:rPr>
              <a:t>Forestell</a:t>
            </a:r>
            <a:r>
              <a:rPr lang="cs-CZ" dirty="0">
                <a:latin typeface="Calibri" panose="020F0502020204030204" pitchFamily="34" charset="0"/>
                <a:cs typeface="Calibri" panose="020F0502020204030204" pitchFamily="34" charset="0"/>
              </a:rPr>
              <a:t> and Kaufman, 1990; </a:t>
            </a:r>
            <a:r>
              <a:rPr lang="cs-CZ" dirty="0" err="1">
                <a:latin typeface="Calibri" panose="020F0502020204030204" pitchFamily="34" charset="0"/>
                <a:cs typeface="Calibri" panose="020F0502020204030204" pitchFamily="34" charset="0"/>
              </a:rPr>
              <a:t>Lück</a:t>
            </a:r>
            <a:r>
              <a:rPr lang="cs-CZ" dirty="0">
                <a:latin typeface="Calibri" panose="020F0502020204030204" pitchFamily="34" charset="0"/>
                <a:cs typeface="Calibri" panose="020F0502020204030204" pitchFamily="34" charset="0"/>
              </a:rPr>
              <a:t>, 2008)</a:t>
            </a:r>
          </a:p>
        </p:txBody>
      </p:sp>
    </p:spTree>
    <p:extLst>
      <p:ext uri="{BB962C8B-B14F-4D97-AF65-F5344CB8AC3E}">
        <p14:creationId xmlns:p14="http://schemas.microsoft.com/office/powerpoint/2010/main" val="22022765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6F9A052-F8EF-3026-898D-12C6BC2DE6D0}"/>
              </a:ext>
            </a:extLst>
          </p:cNvPr>
          <p:cNvSpPr>
            <a:spLocks noGrp="1"/>
          </p:cNvSpPr>
          <p:nvPr>
            <p:ph type="title"/>
          </p:nvPr>
        </p:nvSpPr>
        <p:spPr/>
        <p:txBody>
          <a:bodyPr/>
          <a:lstStyle/>
          <a:p>
            <a:r>
              <a:rPr lang="cs-CZ" dirty="0" err="1"/>
              <a:t>Inspiring</a:t>
            </a:r>
            <a:r>
              <a:rPr lang="cs-CZ" dirty="0"/>
              <a:t> </a:t>
            </a:r>
            <a:r>
              <a:rPr lang="cs-CZ" dirty="0" err="1"/>
              <a:t>guide</a:t>
            </a:r>
            <a:r>
              <a:rPr lang="cs-CZ" dirty="0"/>
              <a:t> </a:t>
            </a:r>
            <a:r>
              <a:rPr lang="cs-CZ" dirty="0" err="1"/>
              <a:t>characteristics</a:t>
            </a:r>
            <a:endParaRPr lang="cs-CZ" dirty="0"/>
          </a:p>
        </p:txBody>
      </p:sp>
      <p:sp>
        <p:nvSpPr>
          <p:cNvPr id="3" name="Zástupný obsah 2">
            <a:extLst>
              <a:ext uri="{FF2B5EF4-FFF2-40B4-BE49-F238E27FC236}">
                <a16:creationId xmlns:a16="http://schemas.microsoft.com/office/drawing/2014/main" id="{C0B17FFF-E688-69F0-CB63-90C1135C6285}"/>
              </a:ext>
            </a:extLst>
          </p:cNvPr>
          <p:cNvSpPr>
            <a:spLocks noGrp="1"/>
          </p:cNvSpPr>
          <p:nvPr>
            <p:ph idx="1"/>
          </p:nvPr>
        </p:nvSpPr>
        <p:spPr/>
        <p:txBody>
          <a:bodyPr/>
          <a:lstStyle/>
          <a:p>
            <a:r>
              <a:rPr lang="en-US" dirty="0"/>
              <a:t>Guides translate technical language into </a:t>
            </a:r>
            <a:r>
              <a:rPr lang="en-US" b="1" dirty="0"/>
              <a:t>understandable terms</a:t>
            </a:r>
          </a:p>
          <a:p>
            <a:r>
              <a:rPr lang="en-US" dirty="0"/>
              <a:t>They entertain and engage non-scientist tourists</a:t>
            </a:r>
            <a:r>
              <a:rPr lang="cs-CZ" dirty="0"/>
              <a:t> </a:t>
            </a:r>
            <a:r>
              <a:rPr lang="nl-NL" dirty="0"/>
              <a:t>(Ham, 1992 in Borges de Lima, 2017, p. 122). </a:t>
            </a:r>
            <a:endParaRPr lang="en-US" dirty="0"/>
          </a:p>
          <a:p>
            <a:r>
              <a:rPr lang="en-US" b="1" dirty="0"/>
              <a:t>Excellent leadership skills </a:t>
            </a:r>
            <a:r>
              <a:rPr lang="en-US" dirty="0"/>
              <a:t>are essential</a:t>
            </a:r>
          </a:p>
          <a:p>
            <a:r>
              <a:rPr lang="en-US" b="1" dirty="0"/>
              <a:t>Trustful experts </a:t>
            </a:r>
            <a:r>
              <a:rPr lang="en-US" dirty="0"/>
              <a:t>who promote respect for culture and local specificities</a:t>
            </a:r>
            <a:endParaRPr lang="cs-CZ" dirty="0"/>
          </a:p>
        </p:txBody>
      </p:sp>
      <p:pic>
        <p:nvPicPr>
          <p:cNvPr id="4" name="Obrázek 3" descr="Obsah obrázku text&#10;&#10;Popis byl vytvořen automaticky">
            <a:extLst>
              <a:ext uri="{FF2B5EF4-FFF2-40B4-BE49-F238E27FC236}">
                <a16:creationId xmlns:a16="http://schemas.microsoft.com/office/drawing/2014/main" id="{65D9EDE2-ACE0-DB65-6657-5696836C28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3881211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25">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1ACF57E0-6C04-495B-19B0-3BAA928EB995}"/>
              </a:ext>
            </a:extLst>
          </p:cNvPr>
          <p:cNvSpPr>
            <a:spLocks noGrp="1"/>
          </p:cNvSpPr>
          <p:nvPr>
            <p:ph type="title"/>
          </p:nvPr>
        </p:nvSpPr>
        <p:spPr>
          <a:xfrm>
            <a:off x="700087" y="909638"/>
            <a:ext cx="10691813" cy="810192"/>
          </a:xfrm>
        </p:spPr>
        <p:txBody>
          <a:bodyPr>
            <a:normAutofit/>
          </a:bodyPr>
          <a:lstStyle/>
          <a:p>
            <a:r>
              <a:rPr lang="cs-CZ"/>
              <a:t>Spheres of tour guiding</a:t>
            </a:r>
            <a:endParaRPr lang="cs-CZ" dirty="0"/>
          </a:p>
        </p:txBody>
      </p:sp>
      <p:cxnSp>
        <p:nvCxnSpPr>
          <p:cNvPr id="37" name="Straight Connector 27">
            <a:extLst>
              <a:ext uri="{FF2B5EF4-FFF2-40B4-BE49-F238E27FC236}">
                <a16:creationId xmlns:a16="http://schemas.microsoft.com/office/drawing/2014/main" id="{BCE733BF-B95F-4869-AB8F-D90C6F5957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29">
            <a:extLst>
              <a:ext uri="{FF2B5EF4-FFF2-40B4-BE49-F238E27FC236}">
                <a16:creationId xmlns:a16="http://schemas.microsoft.com/office/drawing/2014/main" id="{8D1166D6-1A36-41B0-8A82-37761E6F3D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1" name="Zástupný obsah 2">
            <a:extLst>
              <a:ext uri="{FF2B5EF4-FFF2-40B4-BE49-F238E27FC236}">
                <a16:creationId xmlns:a16="http://schemas.microsoft.com/office/drawing/2014/main" id="{6DAF3EFB-E80F-8D1A-8E0F-8890550ADA31}"/>
              </a:ext>
            </a:extLst>
          </p:cNvPr>
          <p:cNvGraphicFramePr>
            <a:graphicFrameLocks noGrp="1"/>
          </p:cNvGraphicFramePr>
          <p:nvPr>
            <p:ph idx="1"/>
            <p:extLst>
              <p:ext uri="{D42A27DB-BD31-4B8C-83A1-F6EECF244321}">
                <p14:modId xmlns:p14="http://schemas.microsoft.com/office/powerpoint/2010/main" val="1328902843"/>
              </p:ext>
            </p:extLst>
          </p:nvPr>
        </p:nvGraphicFramePr>
        <p:xfrm>
          <a:off x="800101" y="1719830"/>
          <a:ext cx="10591800" cy="40747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Obrázek 3" descr="Obsah obrázku text&#10;&#10;Popis byl vytvořen automaticky">
            <a:extLst>
              <a:ext uri="{FF2B5EF4-FFF2-40B4-BE49-F238E27FC236}">
                <a16:creationId xmlns:a16="http://schemas.microsoft.com/office/drawing/2014/main" id="{ECB4F0A8-F136-EA67-88B7-0A33508EED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1808509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CD80D606-1F1A-95D8-706A-19DAED3DCA2E}"/>
              </a:ext>
            </a:extLst>
          </p:cNvPr>
          <p:cNvSpPr>
            <a:spLocks noGrp="1"/>
          </p:cNvSpPr>
          <p:nvPr>
            <p:ph type="title"/>
          </p:nvPr>
        </p:nvSpPr>
        <p:spPr>
          <a:xfrm>
            <a:off x="690587" y="907128"/>
            <a:ext cx="6699564" cy="1378871"/>
          </a:xfrm>
        </p:spPr>
        <p:txBody>
          <a:bodyPr>
            <a:normAutofit/>
          </a:bodyPr>
          <a:lstStyle/>
          <a:p>
            <a:r>
              <a:rPr lang="cs-CZ"/>
              <a:t>Scientific</a:t>
            </a:r>
            <a:r>
              <a:rPr lang="cs-CZ" dirty="0"/>
              <a:t> </a:t>
            </a:r>
            <a:r>
              <a:rPr lang="cs-CZ"/>
              <a:t>research</a:t>
            </a:r>
            <a:r>
              <a:rPr lang="cs-CZ" dirty="0"/>
              <a:t> </a:t>
            </a:r>
            <a:r>
              <a:rPr lang="cs-CZ"/>
              <a:t>importance</a:t>
            </a:r>
          </a:p>
        </p:txBody>
      </p:sp>
      <p:cxnSp>
        <p:nvCxnSpPr>
          <p:cNvPr id="25" name="Straight Connector 24">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65151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56089BA6-203A-3EFB-3651-BF8F1D7F807C}"/>
              </a:ext>
            </a:extLst>
          </p:cNvPr>
          <p:cNvSpPr>
            <a:spLocks noGrp="1"/>
          </p:cNvSpPr>
          <p:nvPr>
            <p:ph idx="1"/>
          </p:nvPr>
        </p:nvSpPr>
        <p:spPr>
          <a:xfrm>
            <a:off x="695326" y="2285999"/>
            <a:ext cx="6766748" cy="3649080"/>
          </a:xfrm>
        </p:spPr>
        <p:txBody>
          <a:bodyPr>
            <a:normAutofit/>
          </a:bodyPr>
          <a:lstStyle/>
          <a:p>
            <a:pPr>
              <a:lnSpc>
                <a:spcPct val="110000"/>
              </a:lnSpc>
            </a:pPr>
            <a:r>
              <a:rPr lang="cs-CZ" sz="1800" dirty="0"/>
              <a:t>R</a:t>
            </a:r>
            <a:r>
              <a:rPr lang="en-US" sz="1800" dirty="0" err="1"/>
              <a:t>ock</a:t>
            </a:r>
            <a:r>
              <a:rPr lang="en-US" sz="1800" dirty="0"/>
              <a:t> shelters and caves offer valuable information about the </a:t>
            </a:r>
            <a:r>
              <a:rPr lang="en-US" sz="1800" b="1" dirty="0"/>
              <a:t>weather conditions </a:t>
            </a:r>
            <a:r>
              <a:rPr lang="en-US" sz="1800" dirty="0"/>
              <a:t>that different human species and communities faced</a:t>
            </a:r>
            <a:endParaRPr lang="cs-CZ" sz="1800" dirty="0"/>
          </a:p>
          <a:p>
            <a:pPr>
              <a:lnSpc>
                <a:spcPct val="110000"/>
              </a:lnSpc>
            </a:pPr>
            <a:r>
              <a:rPr lang="cs-CZ" sz="1800" dirty="0" err="1"/>
              <a:t>Archaeological</a:t>
            </a:r>
            <a:r>
              <a:rPr lang="cs-CZ" sz="1800" dirty="0"/>
              <a:t> </a:t>
            </a:r>
            <a:r>
              <a:rPr lang="cs-CZ" sz="1800" dirty="0" err="1"/>
              <a:t>remaints</a:t>
            </a:r>
            <a:r>
              <a:rPr lang="cs-CZ" sz="1800" dirty="0"/>
              <a:t> in </a:t>
            </a:r>
            <a:r>
              <a:rPr lang="cs-CZ" sz="1800" dirty="0" err="1"/>
              <a:t>caves</a:t>
            </a:r>
            <a:r>
              <a:rPr lang="cs-CZ" sz="1800" dirty="0"/>
              <a:t> </a:t>
            </a:r>
            <a:r>
              <a:rPr lang="cs-CZ" sz="1800" dirty="0" err="1"/>
              <a:t>offer</a:t>
            </a:r>
            <a:r>
              <a:rPr lang="cs-CZ" sz="1800" dirty="0"/>
              <a:t> a </a:t>
            </a:r>
            <a:r>
              <a:rPr lang="cs-CZ" sz="1800" b="1" dirty="0" err="1"/>
              <a:t>glimpse</a:t>
            </a:r>
            <a:r>
              <a:rPr lang="cs-CZ" sz="1800" b="1" dirty="0"/>
              <a:t> </a:t>
            </a:r>
            <a:r>
              <a:rPr lang="cs-CZ" sz="1800" b="1" dirty="0" err="1"/>
              <a:t>into</a:t>
            </a:r>
            <a:r>
              <a:rPr lang="cs-CZ" sz="1800" b="1" dirty="0"/>
              <a:t> </a:t>
            </a:r>
            <a:r>
              <a:rPr lang="cs-CZ" sz="1800" b="1" dirty="0" err="1"/>
              <a:t>the</a:t>
            </a:r>
            <a:r>
              <a:rPr lang="cs-CZ" sz="1800" b="1" dirty="0"/>
              <a:t> </a:t>
            </a:r>
            <a:r>
              <a:rPr lang="cs-CZ" sz="1800" b="1" dirty="0" err="1"/>
              <a:t>social</a:t>
            </a:r>
            <a:r>
              <a:rPr lang="cs-CZ" sz="1800" b="1" dirty="0"/>
              <a:t> </a:t>
            </a:r>
            <a:r>
              <a:rPr lang="cs-CZ" sz="1800" b="1" dirty="0" err="1"/>
              <a:t>composition</a:t>
            </a:r>
            <a:r>
              <a:rPr lang="cs-CZ" sz="1800" b="1" dirty="0"/>
              <a:t> and </a:t>
            </a:r>
            <a:r>
              <a:rPr lang="cs-CZ" sz="1800" b="1" dirty="0" err="1"/>
              <a:t>organizational</a:t>
            </a:r>
            <a:r>
              <a:rPr lang="cs-CZ" sz="1800" b="1" dirty="0"/>
              <a:t> </a:t>
            </a:r>
            <a:r>
              <a:rPr lang="cs-CZ" sz="1800" b="1" dirty="0" err="1"/>
              <a:t>aspects</a:t>
            </a:r>
            <a:r>
              <a:rPr lang="cs-CZ" sz="1800" b="1" dirty="0"/>
              <a:t> </a:t>
            </a:r>
            <a:r>
              <a:rPr lang="cs-CZ" sz="1800" b="1" dirty="0" err="1"/>
              <a:t>of</a:t>
            </a:r>
            <a:r>
              <a:rPr lang="cs-CZ" sz="1800" b="1" dirty="0"/>
              <a:t> </a:t>
            </a:r>
            <a:r>
              <a:rPr lang="cs-CZ" sz="1800" b="1" dirty="0" err="1"/>
              <a:t>human</a:t>
            </a:r>
            <a:r>
              <a:rPr lang="cs-CZ" sz="1800" b="1" dirty="0"/>
              <a:t> </a:t>
            </a:r>
            <a:r>
              <a:rPr lang="cs-CZ" sz="1800" b="1" dirty="0" err="1"/>
              <a:t>communities</a:t>
            </a:r>
            <a:endParaRPr lang="cs-CZ" sz="1800" b="1" dirty="0"/>
          </a:p>
          <a:p>
            <a:pPr>
              <a:lnSpc>
                <a:spcPct val="110000"/>
              </a:lnSpc>
            </a:pPr>
            <a:r>
              <a:rPr lang="cs-CZ" sz="1800" dirty="0" err="1"/>
              <a:t>Burials</a:t>
            </a:r>
            <a:r>
              <a:rPr lang="cs-CZ" sz="1800" dirty="0"/>
              <a:t> in </a:t>
            </a:r>
            <a:r>
              <a:rPr lang="cs-CZ" sz="1800" dirty="0" err="1"/>
              <a:t>caves</a:t>
            </a:r>
            <a:r>
              <a:rPr lang="cs-CZ" sz="1800" dirty="0"/>
              <a:t> </a:t>
            </a:r>
            <a:r>
              <a:rPr lang="cs-CZ" sz="1800" dirty="0" err="1"/>
              <a:t>provide</a:t>
            </a:r>
            <a:r>
              <a:rPr lang="cs-CZ" sz="1800" dirty="0"/>
              <a:t> </a:t>
            </a:r>
            <a:r>
              <a:rPr lang="cs-CZ" sz="1800" b="1" dirty="0"/>
              <a:t>evidence </a:t>
            </a:r>
            <a:r>
              <a:rPr lang="cs-CZ" sz="1800" b="1" dirty="0" err="1"/>
              <a:t>of</a:t>
            </a:r>
            <a:r>
              <a:rPr lang="cs-CZ" sz="1800" b="1" dirty="0"/>
              <a:t> </a:t>
            </a:r>
            <a:r>
              <a:rPr lang="cs-CZ" sz="1800" b="1" dirty="0" err="1"/>
              <a:t>religious</a:t>
            </a:r>
            <a:r>
              <a:rPr lang="cs-CZ" sz="1800" b="1" dirty="0"/>
              <a:t> </a:t>
            </a:r>
            <a:r>
              <a:rPr lang="cs-CZ" sz="1800" b="1" dirty="0" err="1"/>
              <a:t>beliefs</a:t>
            </a:r>
            <a:r>
              <a:rPr lang="cs-CZ" sz="1800" b="1" dirty="0"/>
              <a:t> and </a:t>
            </a:r>
            <a:r>
              <a:rPr lang="cs-CZ" sz="1800" b="1" dirty="0" err="1"/>
              <a:t>social</a:t>
            </a:r>
            <a:r>
              <a:rPr lang="cs-CZ" sz="1800" b="1" dirty="0"/>
              <a:t> </a:t>
            </a:r>
            <a:r>
              <a:rPr lang="cs-CZ" sz="1800" b="1" dirty="0" err="1"/>
              <a:t>categorization</a:t>
            </a:r>
            <a:endParaRPr lang="cs-CZ" sz="1800" b="1" dirty="0"/>
          </a:p>
          <a:p>
            <a:pPr>
              <a:lnSpc>
                <a:spcPct val="110000"/>
              </a:lnSpc>
            </a:pPr>
            <a:r>
              <a:rPr lang="cs-CZ" sz="1800" dirty="0" err="1"/>
              <a:t>The</a:t>
            </a:r>
            <a:r>
              <a:rPr lang="cs-CZ" sz="1800" dirty="0"/>
              <a:t> study </a:t>
            </a:r>
            <a:r>
              <a:rPr lang="cs-CZ" sz="1800" dirty="0" err="1"/>
              <a:t>of</a:t>
            </a:r>
            <a:r>
              <a:rPr lang="cs-CZ" sz="1800" dirty="0"/>
              <a:t> </a:t>
            </a:r>
            <a:r>
              <a:rPr lang="cs-CZ" sz="1800" dirty="0" err="1"/>
              <a:t>caves</a:t>
            </a:r>
            <a:r>
              <a:rPr lang="cs-CZ" sz="1800" dirty="0"/>
              <a:t> </a:t>
            </a:r>
            <a:r>
              <a:rPr lang="cs-CZ" sz="1800" b="1" dirty="0" err="1"/>
              <a:t>initiates</a:t>
            </a:r>
            <a:r>
              <a:rPr lang="cs-CZ" sz="1800" dirty="0"/>
              <a:t> </a:t>
            </a:r>
            <a:r>
              <a:rPr lang="cs-CZ" sz="1800" b="1" dirty="0" err="1"/>
              <a:t>actions</a:t>
            </a:r>
            <a:r>
              <a:rPr lang="cs-CZ" sz="1800" b="1" dirty="0"/>
              <a:t> </a:t>
            </a:r>
            <a:r>
              <a:rPr lang="cs-CZ" sz="1800" b="1" dirty="0" err="1"/>
              <a:t>for</a:t>
            </a:r>
            <a:r>
              <a:rPr lang="cs-CZ" sz="1800" b="1" dirty="0"/>
              <a:t> </a:t>
            </a:r>
            <a:r>
              <a:rPr lang="cs-CZ" sz="1800" b="1" dirty="0" err="1"/>
              <a:t>environmental</a:t>
            </a:r>
            <a:r>
              <a:rPr lang="cs-CZ" sz="1800" b="1" dirty="0"/>
              <a:t> </a:t>
            </a:r>
            <a:r>
              <a:rPr lang="cs-CZ" sz="1800" b="1" dirty="0" err="1"/>
              <a:t>conservation</a:t>
            </a:r>
            <a:r>
              <a:rPr lang="cs-CZ" sz="1800" b="1" dirty="0"/>
              <a:t> and </a:t>
            </a:r>
            <a:r>
              <a:rPr lang="cs-CZ" sz="1800" b="1" dirty="0" err="1"/>
              <a:t>undestanding</a:t>
            </a:r>
            <a:r>
              <a:rPr lang="cs-CZ" sz="1800" b="1" dirty="0"/>
              <a:t> </a:t>
            </a:r>
            <a:r>
              <a:rPr lang="cs-CZ" sz="1800" b="1" dirty="0" err="1"/>
              <a:t>environmental</a:t>
            </a:r>
            <a:r>
              <a:rPr lang="cs-CZ" sz="1800" b="1" dirty="0"/>
              <a:t> </a:t>
            </a:r>
            <a:r>
              <a:rPr lang="cs-CZ" sz="1800" b="1" dirty="0" err="1"/>
              <a:t>degradation</a:t>
            </a:r>
            <a:endParaRPr lang="cs-CZ" sz="1800" b="1" dirty="0"/>
          </a:p>
        </p:txBody>
      </p:sp>
      <p:cxnSp>
        <p:nvCxnSpPr>
          <p:cNvPr id="27" name="Straight Connector 26">
            <a:extLst>
              <a:ext uri="{FF2B5EF4-FFF2-40B4-BE49-F238E27FC236}">
                <a16:creationId xmlns:a16="http://schemas.microsoft.com/office/drawing/2014/main" id="{CBA3C59D-8641-484F-A35C-361AD7E155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2521"/>
            <a:ext cx="6515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4" descr="Triangle shaped cave">
            <a:extLst>
              <a:ext uri="{FF2B5EF4-FFF2-40B4-BE49-F238E27FC236}">
                <a16:creationId xmlns:a16="http://schemas.microsoft.com/office/drawing/2014/main" id="{7B19A606-5689-82DE-2850-B425DBEBF833}"/>
              </a:ext>
            </a:extLst>
          </p:cNvPr>
          <p:cNvPicPr>
            <a:picLocks noChangeAspect="1"/>
          </p:cNvPicPr>
          <p:nvPr/>
        </p:nvPicPr>
        <p:blipFill rotWithShape="1">
          <a:blip r:embed="rId2"/>
          <a:srcRect l="48958" r="10323" b="-1"/>
          <a:stretch/>
        </p:blipFill>
        <p:spPr>
          <a:xfrm>
            <a:off x="8115300" y="10"/>
            <a:ext cx="4076700" cy="6857990"/>
          </a:xfrm>
          <a:prstGeom prst="rect">
            <a:avLst/>
          </a:prstGeom>
        </p:spPr>
      </p:pic>
      <p:pic>
        <p:nvPicPr>
          <p:cNvPr id="6" name="Obrázek 5" descr="Obsah obrázku text&#10;&#10;Popis byl vytvořen automaticky">
            <a:extLst>
              <a:ext uri="{FF2B5EF4-FFF2-40B4-BE49-F238E27FC236}">
                <a16:creationId xmlns:a16="http://schemas.microsoft.com/office/drawing/2014/main" id="{F9D1A533-BC19-AE76-013A-45B183FACC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9805"/>
            <a:ext cx="3175810" cy="698195"/>
          </a:xfrm>
          <a:prstGeom prst="rect">
            <a:avLst/>
          </a:prstGeom>
        </p:spPr>
      </p:pic>
    </p:spTree>
    <p:extLst>
      <p:ext uri="{BB962C8B-B14F-4D97-AF65-F5344CB8AC3E}">
        <p14:creationId xmlns:p14="http://schemas.microsoft.com/office/powerpoint/2010/main" val="18556305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0770B15F-4DA3-2948-9B3E-A24E60C221FA}"/>
              </a:ext>
            </a:extLst>
          </p:cNvPr>
          <p:cNvSpPr>
            <a:spLocks noGrp="1"/>
          </p:cNvSpPr>
          <p:nvPr>
            <p:ph type="title"/>
          </p:nvPr>
        </p:nvSpPr>
        <p:spPr>
          <a:xfrm>
            <a:off x="690587" y="907128"/>
            <a:ext cx="6699564" cy="1378871"/>
          </a:xfrm>
        </p:spPr>
        <p:txBody>
          <a:bodyPr>
            <a:normAutofit/>
          </a:bodyPr>
          <a:lstStyle/>
          <a:p>
            <a:r>
              <a:rPr lang="cs-CZ" dirty="0" err="1"/>
              <a:t>Unforgettable</a:t>
            </a:r>
            <a:r>
              <a:rPr lang="cs-CZ" dirty="0"/>
              <a:t> </a:t>
            </a:r>
            <a:r>
              <a:rPr lang="cs-CZ" dirty="0" err="1"/>
              <a:t>Experiences</a:t>
            </a:r>
            <a:endParaRPr lang="cs-CZ" dirty="0"/>
          </a:p>
        </p:txBody>
      </p:sp>
      <p:cxnSp>
        <p:nvCxnSpPr>
          <p:cNvPr id="11" name="Straight Connector 10">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65151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954812C5-9923-9FC2-8192-5E7682C47E71}"/>
              </a:ext>
            </a:extLst>
          </p:cNvPr>
          <p:cNvSpPr>
            <a:spLocks noGrp="1"/>
          </p:cNvSpPr>
          <p:nvPr>
            <p:ph idx="1"/>
          </p:nvPr>
        </p:nvSpPr>
        <p:spPr>
          <a:xfrm>
            <a:off x="695326" y="2285999"/>
            <a:ext cx="6766748" cy="3649080"/>
          </a:xfrm>
        </p:spPr>
        <p:txBody>
          <a:bodyPr>
            <a:normAutofit/>
          </a:bodyPr>
          <a:lstStyle/>
          <a:p>
            <a:r>
              <a:rPr lang="en-US" b="1" dirty="0"/>
              <a:t>Intense engagement</a:t>
            </a:r>
            <a:r>
              <a:rPr lang="en-US" dirty="0"/>
              <a:t>, loss of sense of time, and self-transcendence</a:t>
            </a:r>
            <a:r>
              <a:rPr lang="cs-CZ" dirty="0"/>
              <a:t> (Ham, 2004).</a:t>
            </a:r>
            <a:endParaRPr lang="en-US" dirty="0"/>
          </a:p>
          <a:p>
            <a:r>
              <a:rPr lang="en-US" b="1" dirty="0"/>
              <a:t>Direct emotional connection </a:t>
            </a:r>
            <a:r>
              <a:rPr lang="en-US" dirty="0"/>
              <a:t>with the phenomenon</a:t>
            </a:r>
          </a:p>
          <a:p>
            <a:r>
              <a:rPr lang="en-US" dirty="0"/>
              <a:t>Some visitors prefer </a:t>
            </a:r>
            <a:r>
              <a:rPr lang="en-US" b="1" dirty="0"/>
              <a:t>contemplation</a:t>
            </a:r>
            <a:r>
              <a:rPr lang="en-US" dirty="0"/>
              <a:t> </a:t>
            </a:r>
            <a:r>
              <a:rPr lang="en-US" b="1" dirty="0"/>
              <a:t>and</a:t>
            </a:r>
            <a:r>
              <a:rPr lang="en-US" dirty="0"/>
              <a:t> </a:t>
            </a:r>
            <a:r>
              <a:rPr lang="en-US" b="1" dirty="0"/>
              <a:t>observation of nature</a:t>
            </a:r>
            <a:r>
              <a:rPr lang="cs-CZ" b="1" dirty="0"/>
              <a:t> </a:t>
            </a:r>
            <a:r>
              <a:rPr lang="cs-CZ" dirty="0"/>
              <a:t>(</a:t>
            </a:r>
            <a:r>
              <a:rPr lang="cs-CZ" dirty="0" err="1"/>
              <a:t>Borges</a:t>
            </a:r>
            <a:r>
              <a:rPr lang="cs-CZ" dirty="0"/>
              <a:t> de Lima, 2017, p. 172). </a:t>
            </a:r>
          </a:p>
        </p:txBody>
      </p:sp>
      <p:cxnSp>
        <p:nvCxnSpPr>
          <p:cNvPr id="13" name="Straight Connector 12">
            <a:extLst>
              <a:ext uri="{FF2B5EF4-FFF2-40B4-BE49-F238E27FC236}">
                <a16:creationId xmlns:a16="http://schemas.microsoft.com/office/drawing/2014/main" id="{CBA3C59D-8641-484F-A35C-361AD7E155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2521"/>
            <a:ext cx="6515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descr="Close up image of a hand touching flowers">
            <a:extLst>
              <a:ext uri="{FF2B5EF4-FFF2-40B4-BE49-F238E27FC236}">
                <a16:creationId xmlns:a16="http://schemas.microsoft.com/office/drawing/2014/main" id="{9A9E20DD-0ACD-19A8-526C-410B230689E7}"/>
              </a:ext>
            </a:extLst>
          </p:cNvPr>
          <p:cNvPicPr>
            <a:picLocks noChangeAspect="1"/>
          </p:cNvPicPr>
          <p:nvPr/>
        </p:nvPicPr>
        <p:blipFill rotWithShape="1">
          <a:blip r:embed="rId2"/>
          <a:srcRect l="13189" r="47131" b="-1"/>
          <a:stretch/>
        </p:blipFill>
        <p:spPr>
          <a:xfrm>
            <a:off x="8115300" y="10"/>
            <a:ext cx="4076700" cy="6857990"/>
          </a:xfrm>
          <a:prstGeom prst="rect">
            <a:avLst/>
          </a:prstGeom>
        </p:spPr>
      </p:pic>
      <p:pic>
        <p:nvPicPr>
          <p:cNvPr id="6" name="Obrázek 5" descr="Obsah obrázku text&#10;&#10;Popis byl vytvořen automaticky">
            <a:extLst>
              <a:ext uri="{FF2B5EF4-FFF2-40B4-BE49-F238E27FC236}">
                <a16:creationId xmlns:a16="http://schemas.microsoft.com/office/drawing/2014/main" id="{C09D9A3E-EE9A-8FE7-492D-35999B4DB1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46163"/>
            <a:ext cx="3175810" cy="698195"/>
          </a:xfrm>
          <a:prstGeom prst="rect">
            <a:avLst/>
          </a:prstGeom>
        </p:spPr>
      </p:pic>
    </p:spTree>
    <p:extLst>
      <p:ext uri="{BB962C8B-B14F-4D97-AF65-F5344CB8AC3E}">
        <p14:creationId xmlns:p14="http://schemas.microsoft.com/office/powerpoint/2010/main" val="39679420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62E089D9-4F66-7797-0C09-EFBDF9F2CAD3}"/>
              </a:ext>
            </a:extLst>
          </p:cNvPr>
          <p:cNvSpPr>
            <a:spLocks noGrp="1"/>
          </p:cNvSpPr>
          <p:nvPr>
            <p:ph type="title"/>
          </p:nvPr>
        </p:nvSpPr>
        <p:spPr>
          <a:xfrm>
            <a:off x="690587" y="907128"/>
            <a:ext cx="6699564" cy="1378871"/>
          </a:xfrm>
        </p:spPr>
        <p:txBody>
          <a:bodyPr>
            <a:normAutofit/>
          </a:bodyPr>
          <a:lstStyle/>
          <a:p>
            <a:r>
              <a:rPr lang="cs-CZ" sz="4400" dirty="0" err="1"/>
              <a:t>São</a:t>
            </a:r>
            <a:r>
              <a:rPr lang="cs-CZ" sz="4400" dirty="0"/>
              <a:t> Miguel Island</a:t>
            </a:r>
          </a:p>
        </p:txBody>
      </p:sp>
      <p:cxnSp>
        <p:nvCxnSpPr>
          <p:cNvPr id="11" name="Straight Connector 10">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65151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BB1C4594-2FD2-D74C-84A9-31AF0F8D4D18}"/>
              </a:ext>
            </a:extLst>
          </p:cNvPr>
          <p:cNvSpPr>
            <a:spLocks noGrp="1"/>
          </p:cNvSpPr>
          <p:nvPr>
            <p:ph idx="1"/>
          </p:nvPr>
        </p:nvSpPr>
        <p:spPr>
          <a:xfrm>
            <a:off x="695326" y="1858617"/>
            <a:ext cx="6766748" cy="4076462"/>
          </a:xfrm>
        </p:spPr>
        <p:txBody>
          <a:bodyPr>
            <a:normAutofit/>
          </a:bodyPr>
          <a:lstStyle/>
          <a:p>
            <a:pPr>
              <a:lnSpc>
                <a:spcPct val="110000"/>
              </a:lnSpc>
            </a:pPr>
            <a:r>
              <a:rPr lang="cs-CZ" sz="1800" dirty="0" err="1"/>
              <a:t>The</a:t>
            </a:r>
            <a:r>
              <a:rPr lang="cs-CZ" sz="1800" dirty="0"/>
              <a:t> </a:t>
            </a:r>
            <a:r>
              <a:rPr lang="cs-CZ" sz="1800" dirty="0" err="1"/>
              <a:t>largest</a:t>
            </a:r>
            <a:r>
              <a:rPr lang="cs-CZ" sz="1800" dirty="0"/>
              <a:t> </a:t>
            </a:r>
            <a:r>
              <a:rPr lang="cs-CZ" sz="1800" dirty="0" err="1"/>
              <a:t>island</a:t>
            </a:r>
            <a:r>
              <a:rPr lang="cs-CZ" sz="1800" dirty="0"/>
              <a:t> </a:t>
            </a:r>
            <a:r>
              <a:rPr lang="cs-CZ" sz="1800" dirty="0" err="1"/>
              <a:t>of</a:t>
            </a:r>
            <a:r>
              <a:rPr lang="cs-CZ" sz="1800" dirty="0"/>
              <a:t> </a:t>
            </a:r>
            <a:r>
              <a:rPr lang="cs-CZ" sz="1800" dirty="0" err="1"/>
              <a:t>the</a:t>
            </a:r>
            <a:r>
              <a:rPr lang="cs-CZ" sz="1800" dirty="0"/>
              <a:t> </a:t>
            </a:r>
            <a:r>
              <a:rPr lang="cs-CZ" sz="1800" dirty="0" err="1"/>
              <a:t>Azores</a:t>
            </a:r>
            <a:r>
              <a:rPr lang="cs-CZ" sz="1800" dirty="0"/>
              <a:t> in </a:t>
            </a:r>
            <a:r>
              <a:rPr lang="cs-CZ" sz="1800" dirty="0" err="1"/>
              <a:t>terms</a:t>
            </a:r>
            <a:r>
              <a:rPr lang="cs-CZ" sz="1800" dirty="0"/>
              <a:t> </a:t>
            </a:r>
            <a:r>
              <a:rPr lang="cs-CZ" sz="1800" dirty="0" err="1"/>
              <a:t>of</a:t>
            </a:r>
            <a:r>
              <a:rPr lang="cs-CZ" sz="1800" dirty="0"/>
              <a:t> area and </a:t>
            </a:r>
            <a:r>
              <a:rPr lang="cs-CZ" sz="1800" dirty="0" err="1"/>
              <a:t>population</a:t>
            </a:r>
            <a:endParaRPr lang="cs-CZ" sz="1800" dirty="0"/>
          </a:p>
          <a:p>
            <a:pPr>
              <a:lnSpc>
                <a:spcPct val="110000"/>
              </a:lnSpc>
            </a:pPr>
            <a:r>
              <a:rPr lang="cs-CZ" sz="1800" dirty="0" err="1"/>
              <a:t>Rich</a:t>
            </a:r>
            <a:r>
              <a:rPr lang="cs-CZ" sz="1800" dirty="0"/>
              <a:t> in </a:t>
            </a:r>
            <a:r>
              <a:rPr lang="cs-CZ" sz="1800" b="1" dirty="0" err="1"/>
              <a:t>lakes</a:t>
            </a:r>
            <a:r>
              <a:rPr lang="cs-CZ" sz="1800" b="1" dirty="0"/>
              <a:t> </a:t>
            </a:r>
            <a:r>
              <a:rPr lang="cs-CZ" sz="1800" b="1" dirty="0" err="1"/>
              <a:t>formed</a:t>
            </a:r>
            <a:r>
              <a:rPr lang="cs-CZ" sz="1800" b="1" dirty="0"/>
              <a:t> in </a:t>
            </a:r>
            <a:r>
              <a:rPr lang="cs-CZ" sz="1800" b="1" dirty="0" err="1"/>
              <a:t>the</a:t>
            </a:r>
            <a:r>
              <a:rPr lang="cs-CZ" sz="1800" b="1" dirty="0"/>
              <a:t> </a:t>
            </a:r>
            <a:r>
              <a:rPr lang="cs-CZ" sz="1800" b="1" dirty="0" err="1"/>
              <a:t>calderas</a:t>
            </a:r>
            <a:r>
              <a:rPr lang="cs-CZ" sz="1800" b="1" dirty="0"/>
              <a:t> </a:t>
            </a:r>
            <a:r>
              <a:rPr lang="cs-CZ" sz="1800" b="1" dirty="0" err="1"/>
              <a:t>of</a:t>
            </a:r>
            <a:r>
              <a:rPr lang="cs-CZ" sz="1800" b="1" dirty="0"/>
              <a:t> </a:t>
            </a:r>
            <a:r>
              <a:rPr lang="cs-CZ" sz="1800" b="1" dirty="0" err="1"/>
              <a:t>ancient</a:t>
            </a:r>
            <a:r>
              <a:rPr lang="cs-CZ" sz="1800" b="1" dirty="0"/>
              <a:t> </a:t>
            </a:r>
            <a:r>
              <a:rPr lang="cs-CZ" sz="1800" b="1" dirty="0" err="1"/>
              <a:t>volcanoes</a:t>
            </a:r>
            <a:r>
              <a:rPr lang="cs-CZ" sz="1800" dirty="0"/>
              <a:t>, has </a:t>
            </a:r>
            <a:r>
              <a:rPr lang="cs-CZ" sz="1800" dirty="0" err="1"/>
              <a:t>unique</a:t>
            </a:r>
            <a:r>
              <a:rPr lang="cs-CZ" sz="1800" dirty="0"/>
              <a:t> </a:t>
            </a:r>
            <a:r>
              <a:rPr lang="cs-CZ" sz="1800" dirty="0" err="1"/>
              <a:t>beauty</a:t>
            </a:r>
            <a:endParaRPr lang="cs-CZ" sz="1800" dirty="0"/>
          </a:p>
          <a:p>
            <a:pPr>
              <a:lnSpc>
                <a:spcPct val="110000"/>
              </a:lnSpc>
            </a:pPr>
            <a:r>
              <a:rPr lang="cs-CZ" sz="1800" dirty="0" err="1"/>
              <a:t>The</a:t>
            </a:r>
            <a:r>
              <a:rPr lang="cs-CZ" sz="1800" dirty="0"/>
              <a:t> most </a:t>
            </a:r>
            <a:r>
              <a:rPr lang="cs-CZ" sz="1800" dirty="0" err="1"/>
              <a:t>famous</a:t>
            </a:r>
            <a:r>
              <a:rPr lang="cs-CZ" sz="1800" dirty="0"/>
              <a:t> </a:t>
            </a:r>
            <a:r>
              <a:rPr lang="cs-CZ" sz="1800" dirty="0" err="1"/>
              <a:t>lake</a:t>
            </a:r>
            <a:r>
              <a:rPr lang="cs-CZ" sz="1800" dirty="0"/>
              <a:t> </a:t>
            </a:r>
            <a:r>
              <a:rPr lang="cs-CZ" sz="1800" dirty="0" err="1"/>
              <a:t>is</a:t>
            </a:r>
            <a:r>
              <a:rPr lang="cs-CZ" sz="1800" dirty="0"/>
              <a:t> </a:t>
            </a:r>
            <a:r>
              <a:rPr lang="cs-CZ" sz="1800" b="1" dirty="0" err="1"/>
              <a:t>Lagoa</a:t>
            </a:r>
            <a:r>
              <a:rPr lang="cs-CZ" sz="1800" b="1" dirty="0"/>
              <a:t> </a:t>
            </a:r>
            <a:r>
              <a:rPr lang="cs-CZ" sz="1800" b="1" dirty="0" err="1"/>
              <a:t>das</a:t>
            </a:r>
            <a:r>
              <a:rPr lang="cs-CZ" sz="1800" b="1" dirty="0"/>
              <a:t> Sete </a:t>
            </a:r>
            <a:r>
              <a:rPr lang="cs-CZ" sz="1800" b="1" dirty="0" err="1"/>
              <a:t>Cidades</a:t>
            </a:r>
            <a:r>
              <a:rPr lang="cs-CZ" sz="1800" b="1" dirty="0"/>
              <a:t> </a:t>
            </a:r>
            <a:r>
              <a:rPr lang="cs-CZ" sz="1800" dirty="0"/>
              <a:t>– </a:t>
            </a:r>
            <a:r>
              <a:rPr lang="cs-CZ" sz="1800" dirty="0" err="1"/>
              <a:t>the</a:t>
            </a:r>
            <a:r>
              <a:rPr lang="cs-CZ" sz="1800" dirty="0"/>
              <a:t> </a:t>
            </a:r>
            <a:r>
              <a:rPr lang="cs-CZ" sz="1800" dirty="0" err="1"/>
              <a:t>largest</a:t>
            </a:r>
            <a:r>
              <a:rPr lang="cs-CZ" sz="1800" dirty="0"/>
              <a:t> </a:t>
            </a:r>
            <a:r>
              <a:rPr lang="cs-CZ" sz="1800" dirty="0" err="1"/>
              <a:t>freshwater</a:t>
            </a:r>
            <a:r>
              <a:rPr lang="cs-CZ" sz="1800" dirty="0"/>
              <a:t> </a:t>
            </a:r>
            <a:r>
              <a:rPr lang="cs-CZ" sz="1800" dirty="0" err="1"/>
              <a:t>reservoir</a:t>
            </a:r>
            <a:r>
              <a:rPr lang="cs-CZ" sz="1800" dirty="0"/>
              <a:t> in </a:t>
            </a:r>
            <a:r>
              <a:rPr lang="cs-CZ" sz="1800" dirty="0" err="1"/>
              <a:t>the</a:t>
            </a:r>
            <a:r>
              <a:rPr lang="cs-CZ" sz="1800" dirty="0"/>
              <a:t> </a:t>
            </a:r>
            <a:r>
              <a:rPr lang="cs-CZ" sz="1800" dirty="0" err="1"/>
              <a:t>Azores</a:t>
            </a:r>
            <a:r>
              <a:rPr lang="cs-CZ" sz="1800" dirty="0"/>
              <a:t>. </a:t>
            </a:r>
            <a:r>
              <a:rPr lang="cs-CZ" sz="1800" dirty="0" err="1"/>
              <a:t>Is</a:t>
            </a:r>
            <a:r>
              <a:rPr lang="cs-CZ" sz="1800" dirty="0"/>
              <a:t> </a:t>
            </a:r>
            <a:r>
              <a:rPr lang="cs-CZ" sz="1800" dirty="0" err="1"/>
              <a:t>composed</a:t>
            </a:r>
            <a:r>
              <a:rPr lang="cs-CZ" sz="1800" dirty="0"/>
              <a:t> </a:t>
            </a:r>
            <a:r>
              <a:rPr lang="cs-CZ" sz="1800" dirty="0" err="1"/>
              <a:t>of</a:t>
            </a:r>
            <a:r>
              <a:rPr lang="cs-CZ" sz="1800" dirty="0"/>
              <a:t> </a:t>
            </a:r>
            <a:r>
              <a:rPr lang="cs-CZ" sz="1800" dirty="0" err="1"/>
              <a:t>two</a:t>
            </a:r>
            <a:r>
              <a:rPr lang="cs-CZ" sz="1800" dirty="0"/>
              <a:t> </a:t>
            </a:r>
            <a:r>
              <a:rPr lang="cs-CZ" sz="1800" dirty="0" err="1"/>
              <a:t>lagoons</a:t>
            </a:r>
            <a:r>
              <a:rPr lang="cs-CZ" sz="1800" dirty="0"/>
              <a:t>, </a:t>
            </a:r>
            <a:r>
              <a:rPr lang="cs-CZ" sz="1800" dirty="0" err="1"/>
              <a:t>one</a:t>
            </a:r>
            <a:r>
              <a:rPr lang="cs-CZ" sz="1800" dirty="0"/>
              <a:t> </a:t>
            </a:r>
            <a:r>
              <a:rPr lang="cs-CZ" sz="1800" dirty="0" err="1"/>
              <a:t>with</a:t>
            </a:r>
            <a:r>
              <a:rPr lang="cs-CZ" sz="1800" dirty="0"/>
              <a:t> blue </a:t>
            </a:r>
            <a:r>
              <a:rPr lang="cs-CZ" sz="1800" dirty="0" err="1"/>
              <a:t>waters</a:t>
            </a:r>
            <a:r>
              <a:rPr lang="cs-CZ" sz="1800" dirty="0"/>
              <a:t> and </a:t>
            </a:r>
            <a:r>
              <a:rPr lang="cs-CZ" sz="1800" dirty="0" err="1"/>
              <a:t>one</a:t>
            </a:r>
            <a:r>
              <a:rPr lang="cs-CZ" sz="1800" dirty="0"/>
              <a:t> </a:t>
            </a:r>
            <a:r>
              <a:rPr lang="cs-CZ" sz="1800" dirty="0" err="1"/>
              <a:t>with</a:t>
            </a:r>
            <a:r>
              <a:rPr lang="cs-CZ" sz="1800" dirty="0"/>
              <a:t> green </a:t>
            </a:r>
            <a:r>
              <a:rPr lang="cs-CZ" sz="1800" dirty="0" err="1"/>
              <a:t>waters</a:t>
            </a:r>
            <a:r>
              <a:rPr lang="cs-CZ" sz="1800" dirty="0"/>
              <a:t>.</a:t>
            </a:r>
          </a:p>
          <a:p>
            <a:pPr>
              <a:lnSpc>
                <a:spcPct val="110000"/>
              </a:lnSpc>
            </a:pPr>
            <a:r>
              <a:rPr lang="cs-CZ" sz="1800" b="1" dirty="0" err="1"/>
              <a:t>Cyclo-guide</a:t>
            </a:r>
            <a:r>
              <a:rPr lang="cs-CZ" sz="1800" dirty="0"/>
              <a:t> are a </a:t>
            </a:r>
            <a:r>
              <a:rPr lang="cs-CZ" sz="1800" dirty="0" err="1"/>
              <a:t>regular</a:t>
            </a:r>
            <a:r>
              <a:rPr lang="cs-CZ" sz="1800" dirty="0"/>
              <a:t> presence in </a:t>
            </a:r>
            <a:r>
              <a:rPr lang="cs-CZ" sz="1800" dirty="0" err="1"/>
              <a:t>tourism</a:t>
            </a:r>
            <a:r>
              <a:rPr lang="cs-CZ" sz="1800" dirty="0"/>
              <a:t> on </a:t>
            </a:r>
            <a:r>
              <a:rPr lang="cs-CZ" sz="1800" dirty="0" err="1"/>
              <a:t>the</a:t>
            </a:r>
            <a:r>
              <a:rPr lang="cs-CZ" sz="1800" dirty="0"/>
              <a:t> </a:t>
            </a:r>
            <a:r>
              <a:rPr lang="cs-CZ" sz="1800" dirty="0" err="1"/>
              <a:t>island</a:t>
            </a:r>
            <a:r>
              <a:rPr lang="cs-CZ" sz="1800" dirty="0"/>
              <a:t>.</a:t>
            </a:r>
          </a:p>
          <a:p>
            <a:pPr>
              <a:lnSpc>
                <a:spcPct val="110000"/>
              </a:lnSpc>
            </a:pPr>
            <a:r>
              <a:rPr lang="en-US" sz="1800" b="1" dirty="0"/>
              <a:t>The Microbial Observatory of the Azores (OMIC) </a:t>
            </a:r>
            <a:r>
              <a:rPr lang="cs-CZ" sz="1800" dirty="0"/>
              <a:t>– </a:t>
            </a:r>
            <a:r>
              <a:rPr lang="en-US" sz="1800" dirty="0"/>
              <a:t>allows visitors to observe native microorganisms under the microscope.</a:t>
            </a:r>
            <a:endParaRPr lang="cs-CZ" sz="1800" dirty="0"/>
          </a:p>
          <a:p>
            <a:pPr>
              <a:lnSpc>
                <a:spcPct val="110000"/>
              </a:lnSpc>
            </a:pPr>
            <a:r>
              <a:rPr lang="en-US" sz="1800" b="1" dirty="0"/>
              <a:t>The Azores Volcanological and Geothermal Observatory (OVGA) </a:t>
            </a:r>
            <a:r>
              <a:rPr lang="cs-CZ" sz="1800" dirty="0"/>
              <a:t>– </a:t>
            </a:r>
            <a:r>
              <a:rPr lang="en-US" sz="1800" dirty="0"/>
              <a:t>detailed explanations about the formation of the archipelago.</a:t>
            </a:r>
            <a:endParaRPr lang="cs-CZ" sz="1800" dirty="0"/>
          </a:p>
        </p:txBody>
      </p:sp>
      <p:cxnSp>
        <p:nvCxnSpPr>
          <p:cNvPr id="13" name="Straight Connector 12">
            <a:extLst>
              <a:ext uri="{FF2B5EF4-FFF2-40B4-BE49-F238E27FC236}">
                <a16:creationId xmlns:a16="http://schemas.microsoft.com/office/drawing/2014/main" id="{CBA3C59D-8641-484F-A35C-361AD7E155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2521"/>
            <a:ext cx="6515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Imagem 5" descr="Obsah obrázku venku, příroda, strom, obloha&#10;&#10;Popis byl vytvořen automaticky">
            <a:extLst>
              <a:ext uri="{FF2B5EF4-FFF2-40B4-BE49-F238E27FC236}">
                <a16:creationId xmlns:a16="http://schemas.microsoft.com/office/drawing/2014/main" id="{C50E0642-FBAE-6EE2-34AC-C30F47867BF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939" r="32625" b="-2"/>
          <a:stretch/>
        </p:blipFill>
        <p:spPr bwMode="auto">
          <a:xfrm>
            <a:off x="8115300" y="10"/>
            <a:ext cx="4076700" cy="6857990"/>
          </a:xfrm>
          <a:prstGeom prst="rect">
            <a:avLst/>
          </a:prstGeom>
          <a:noFill/>
          <a:extLst>
            <a:ext uri="{53640926-AAD7-44D8-BBD7-CCE9431645EC}">
              <a14:shadowObscured xmlns:a14="http://schemas.microsoft.com/office/drawing/2010/main"/>
            </a:ext>
          </a:extLst>
        </p:spPr>
      </p:pic>
      <p:pic>
        <p:nvPicPr>
          <p:cNvPr id="5" name="Obrázek 4" descr="Obsah obrázku text&#10;&#10;Popis byl vytvořen automaticky">
            <a:extLst>
              <a:ext uri="{FF2B5EF4-FFF2-40B4-BE49-F238E27FC236}">
                <a16:creationId xmlns:a16="http://schemas.microsoft.com/office/drawing/2014/main" id="{5109C997-C655-BB87-2D60-5A95226FCB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46163"/>
            <a:ext cx="3175810" cy="698195"/>
          </a:xfrm>
          <a:prstGeom prst="rect">
            <a:avLst/>
          </a:prstGeom>
        </p:spPr>
      </p:pic>
    </p:spTree>
    <p:extLst>
      <p:ext uri="{BB962C8B-B14F-4D97-AF65-F5344CB8AC3E}">
        <p14:creationId xmlns:p14="http://schemas.microsoft.com/office/powerpoint/2010/main" val="136384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1971C6FA-05AA-EC53-0E23-16E57DEB4652}"/>
              </a:ext>
            </a:extLst>
          </p:cNvPr>
          <p:cNvSpPr>
            <a:spLocks noGrp="1"/>
          </p:cNvSpPr>
          <p:nvPr>
            <p:ph type="title"/>
          </p:nvPr>
        </p:nvSpPr>
        <p:spPr>
          <a:xfrm>
            <a:off x="690587" y="907128"/>
            <a:ext cx="6699564" cy="1378871"/>
          </a:xfrm>
        </p:spPr>
        <p:txBody>
          <a:bodyPr>
            <a:normAutofit/>
          </a:bodyPr>
          <a:lstStyle/>
          <a:p>
            <a:r>
              <a:rPr lang="cs-CZ" dirty="0" err="1"/>
              <a:t>Faial</a:t>
            </a:r>
            <a:r>
              <a:rPr lang="cs-CZ" dirty="0"/>
              <a:t> </a:t>
            </a:r>
            <a:r>
              <a:rPr lang="cs-CZ" dirty="0" err="1"/>
              <a:t>island</a:t>
            </a:r>
            <a:endParaRPr lang="cs-CZ" dirty="0"/>
          </a:p>
        </p:txBody>
      </p:sp>
      <p:cxnSp>
        <p:nvCxnSpPr>
          <p:cNvPr id="11" name="Straight Connector 10">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65151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C5CB6901-59D1-9C2F-34B6-95EBE833F37B}"/>
              </a:ext>
            </a:extLst>
          </p:cNvPr>
          <p:cNvSpPr>
            <a:spLocks noGrp="1"/>
          </p:cNvSpPr>
          <p:nvPr>
            <p:ph idx="1"/>
          </p:nvPr>
        </p:nvSpPr>
        <p:spPr>
          <a:xfrm>
            <a:off x="695326" y="1967950"/>
            <a:ext cx="6766748" cy="3967129"/>
          </a:xfrm>
        </p:spPr>
        <p:txBody>
          <a:bodyPr>
            <a:normAutofit fontScale="92500" lnSpcReduction="10000"/>
          </a:bodyPr>
          <a:lstStyle/>
          <a:p>
            <a:pPr>
              <a:lnSpc>
                <a:spcPct val="110000"/>
              </a:lnSpc>
            </a:pPr>
            <a:r>
              <a:rPr lang="en-US" sz="1800" b="1" dirty="0"/>
              <a:t>The </a:t>
            </a:r>
            <a:r>
              <a:rPr lang="en-US" sz="1800" b="1" dirty="0" err="1"/>
              <a:t>Capelinhos</a:t>
            </a:r>
            <a:r>
              <a:rPr lang="en-US" sz="1800" b="1" dirty="0"/>
              <a:t> volcano eruption in 1957 </a:t>
            </a:r>
            <a:r>
              <a:rPr lang="en-US" sz="1800" dirty="0"/>
              <a:t>caused the island of Faial to grow by 2.4 km2.</a:t>
            </a:r>
            <a:endParaRPr lang="cs-CZ" sz="1800" dirty="0"/>
          </a:p>
          <a:p>
            <a:pPr>
              <a:lnSpc>
                <a:spcPct val="110000"/>
              </a:lnSpc>
            </a:pPr>
            <a:r>
              <a:rPr lang="en-US" sz="1800" dirty="0"/>
              <a:t>The eruption formed an autonomous island in front of Faial, which eventually joined the existing island.</a:t>
            </a:r>
          </a:p>
          <a:p>
            <a:pPr>
              <a:lnSpc>
                <a:spcPct val="110000"/>
              </a:lnSpc>
            </a:pPr>
            <a:r>
              <a:rPr lang="en-US" sz="1800" dirty="0"/>
              <a:t>Due to erosion, only 1/3 of the new territory created by the eruption remains.</a:t>
            </a:r>
            <a:endParaRPr lang="cs-CZ" sz="1800" dirty="0"/>
          </a:p>
          <a:p>
            <a:pPr>
              <a:lnSpc>
                <a:spcPct val="110000"/>
              </a:lnSpc>
            </a:pPr>
            <a:r>
              <a:rPr lang="en-US" sz="1800" b="1" dirty="0"/>
              <a:t>The </a:t>
            </a:r>
            <a:r>
              <a:rPr lang="en-US" sz="1800" b="1" dirty="0" err="1"/>
              <a:t>Capelinhos</a:t>
            </a:r>
            <a:r>
              <a:rPr lang="en-US" sz="1800" b="1" dirty="0"/>
              <a:t> Volcano Interpretation Centre </a:t>
            </a:r>
            <a:r>
              <a:rPr lang="en-US" sz="1800" dirty="0"/>
              <a:t>provides an </a:t>
            </a:r>
            <a:r>
              <a:rPr lang="en-US" sz="1800" b="1" dirty="0"/>
              <a:t>interpretative journey </a:t>
            </a:r>
            <a:r>
              <a:rPr lang="en-US" sz="1800" dirty="0"/>
              <a:t>explaining the phenomenon in geological terms.</a:t>
            </a:r>
          </a:p>
          <a:p>
            <a:pPr>
              <a:lnSpc>
                <a:spcPct val="110000"/>
              </a:lnSpc>
            </a:pPr>
            <a:r>
              <a:rPr lang="en-US" sz="1800" dirty="0"/>
              <a:t>The </a:t>
            </a:r>
            <a:r>
              <a:rPr lang="en-US" sz="1800" dirty="0" err="1"/>
              <a:t>centre</a:t>
            </a:r>
            <a:r>
              <a:rPr lang="en-US" sz="1800" dirty="0"/>
              <a:t> is integrated into the landscape and </a:t>
            </a:r>
            <a:r>
              <a:rPr lang="en-US" sz="1800" b="1" dirty="0"/>
              <a:t>uses</a:t>
            </a:r>
            <a:r>
              <a:rPr lang="en-US" sz="1800" dirty="0"/>
              <a:t> </a:t>
            </a:r>
            <a:r>
              <a:rPr lang="en-US" sz="1800" b="1" dirty="0"/>
              <a:t>modern sound and image technologies</a:t>
            </a:r>
            <a:r>
              <a:rPr lang="en-US" sz="1800" dirty="0"/>
              <a:t> </a:t>
            </a:r>
            <a:r>
              <a:rPr lang="en-US" sz="1800" b="1" dirty="0"/>
              <a:t>for</a:t>
            </a:r>
            <a:r>
              <a:rPr lang="en-US" sz="1800" dirty="0"/>
              <a:t> </a:t>
            </a:r>
            <a:r>
              <a:rPr lang="en-US" sz="1800" b="1" dirty="0"/>
              <a:t>accessible interpretation.</a:t>
            </a:r>
            <a:endParaRPr lang="cs-CZ" sz="1800" b="1" dirty="0"/>
          </a:p>
          <a:p>
            <a:pPr>
              <a:lnSpc>
                <a:spcPct val="110000"/>
              </a:lnSpc>
            </a:pPr>
            <a:r>
              <a:rPr lang="en-US" sz="1800" dirty="0"/>
              <a:t>The </a:t>
            </a:r>
            <a:r>
              <a:rPr lang="en-US" sz="1800" b="1" dirty="0"/>
              <a:t>tour guides </a:t>
            </a:r>
            <a:r>
              <a:rPr lang="en-US" sz="1800" dirty="0"/>
              <a:t>at the </a:t>
            </a:r>
            <a:r>
              <a:rPr lang="en-US" sz="1800" dirty="0" err="1"/>
              <a:t>centre</a:t>
            </a:r>
            <a:r>
              <a:rPr lang="en-US" sz="1800" dirty="0"/>
              <a:t> are well-educated locals, providing emotional and insights into the eruption's social consequences.</a:t>
            </a:r>
            <a:endParaRPr lang="cs-CZ" sz="1800" dirty="0"/>
          </a:p>
        </p:txBody>
      </p:sp>
      <p:cxnSp>
        <p:nvCxnSpPr>
          <p:cNvPr id="13" name="Straight Connector 12">
            <a:extLst>
              <a:ext uri="{FF2B5EF4-FFF2-40B4-BE49-F238E27FC236}">
                <a16:creationId xmlns:a16="http://schemas.microsoft.com/office/drawing/2014/main" id="{CBA3C59D-8641-484F-A35C-361AD7E155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2521"/>
            <a:ext cx="6515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Imagem 7" descr="Obsah obrázku příroda, obloha, venku, mrak&#10;&#10;Popis byl vytvořen automaticky">
            <a:extLst>
              <a:ext uri="{FF2B5EF4-FFF2-40B4-BE49-F238E27FC236}">
                <a16:creationId xmlns:a16="http://schemas.microsoft.com/office/drawing/2014/main" id="{7DACFD42-403E-5E4D-259B-CC847725841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343" r="26221" b="-2"/>
          <a:stretch/>
        </p:blipFill>
        <p:spPr bwMode="auto">
          <a:xfrm>
            <a:off x="8115300" y="10"/>
            <a:ext cx="4076700" cy="6857990"/>
          </a:xfrm>
          <a:prstGeom prst="rect">
            <a:avLst/>
          </a:prstGeom>
          <a:noFill/>
          <a:extLst>
            <a:ext uri="{53640926-AAD7-44D8-BBD7-CCE9431645EC}">
              <a14:shadowObscured xmlns:a14="http://schemas.microsoft.com/office/drawing/2010/main"/>
            </a:ext>
          </a:extLst>
        </p:spPr>
      </p:pic>
      <p:pic>
        <p:nvPicPr>
          <p:cNvPr id="5" name="Obrázek 4" descr="Obsah obrázku text&#10;&#10;Popis byl vytvořen automaticky">
            <a:extLst>
              <a:ext uri="{FF2B5EF4-FFF2-40B4-BE49-F238E27FC236}">
                <a16:creationId xmlns:a16="http://schemas.microsoft.com/office/drawing/2014/main" id="{E08A4A9F-DFEF-ED94-31BB-CA128F6870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46163"/>
            <a:ext cx="3175810" cy="698195"/>
          </a:xfrm>
          <a:prstGeom prst="rect">
            <a:avLst/>
          </a:prstGeom>
        </p:spPr>
      </p:pic>
    </p:spTree>
    <p:extLst>
      <p:ext uri="{BB962C8B-B14F-4D97-AF65-F5344CB8AC3E}">
        <p14:creationId xmlns:p14="http://schemas.microsoft.com/office/powerpoint/2010/main" val="39463916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13F0EE14-DB34-7763-1F94-1BA2B29D840E}"/>
              </a:ext>
            </a:extLst>
          </p:cNvPr>
          <p:cNvSpPr>
            <a:spLocks noGrp="1"/>
          </p:cNvSpPr>
          <p:nvPr>
            <p:ph type="title"/>
          </p:nvPr>
        </p:nvSpPr>
        <p:spPr>
          <a:xfrm>
            <a:off x="690587" y="907128"/>
            <a:ext cx="6699564" cy="1378871"/>
          </a:xfrm>
        </p:spPr>
        <p:txBody>
          <a:bodyPr>
            <a:normAutofit/>
          </a:bodyPr>
          <a:lstStyle/>
          <a:p>
            <a:r>
              <a:rPr lang="cs-CZ" dirty="0" err="1"/>
              <a:t>Pico</a:t>
            </a:r>
            <a:r>
              <a:rPr lang="cs-CZ" dirty="0"/>
              <a:t> </a:t>
            </a:r>
            <a:r>
              <a:rPr lang="cs-CZ" dirty="0" err="1"/>
              <a:t>island</a:t>
            </a:r>
            <a:endParaRPr lang="cs-CZ" dirty="0"/>
          </a:p>
        </p:txBody>
      </p:sp>
      <p:cxnSp>
        <p:nvCxnSpPr>
          <p:cNvPr id="11" name="Straight Connector 10">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65151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E84FBC5C-2DD1-E662-E756-A1BD05A07832}"/>
              </a:ext>
            </a:extLst>
          </p:cNvPr>
          <p:cNvSpPr>
            <a:spLocks noGrp="1"/>
          </p:cNvSpPr>
          <p:nvPr>
            <p:ph idx="1"/>
          </p:nvPr>
        </p:nvSpPr>
        <p:spPr>
          <a:xfrm>
            <a:off x="695326" y="2285999"/>
            <a:ext cx="6766748" cy="3649080"/>
          </a:xfrm>
        </p:spPr>
        <p:txBody>
          <a:bodyPr>
            <a:normAutofit/>
          </a:bodyPr>
          <a:lstStyle/>
          <a:p>
            <a:r>
              <a:rPr lang="en-US" sz="1900" b="1" dirty="0"/>
              <a:t>Home to Portugal's highest mountain, Pico volcano.</a:t>
            </a:r>
            <a:endParaRPr lang="cs-CZ" sz="1900" b="1" dirty="0"/>
          </a:p>
          <a:p>
            <a:r>
              <a:rPr lang="en-US" sz="1900" dirty="0"/>
              <a:t>Challenging ascent monitored by Casa da </a:t>
            </a:r>
            <a:r>
              <a:rPr lang="en-US" sz="1900" dirty="0" err="1"/>
              <a:t>Montanha</a:t>
            </a:r>
            <a:r>
              <a:rPr lang="en-US" sz="1900" dirty="0"/>
              <a:t> for safety.</a:t>
            </a:r>
            <a:endParaRPr lang="cs-CZ" sz="1900" dirty="0"/>
          </a:p>
          <a:p>
            <a:r>
              <a:rPr lang="en-US" sz="1900" dirty="0"/>
              <a:t>Unique Pico Island Culture Landscape with vineyards on basalt walls.</a:t>
            </a:r>
            <a:endParaRPr lang="cs-CZ" sz="1900" dirty="0"/>
          </a:p>
          <a:p>
            <a:r>
              <a:rPr lang="en-US" sz="1900" dirty="0" err="1"/>
              <a:t>Gruta</a:t>
            </a:r>
            <a:r>
              <a:rPr lang="en-US" sz="1900" dirty="0"/>
              <a:t> das Torres: One of the world's largest volcanic tubes.</a:t>
            </a:r>
            <a:endParaRPr lang="cs-CZ" sz="1900" dirty="0"/>
          </a:p>
          <a:p>
            <a:r>
              <a:rPr lang="en-US" sz="1900" b="1" dirty="0"/>
              <a:t>Interpretative center </a:t>
            </a:r>
            <a:r>
              <a:rPr lang="en-US" sz="1900" dirty="0"/>
              <a:t>provides </a:t>
            </a:r>
            <a:r>
              <a:rPr lang="en-US" sz="1900" b="1" dirty="0"/>
              <a:t>volcanology insights and safety instructions</a:t>
            </a:r>
            <a:r>
              <a:rPr lang="en-US" sz="1900" dirty="0"/>
              <a:t>.</a:t>
            </a:r>
            <a:endParaRPr lang="cs-CZ" sz="1900" dirty="0"/>
          </a:p>
          <a:p>
            <a:r>
              <a:rPr lang="cs-CZ" sz="1900" b="1" dirty="0" err="1"/>
              <a:t>Gui</a:t>
            </a:r>
            <a:r>
              <a:rPr lang="en-US" sz="1900" b="1" dirty="0" err="1"/>
              <a:t>ded</a:t>
            </a:r>
            <a:r>
              <a:rPr lang="en-US" sz="1900" b="1" dirty="0"/>
              <a:t> tours </a:t>
            </a:r>
            <a:r>
              <a:rPr lang="en-US" sz="1900" dirty="0"/>
              <a:t>with limited numbers in the </a:t>
            </a:r>
            <a:r>
              <a:rPr lang="cs-CZ" sz="1900" dirty="0"/>
              <a:t>tube.</a:t>
            </a:r>
          </a:p>
        </p:txBody>
      </p:sp>
      <p:cxnSp>
        <p:nvCxnSpPr>
          <p:cNvPr id="13" name="Straight Connector 12">
            <a:extLst>
              <a:ext uri="{FF2B5EF4-FFF2-40B4-BE49-F238E27FC236}">
                <a16:creationId xmlns:a16="http://schemas.microsoft.com/office/drawing/2014/main" id="{CBA3C59D-8641-484F-A35C-361AD7E155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2521"/>
            <a:ext cx="6515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Imagem 10" descr="Obsah obrázku venku, obloha, mrak, území&#10;&#10;Popis byl vytvořen automaticky">
            <a:extLst>
              <a:ext uri="{FF2B5EF4-FFF2-40B4-BE49-F238E27FC236}">
                <a16:creationId xmlns:a16="http://schemas.microsoft.com/office/drawing/2014/main" id="{FFC61E24-FD3F-0E1F-B6D1-BF6E6D87792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562" r="31854"/>
          <a:stretch/>
        </p:blipFill>
        <p:spPr bwMode="auto">
          <a:xfrm>
            <a:off x="8115300" y="10"/>
            <a:ext cx="4076700" cy="6857990"/>
          </a:xfrm>
          <a:prstGeom prst="rect">
            <a:avLst/>
          </a:prstGeom>
          <a:noFill/>
          <a:extLst>
            <a:ext uri="{53640926-AAD7-44D8-BBD7-CCE9431645EC}">
              <a14:shadowObscured xmlns:a14="http://schemas.microsoft.com/office/drawing/2010/main"/>
            </a:ext>
          </a:extLst>
        </p:spPr>
      </p:pic>
      <p:pic>
        <p:nvPicPr>
          <p:cNvPr id="5" name="Obrázek 4" descr="Obsah obrázku text&#10;&#10;Popis byl vytvořen automaticky">
            <a:extLst>
              <a:ext uri="{FF2B5EF4-FFF2-40B4-BE49-F238E27FC236}">
                <a16:creationId xmlns:a16="http://schemas.microsoft.com/office/drawing/2014/main" id="{3A380937-16C9-8C71-D0A4-5443B5362E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46163"/>
            <a:ext cx="3175810" cy="698195"/>
          </a:xfrm>
          <a:prstGeom prst="rect">
            <a:avLst/>
          </a:prstGeom>
        </p:spPr>
      </p:pic>
    </p:spTree>
    <p:extLst>
      <p:ext uri="{BB962C8B-B14F-4D97-AF65-F5344CB8AC3E}">
        <p14:creationId xmlns:p14="http://schemas.microsoft.com/office/powerpoint/2010/main" val="5894213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68A2CB92-AD88-A678-019F-C15303EFB8FE}"/>
              </a:ext>
            </a:extLst>
          </p:cNvPr>
          <p:cNvSpPr>
            <a:spLocks noGrp="1"/>
          </p:cNvSpPr>
          <p:nvPr>
            <p:ph type="title"/>
          </p:nvPr>
        </p:nvSpPr>
        <p:spPr>
          <a:xfrm>
            <a:off x="690587" y="907128"/>
            <a:ext cx="6699564" cy="1378871"/>
          </a:xfrm>
        </p:spPr>
        <p:txBody>
          <a:bodyPr>
            <a:normAutofit/>
          </a:bodyPr>
          <a:lstStyle/>
          <a:p>
            <a:r>
              <a:rPr lang="cs-CZ" dirty="0" err="1"/>
              <a:t>Terceira</a:t>
            </a:r>
            <a:r>
              <a:rPr lang="cs-CZ" dirty="0"/>
              <a:t> </a:t>
            </a:r>
            <a:r>
              <a:rPr lang="cs-CZ" dirty="0" err="1"/>
              <a:t>island</a:t>
            </a:r>
            <a:endParaRPr lang="cs-CZ" dirty="0"/>
          </a:p>
        </p:txBody>
      </p:sp>
      <p:cxnSp>
        <p:nvCxnSpPr>
          <p:cNvPr id="11" name="Straight Connector 10">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65151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FFBC9B6D-8CB7-C241-9D66-672ABDE76727}"/>
              </a:ext>
            </a:extLst>
          </p:cNvPr>
          <p:cNvSpPr>
            <a:spLocks noGrp="1"/>
          </p:cNvSpPr>
          <p:nvPr>
            <p:ph idx="1"/>
          </p:nvPr>
        </p:nvSpPr>
        <p:spPr>
          <a:xfrm>
            <a:off x="695326" y="2285999"/>
            <a:ext cx="6766748" cy="3649080"/>
          </a:xfrm>
        </p:spPr>
        <p:txBody>
          <a:bodyPr>
            <a:normAutofit/>
          </a:bodyPr>
          <a:lstStyle/>
          <a:p>
            <a:pPr>
              <a:lnSpc>
                <a:spcPct val="110000"/>
              </a:lnSpc>
            </a:pPr>
            <a:r>
              <a:rPr lang="cs-CZ" sz="1900" err="1"/>
              <a:t>Third</a:t>
            </a:r>
            <a:r>
              <a:rPr lang="cs-CZ" sz="1900"/>
              <a:t> </a:t>
            </a:r>
            <a:r>
              <a:rPr lang="cs-CZ" sz="1900" err="1"/>
              <a:t>largest</a:t>
            </a:r>
            <a:r>
              <a:rPr lang="cs-CZ" sz="1900"/>
              <a:t> </a:t>
            </a:r>
            <a:r>
              <a:rPr lang="cs-CZ" sz="1900" err="1"/>
              <a:t>island</a:t>
            </a:r>
            <a:r>
              <a:rPr lang="cs-CZ" sz="1900"/>
              <a:t> in </a:t>
            </a:r>
            <a:r>
              <a:rPr lang="cs-CZ" sz="1900" err="1"/>
              <a:t>the</a:t>
            </a:r>
            <a:r>
              <a:rPr lang="cs-CZ" sz="1900"/>
              <a:t> </a:t>
            </a:r>
            <a:r>
              <a:rPr lang="cs-CZ" sz="1900" err="1"/>
              <a:t>Azores</a:t>
            </a:r>
            <a:r>
              <a:rPr lang="cs-CZ" sz="1900"/>
              <a:t>, </a:t>
            </a:r>
            <a:r>
              <a:rPr lang="cs-CZ" sz="1900" err="1"/>
              <a:t>renowed</a:t>
            </a:r>
            <a:r>
              <a:rPr lang="cs-CZ" sz="1900"/>
              <a:t> </a:t>
            </a:r>
            <a:r>
              <a:rPr lang="cs-CZ" sz="1900" err="1"/>
              <a:t>tourist</a:t>
            </a:r>
            <a:r>
              <a:rPr lang="cs-CZ" sz="1900"/>
              <a:t> </a:t>
            </a:r>
            <a:r>
              <a:rPr lang="cs-CZ" sz="1900" err="1"/>
              <a:t>destination</a:t>
            </a:r>
            <a:r>
              <a:rPr lang="cs-CZ" sz="1900"/>
              <a:t>.</a:t>
            </a:r>
          </a:p>
          <a:p>
            <a:pPr>
              <a:lnSpc>
                <a:spcPct val="110000"/>
              </a:lnSpc>
            </a:pPr>
            <a:r>
              <a:rPr lang="cs-CZ" sz="1900" err="1"/>
              <a:t>Capital</a:t>
            </a:r>
            <a:r>
              <a:rPr lang="cs-CZ" sz="1900"/>
              <a:t>, </a:t>
            </a:r>
            <a:r>
              <a:rPr lang="cs-CZ" sz="1900" err="1"/>
              <a:t>Angra</a:t>
            </a:r>
            <a:r>
              <a:rPr lang="cs-CZ" sz="1900"/>
              <a:t> do </a:t>
            </a:r>
            <a:r>
              <a:rPr lang="cs-CZ" sz="1900" err="1"/>
              <a:t>Heroísmo</a:t>
            </a:r>
            <a:r>
              <a:rPr lang="cs-CZ" sz="1900"/>
              <a:t>, </a:t>
            </a:r>
            <a:r>
              <a:rPr lang="cs-CZ" sz="1900" err="1"/>
              <a:t>designated</a:t>
            </a:r>
            <a:r>
              <a:rPr lang="cs-CZ" sz="1900"/>
              <a:t> as UNESCO </a:t>
            </a:r>
            <a:r>
              <a:rPr lang="cs-CZ" sz="1900" err="1"/>
              <a:t>World</a:t>
            </a:r>
            <a:r>
              <a:rPr lang="cs-CZ" sz="1900"/>
              <a:t> </a:t>
            </a:r>
            <a:r>
              <a:rPr lang="cs-CZ" sz="1900" err="1"/>
              <a:t>Heritage</a:t>
            </a:r>
            <a:r>
              <a:rPr lang="cs-CZ" sz="1900"/>
              <a:t> </a:t>
            </a:r>
            <a:r>
              <a:rPr lang="cs-CZ" sz="1900" err="1"/>
              <a:t>site</a:t>
            </a:r>
            <a:r>
              <a:rPr lang="cs-CZ" sz="1900"/>
              <a:t>.</a:t>
            </a:r>
          </a:p>
          <a:p>
            <a:pPr>
              <a:lnSpc>
                <a:spcPct val="110000"/>
              </a:lnSpc>
            </a:pPr>
            <a:r>
              <a:rPr lang="en-US" sz="1900"/>
              <a:t>Unique attraction: </a:t>
            </a:r>
            <a:r>
              <a:rPr lang="en-US" sz="1900" err="1"/>
              <a:t>Algar</a:t>
            </a:r>
            <a:r>
              <a:rPr lang="en-US" sz="1900"/>
              <a:t> do </a:t>
            </a:r>
            <a:r>
              <a:rPr lang="en-US" sz="1900" err="1"/>
              <a:t>Carvão</a:t>
            </a:r>
            <a:r>
              <a:rPr lang="en-US" sz="1900"/>
              <a:t>, a volcanic chimney with 100m drop.</a:t>
            </a:r>
            <a:endParaRPr lang="cs-CZ" sz="1900"/>
          </a:p>
          <a:p>
            <a:pPr>
              <a:lnSpc>
                <a:spcPct val="110000"/>
              </a:lnSpc>
            </a:pPr>
            <a:r>
              <a:rPr lang="en-US" sz="1900"/>
              <a:t>Visitors can explore </a:t>
            </a:r>
            <a:r>
              <a:rPr lang="en-US" sz="1900" b="1"/>
              <a:t>at their own pace</a:t>
            </a:r>
            <a:r>
              <a:rPr lang="en-US" sz="1900"/>
              <a:t> </a:t>
            </a:r>
            <a:r>
              <a:rPr lang="en-US" sz="1900" b="1"/>
              <a:t>with</a:t>
            </a:r>
            <a:r>
              <a:rPr lang="en-US" sz="1900"/>
              <a:t> </a:t>
            </a:r>
            <a:r>
              <a:rPr lang="en-US" sz="1900" b="1"/>
              <a:t>assistance from on-site guides.</a:t>
            </a:r>
            <a:endParaRPr lang="cs-CZ" sz="1900" b="1"/>
          </a:p>
          <a:p>
            <a:pPr>
              <a:lnSpc>
                <a:spcPct val="110000"/>
              </a:lnSpc>
            </a:pPr>
            <a:r>
              <a:rPr lang="en-US" sz="1900" b="1"/>
              <a:t>Harmoniously integrated interpretative center provides information and ensures safety.</a:t>
            </a:r>
            <a:endParaRPr lang="cs-CZ" sz="1900" b="1"/>
          </a:p>
        </p:txBody>
      </p:sp>
      <p:cxnSp>
        <p:nvCxnSpPr>
          <p:cNvPr id="13" name="Straight Connector 12">
            <a:extLst>
              <a:ext uri="{FF2B5EF4-FFF2-40B4-BE49-F238E27FC236}">
                <a16:creationId xmlns:a16="http://schemas.microsoft.com/office/drawing/2014/main" id="{CBA3C59D-8641-484F-A35C-361AD7E155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2521"/>
            <a:ext cx="6515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Imagem 14" descr="Obsah obrázku příroda, jeskyně, venku, hora&#10;&#10;Popis byl vytvořen automaticky">
            <a:extLst>
              <a:ext uri="{FF2B5EF4-FFF2-40B4-BE49-F238E27FC236}">
                <a16:creationId xmlns:a16="http://schemas.microsoft.com/office/drawing/2014/main" id="{55B683D9-1850-7E82-BF4A-70D88E7611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 b="5376"/>
          <a:stretch/>
        </p:blipFill>
        <p:spPr bwMode="auto">
          <a:xfrm>
            <a:off x="8115300" y="10"/>
            <a:ext cx="4076700" cy="6857990"/>
          </a:xfrm>
          <a:prstGeom prst="rect">
            <a:avLst/>
          </a:prstGeom>
          <a:noFill/>
          <a:extLst>
            <a:ext uri="{53640926-AAD7-44D8-BBD7-CCE9431645EC}">
              <a14:shadowObscured xmlns:a14="http://schemas.microsoft.com/office/drawing/2010/main"/>
            </a:ext>
          </a:extLst>
        </p:spPr>
      </p:pic>
      <p:pic>
        <p:nvPicPr>
          <p:cNvPr id="5" name="Obrázek 4" descr="Obsah obrázku text&#10;&#10;Popis byl vytvořen automaticky">
            <a:extLst>
              <a:ext uri="{FF2B5EF4-FFF2-40B4-BE49-F238E27FC236}">
                <a16:creationId xmlns:a16="http://schemas.microsoft.com/office/drawing/2014/main" id="{812087F1-F0A2-72D0-068A-C3C0EB5416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46163"/>
            <a:ext cx="3175810" cy="698195"/>
          </a:xfrm>
          <a:prstGeom prst="rect">
            <a:avLst/>
          </a:prstGeom>
        </p:spPr>
      </p:pic>
    </p:spTree>
    <p:extLst>
      <p:ext uri="{BB962C8B-B14F-4D97-AF65-F5344CB8AC3E}">
        <p14:creationId xmlns:p14="http://schemas.microsoft.com/office/powerpoint/2010/main" val="34307756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13658E-FC2F-CD4A-6CA8-3F672CC1085E}"/>
              </a:ext>
            </a:extLst>
          </p:cNvPr>
          <p:cNvSpPr>
            <a:spLocks noGrp="1"/>
          </p:cNvSpPr>
          <p:nvPr>
            <p:ph type="title"/>
          </p:nvPr>
        </p:nvSpPr>
        <p:spPr/>
        <p:txBody>
          <a:bodyPr/>
          <a:lstStyle/>
          <a:p>
            <a:r>
              <a:rPr lang="cs-CZ" dirty="0" err="1"/>
              <a:t>The</a:t>
            </a:r>
            <a:r>
              <a:rPr lang="cs-CZ" dirty="0"/>
              <a:t> </a:t>
            </a:r>
            <a:r>
              <a:rPr lang="cs-CZ" dirty="0" err="1"/>
              <a:t>ocean</a:t>
            </a:r>
            <a:endParaRPr lang="cs-CZ" dirty="0"/>
          </a:p>
        </p:txBody>
      </p:sp>
      <p:sp>
        <p:nvSpPr>
          <p:cNvPr id="3" name="Zástupný obsah 2">
            <a:extLst>
              <a:ext uri="{FF2B5EF4-FFF2-40B4-BE49-F238E27FC236}">
                <a16:creationId xmlns:a16="http://schemas.microsoft.com/office/drawing/2014/main" id="{BDC0E143-1675-2FF3-D440-A02D8DBE2E74}"/>
              </a:ext>
            </a:extLst>
          </p:cNvPr>
          <p:cNvSpPr>
            <a:spLocks noGrp="1"/>
          </p:cNvSpPr>
          <p:nvPr>
            <p:ph idx="1"/>
          </p:nvPr>
        </p:nvSpPr>
        <p:spPr/>
        <p:txBody>
          <a:bodyPr/>
          <a:lstStyle/>
          <a:p>
            <a:r>
              <a:rPr lang="cs-CZ" dirty="0"/>
              <a:t>U</a:t>
            </a:r>
            <a:r>
              <a:rPr lang="en-US" dirty="0" err="1"/>
              <a:t>nique</a:t>
            </a:r>
            <a:r>
              <a:rPr lang="en-US" dirty="0"/>
              <a:t> maritime landscape.</a:t>
            </a:r>
          </a:p>
          <a:p>
            <a:r>
              <a:rPr lang="en-US" b="1" dirty="0"/>
              <a:t>Offers various marine activities</a:t>
            </a:r>
            <a:r>
              <a:rPr lang="en-US" dirty="0"/>
              <a:t>: whale and dolphin watching, diving, fishing, surfing, etc.</a:t>
            </a:r>
          </a:p>
          <a:p>
            <a:r>
              <a:rPr lang="en-US" dirty="0"/>
              <a:t>March to November is whale and </a:t>
            </a:r>
            <a:r>
              <a:rPr lang="en-US" b="1" dirty="0"/>
              <a:t>dolphin watching season</a:t>
            </a:r>
            <a:r>
              <a:rPr lang="en-US" dirty="0"/>
              <a:t>.</a:t>
            </a:r>
          </a:p>
          <a:p>
            <a:r>
              <a:rPr lang="en-US" b="1" dirty="0"/>
              <a:t>Respect for animal life cycle </a:t>
            </a:r>
            <a:r>
              <a:rPr lang="en-US" dirty="0"/>
              <a:t>emphasized during observation.</a:t>
            </a:r>
          </a:p>
          <a:p>
            <a:r>
              <a:rPr lang="en-US" b="1" dirty="0"/>
              <a:t>Diving</a:t>
            </a:r>
            <a:r>
              <a:rPr lang="en-US" dirty="0"/>
              <a:t> provides opportunities to explore underwater volcanic formations and diverse marine life.</a:t>
            </a:r>
            <a:endParaRPr lang="cs-CZ" dirty="0"/>
          </a:p>
        </p:txBody>
      </p:sp>
      <p:pic>
        <p:nvPicPr>
          <p:cNvPr id="4" name="Obrázek 3" descr="Obsah obrázku text&#10;&#10;Popis byl vytvořen automaticky">
            <a:extLst>
              <a:ext uri="{FF2B5EF4-FFF2-40B4-BE49-F238E27FC236}">
                <a16:creationId xmlns:a16="http://schemas.microsoft.com/office/drawing/2014/main" id="{3D21FD83-B4B7-AFDE-52FB-E339855A1B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32415528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C919DA-DD0F-DE80-BC6D-514DE9AD5C9E}"/>
              </a:ext>
            </a:extLst>
          </p:cNvPr>
          <p:cNvSpPr>
            <a:spLocks noGrp="1"/>
          </p:cNvSpPr>
          <p:nvPr>
            <p:ph type="title"/>
          </p:nvPr>
        </p:nvSpPr>
        <p:spPr/>
        <p:txBody>
          <a:bodyPr/>
          <a:lstStyle/>
          <a:p>
            <a:r>
              <a:rPr lang="cs-CZ" dirty="0" err="1"/>
              <a:t>summary</a:t>
            </a:r>
            <a:endParaRPr lang="cs-CZ" dirty="0"/>
          </a:p>
        </p:txBody>
      </p:sp>
      <p:sp>
        <p:nvSpPr>
          <p:cNvPr id="3" name="Zástupný obsah 2">
            <a:extLst>
              <a:ext uri="{FF2B5EF4-FFF2-40B4-BE49-F238E27FC236}">
                <a16:creationId xmlns:a16="http://schemas.microsoft.com/office/drawing/2014/main" id="{F1A5C167-FEBB-CA97-370A-3CD7A4F4F591}"/>
              </a:ext>
            </a:extLst>
          </p:cNvPr>
          <p:cNvSpPr>
            <a:spLocks noGrp="1"/>
          </p:cNvSpPr>
          <p:nvPr>
            <p:ph idx="1"/>
          </p:nvPr>
        </p:nvSpPr>
        <p:spPr/>
        <p:txBody>
          <a:bodyPr/>
          <a:lstStyle/>
          <a:p>
            <a:r>
              <a:rPr lang="cs-CZ" b="1" dirty="0" err="1"/>
              <a:t>Geotourism</a:t>
            </a:r>
            <a:r>
              <a:rPr lang="cs-CZ" dirty="0"/>
              <a:t> </a:t>
            </a:r>
            <a:r>
              <a:rPr lang="cs-CZ" dirty="0" err="1"/>
              <a:t>relies</a:t>
            </a:r>
            <a:r>
              <a:rPr lang="cs-CZ" dirty="0"/>
              <a:t> on </a:t>
            </a:r>
            <a:r>
              <a:rPr lang="cs-CZ" dirty="0" err="1"/>
              <a:t>the</a:t>
            </a:r>
            <a:r>
              <a:rPr lang="cs-CZ" dirty="0"/>
              <a:t> appeal </a:t>
            </a:r>
            <a:r>
              <a:rPr lang="cs-CZ" dirty="0" err="1"/>
              <a:t>of</a:t>
            </a:r>
            <a:r>
              <a:rPr lang="cs-CZ" dirty="0"/>
              <a:t> </a:t>
            </a:r>
            <a:r>
              <a:rPr lang="cs-CZ" dirty="0" err="1"/>
              <a:t>the</a:t>
            </a:r>
            <a:r>
              <a:rPr lang="cs-CZ" dirty="0"/>
              <a:t> </a:t>
            </a:r>
            <a:r>
              <a:rPr lang="cs-CZ" dirty="0" err="1"/>
              <a:t>destinations</a:t>
            </a:r>
            <a:r>
              <a:rPr lang="cs-CZ" dirty="0"/>
              <a:t> to </a:t>
            </a:r>
            <a:r>
              <a:rPr lang="cs-CZ" dirty="0" err="1"/>
              <a:t>potential</a:t>
            </a:r>
            <a:r>
              <a:rPr lang="cs-CZ" dirty="0"/>
              <a:t> </a:t>
            </a:r>
            <a:r>
              <a:rPr lang="cs-CZ" dirty="0" err="1"/>
              <a:t>visitors</a:t>
            </a:r>
            <a:r>
              <a:rPr lang="cs-CZ" dirty="0"/>
              <a:t>.</a:t>
            </a:r>
          </a:p>
          <a:p>
            <a:r>
              <a:rPr lang="cs-CZ" dirty="0" err="1"/>
              <a:t>Balancing</a:t>
            </a:r>
            <a:r>
              <a:rPr lang="cs-CZ" dirty="0"/>
              <a:t> </a:t>
            </a:r>
            <a:r>
              <a:rPr lang="cs-CZ" dirty="0" err="1"/>
              <a:t>the</a:t>
            </a:r>
            <a:r>
              <a:rPr lang="cs-CZ" dirty="0"/>
              <a:t> </a:t>
            </a:r>
            <a:r>
              <a:rPr lang="cs-CZ" b="1" dirty="0" err="1"/>
              <a:t>abiotic</a:t>
            </a:r>
            <a:r>
              <a:rPr lang="cs-CZ" b="1" dirty="0"/>
              <a:t>, </a:t>
            </a:r>
            <a:r>
              <a:rPr lang="cs-CZ" b="1" dirty="0" err="1"/>
              <a:t>biotic</a:t>
            </a:r>
            <a:r>
              <a:rPr lang="cs-CZ" b="1" dirty="0"/>
              <a:t>, and </a:t>
            </a:r>
            <a:r>
              <a:rPr lang="cs-CZ" b="1" dirty="0" err="1"/>
              <a:t>cultural</a:t>
            </a:r>
            <a:r>
              <a:rPr lang="cs-CZ" b="1" dirty="0"/>
              <a:t> </a:t>
            </a:r>
            <a:r>
              <a:rPr lang="cs-CZ" b="1" dirty="0" err="1"/>
              <a:t>elements</a:t>
            </a:r>
            <a:r>
              <a:rPr lang="cs-CZ" dirty="0"/>
              <a:t> </a:t>
            </a:r>
            <a:r>
              <a:rPr lang="cs-CZ" dirty="0" err="1"/>
              <a:t>is</a:t>
            </a:r>
            <a:r>
              <a:rPr lang="cs-CZ" dirty="0"/>
              <a:t> </a:t>
            </a:r>
            <a:r>
              <a:rPr lang="cs-CZ" dirty="0" err="1"/>
              <a:t>crucial</a:t>
            </a:r>
            <a:r>
              <a:rPr lang="cs-CZ" dirty="0"/>
              <a:t> in </a:t>
            </a:r>
            <a:r>
              <a:rPr lang="cs-CZ" dirty="0" err="1"/>
              <a:t>making</a:t>
            </a:r>
            <a:r>
              <a:rPr lang="cs-CZ" dirty="0"/>
              <a:t> these </a:t>
            </a:r>
            <a:r>
              <a:rPr lang="cs-CZ" dirty="0" err="1"/>
              <a:t>places</a:t>
            </a:r>
            <a:r>
              <a:rPr lang="cs-CZ" dirty="0"/>
              <a:t> more </a:t>
            </a:r>
            <a:r>
              <a:rPr lang="cs-CZ" dirty="0" err="1"/>
              <a:t>appealing</a:t>
            </a:r>
            <a:r>
              <a:rPr lang="cs-CZ" dirty="0"/>
              <a:t>.</a:t>
            </a:r>
            <a:endParaRPr lang="cs-CZ" b="1" dirty="0"/>
          </a:p>
          <a:p>
            <a:r>
              <a:rPr lang="cs-CZ" dirty="0" err="1"/>
              <a:t>Differentiating</a:t>
            </a:r>
            <a:r>
              <a:rPr lang="cs-CZ" dirty="0"/>
              <a:t> </a:t>
            </a:r>
            <a:r>
              <a:rPr lang="cs-CZ" dirty="0" err="1"/>
              <a:t>the</a:t>
            </a:r>
            <a:r>
              <a:rPr lang="cs-CZ" dirty="0"/>
              <a:t> </a:t>
            </a:r>
            <a:r>
              <a:rPr lang="cs-CZ" b="1" dirty="0" err="1"/>
              <a:t>types</a:t>
            </a:r>
            <a:r>
              <a:rPr lang="cs-CZ" b="1" dirty="0"/>
              <a:t> </a:t>
            </a:r>
            <a:r>
              <a:rPr lang="cs-CZ" b="1" dirty="0" err="1"/>
              <a:t>of</a:t>
            </a:r>
            <a:r>
              <a:rPr lang="cs-CZ" b="1" dirty="0"/>
              <a:t> </a:t>
            </a:r>
            <a:r>
              <a:rPr lang="cs-CZ" b="1" dirty="0" err="1"/>
              <a:t>geotourists</a:t>
            </a:r>
            <a:endParaRPr lang="cs-CZ" b="1" dirty="0"/>
          </a:p>
          <a:p>
            <a:r>
              <a:rPr lang="en-US" dirty="0"/>
              <a:t>Heritage interpretation strategies encourage tourists to preserve natural attractions and behave appropriately.</a:t>
            </a:r>
            <a:endParaRPr lang="cs-CZ" dirty="0"/>
          </a:p>
          <a:p>
            <a:r>
              <a:rPr lang="cs-CZ" b="1" dirty="0" err="1"/>
              <a:t>The</a:t>
            </a:r>
            <a:r>
              <a:rPr lang="cs-CZ" b="1" dirty="0"/>
              <a:t> </a:t>
            </a:r>
            <a:r>
              <a:rPr lang="cs-CZ" b="1" dirty="0" err="1"/>
              <a:t>Azores</a:t>
            </a:r>
            <a:r>
              <a:rPr lang="cs-CZ" b="1" dirty="0"/>
              <a:t> </a:t>
            </a:r>
            <a:r>
              <a:rPr lang="cs-CZ" dirty="0"/>
              <a:t>Case Study</a:t>
            </a:r>
          </a:p>
          <a:p>
            <a:endParaRPr lang="en-US" dirty="0"/>
          </a:p>
          <a:p>
            <a:endParaRPr lang="cs-CZ" dirty="0"/>
          </a:p>
        </p:txBody>
      </p:sp>
      <p:pic>
        <p:nvPicPr>
          <p:cNvPr id="6" name="Obrázek 5" descr="Obsah obrázku text&#10;&#10;Popis byl vytvořen automaticky">
            <a:extLst>
              <a:ext uri="{FF2B5EF4-FFF2-40B4-BE49-F238E27FC236}">
                <a16:creationId xmlns:a16="http://schemas.microsoft.com/office/drawing/2014/main" id="{15CBC54D-592F-68A9-8CAB-5631A18496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12842238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7267F6-3272-07AC-61F8-3F86D7711DF5}"/>
              </a:ext>
            </a:extLst>
          </p:cNvPr>
          <p:cNvSpPr>
            <a:spLocks noGrp="1"/>
          </p:cNvSpPr>
          <p:nvPr>
            <p:ph type="title"/>
          </p:nvPr>
        </p:nvSpPr>
        <p:spPr/>
        <p:txBody>
          <a:bodyPr/>
          <a:lstStyle/>
          <a:p>
            <a:r>
              <a:rPr lang="cs-CZ" dirty="0" err="1"/>
              <a:t>references</a:t>
            </a:r>
            <a:endParaRPr lang="cs-CZ" dirty="0"/>
          </a:p>
        </p:txBody>
      </p:sp>
      <p:sp>
        <p:nvSpPr>
          <p:cNvPr id="3" name="Zástupný obsah 2">
            <a:extLst>
              <a:ext uri="{FF2B5EF4-FFF2-40B4-BE49-F238E27FC236}">
                <a16:creationId xmlns:a16="http://schemas.microsoft.com/office/drawing/2014/main" id="{920F3F21-FA28-EA26-B7B2-DD8EDA98B163}"/>
              </a:ext>
            </a:extLst>
          </p:cNvPr>
          <p:cNvSpPr>
            <a:spLocks noGrp="1"/>
          </p:cNvSpPr>
          <p:nvPr>
            <p:ph idx="1"/>
          </p:nvPr>
        </p:nvSpPr>
        <p:spPr/>
        <p:txBody>
          <a:bodyPr>
            <a:normAutofit fontScale="85000" lnSpcReduction="20000"/>
          </a:bodyPr>
          <a:lstStyle/>
          <a:p>
            <a:r>
              <a:rPr lang="cs-CZ" dirty="0" err="1"/>
              <a:t>Borges</a:t>
            </a:r>
            <a:r>
              <a:rPr lang="cs-CZ" dirty="0"/>
              <a:t> de Lima, I. (2017). </a:t>
            </a:r>
            <a:r>
              <a:rPr lang="cs-CZ" dirty="0" err="1"/>
              <a:t>Wildlife</a:t>
            </a:r>
            <a:r>
              <a:rPr lang="cs-CZ" dirty="0"/>
              <a:t> </a:t>
            </a:r>
            <a:r>
              <a:rPr lang="cs-CZ" dirty="0" err="1"/>
              <a:t>Resources</a:t>
            </a:r>
            <a:r>
              <a:rPr lang="cs-CZ" dirty="0"/>
              <a:t>, </a:t>
            </a:r>
            <a:r>
              <a:rPr lang="cs-CZ" dirty="0" err="1"/>
              <a:t>Habitats</a:t>
            </a:r>
            <a:r>
              <a:rPr lang="cs-CZ" dirty="0"/>
              <a:t> and </a:t>
            </a:r>
            <a:r>
              <a:rPr lang="cs-CZ" dirty="0" err="1"/>
              <a:t>Ecosystems</a:t>
            </a:r>
            <a:r>
              <a:rPr lang="cs-CZ" dirty="0"/>
              <a:t> </a:t>
            </a:r>
            <a:r>
              <a:rPr lang="cs-CZ" dirty="0" err="1"/>
              <a:t>for</a:t>
            </a:r>
            <a:r>
              <a:rPr lang="cs-CZ" dirty="0"/>
              <a:t> </a:t>
            </a:r>
            <a:r>
              <a:rPr lang="cs-CZ" dirty="0" err="1"/>
              <a:t>Visitors</a:t>
            </a:r>
            <a:r>
              <a:rPr lang="cs-CZ" dirty="0"/>
              <a:t>’ </a:t>
            </a:r>
            <a:r>
              <a:rPr lang="cs-CZ" dirty="0" err="1"/>
              <a:t>Experiential</a:t>
            </a:r>
            <a:r>
              <a:rPr lang="cs-CZ" dirty="0"/>
              <a:t> Learning: </a:t>
            </a:r>
            <a:r>
              <a:rPr lang="cs-CZ" dirty="0" err="1"/>
              <a:t>Educative</a:t>
            </a:r>
            <a:r>
              <a:rPr lang="cs-CZ" dirty="0"/>
              <a:t> </a:t>
            </a:r>
            <a:r>
              <a:rPr lang="cs-CZ" dirty="0" err="1"/>
              <a:t>Wildlife</a:t>
            </a:r>
            <a:r>
              <a:rPr lang="cs-CZ" dirty="0"/>
              <a:t> </a:t>
            </a:r>
            <a:r>
              <a:rPr lang="cs-CZ" dirty="0" err="1"/>
              <a:t>Tourism</a:t>
            </a:r>
            <a:r>
              <a:rPr lang="cs-CZ" dirty="0"/>
              <a:t> in </a:t>
            </a:r>
            <a:r>
              <a:rPr lang="cs-CZ" dirty="0" err="1"/>
              <a:t>the</a:t>
            </a:r>
            <a:r>
              <a:rPr lang="cs-CZ" dirty="0"/>
              <a:t> </a:t>
            </a:r>
            <a:r>
              <a:rPr lang="cs-CZ" dirty="0" err="1"/>
              <a:t>Australian</a:t>
            </a:r>
            <a:r>
              <a:rPr lang="cs-CZ" dirty="0"/>
              <a:t> </a:t>
            </a:r>
            <a:r>
              <a:rPr lang="cs-CZ" dirty="0" err="1"/>
              <a:t>Context</a:t>
            </a:r>
            <a:r>
              <a:rPr lang="cs-CZ" dirty="0"/>
              <a:t>. In </a:t>
            </a:r>
            <a:r>
              <a:rPr lang="cs-CZ" dirty="0" err="1"/>
              <a:t>Wildlife</a:t>
            </a:r>
            <a:r>
              <a:rPr lang="cs-CZ" dirty="0"/>
              <a:t> </a:t>
            </a:r>
            <a:r>
              <a:rPr lang="cs-CZ" dirty="0" err="1"/>
              <a:t>Tourism</a:t>
            </a:r>
            <a:r>
              <a:rPr lang="cs-CZ" dirty="0"/>
              <a:t>, </a:t>
            </a:r>
            <a:r>
              <a:rPr lang="cs-CZ" dirty="0" err="1"/>
              <a:t>Environmental</a:t>
            </a:r>
            <a:r>
              <a:rPr lang="cs-CZ" dirty="0"/>
              <a:t> Learning and </a:t>
            </a:r>
            <a:r>
              <a:rPr lang="cs-CZ" dirty="0" err="1"/>
              <a:t>Ethical</a:t>
            </a:r>
            <a:r>
              <a:rPr lang="cs-CZ" dirty="0"/>
              <a:t> </a:t>
            </a:r>
            <a:r>
              <a:rPr lang="cs-CZ" dirty="0" err="1"/>
              <a:t>Encounters</a:t>
            </a:r>
            <a:r>
              <a:rPr lang="cs-CZ" dirty="0"/>
              <a:t> (pp. 113-154). </a:t>
            </a:r>
            <a:r>
              <a:rPr lang="cs-CZ" dirty="0" err="1"/>
              <a:t>Springer</a:t>
            </a:r>
            <a:r>
              <a:rPr lang="cs-CZ" dirty="0"/>
              <a:t>, </a:t>
            </a:r>
            <a:r>
              <a:rPr lang="cs-CZ" dirty="0" err="1"/>
              <a:t>Cham</a:t>
            </a:r>
            <a:r>
              <a:rPr lang="cs-CZ" dirty="0"/>
              <a:t>.</a:t>
            </a:r>
          </a:p>
          <a:p>
            <a:r>
              <a:rPr lang="cs-CZ" dirty="0" err="1"/>
              <a:t>Bramwell</a:t>
            </a:r>
            <a:r>
              <a:rPr lang="cs-CZ" dirty="0"/>
              <a:t>, B., &amp; </a:t>
            </a:r>
            <a:r>
              <a:rPr lang="cs-CZ" dirty="0" err="1"/>
              <a:t>Lane</a:t>
            </a:r>
            <a:r>
              <a:rPr lang="cs-CZ" dirty="0"/>
              <a:t>, B. (2005). </a:t>
            </a:r>
            <a:r>
              <a:rPr lang="cs-CZ" dirty="0" err="1"/>
              <a:t>Interpretation</a:t>
            </a:r>
            <a:r>
              <a:rPr lang="cs-CZ" dirty="0"/>
              <a:t> and </a:t>
            </a:r>
            <a:r>
              <a:rPr lang="cs-CZ" dirty="0" err="1"/>
              <a:t>sustainable</a:t>
            </a:r>
            <a:r>
              <a:rPr lang="cs-CZ" dirty="0"/>
              <a:t> </a:t>
            </a:r>
            <a:r>
              <a:rPr lang="cs-CZ" dirty="0" err="1"/>
              <a:t>tourism</a:t>
            </a:r>
            <a:r>
              <a:rPr lang="cs-CZ" dirty="0"/>
              <a:t>: </a:t>
            </a:r>
            <a:r>
              <a:rPr lang="cs-CZ" dirty="0" err="1"/>
              <a:t>The</a:t>
            </a:r>
            <a:r>
              <a:rPr lang="cs-CZ" dirty="0"/>
              <a:t> </a:t>
            </a:r>
            <a:r>
              <a:rPr lang="cs-CZ" dirty="0" err="1"/>
              <a:t>potential</a:t>
            </a:r>
            <a:r>
              <a:rPr lang="cs-CZ" dirty="0"/>
              <a:t> and </a:t>
            </a:r>
            <a:r>
              <a:rPr lang="cs-CZ" dirty="0" err="1"/>
              <a:t>the</a:t>
            </a:r>
            <a:r>
              <a:rPr lang="cs-CZ" dirty="0"/>
              <a:t> </a:t>
            </a:r>
            <a:r>
              <a:rPr lang="cs-CZ" dirty="0" err="1"/>
              <a:t>pitfalls</a:t>
            </a:r>
            <a:r>
              <a:rPr lang="cs-CZ" dirty="0"/>
              <a:t>. </a:t>
            </a:r>
            <a:r>
              <a:rPr lang="cs-CZ" dirty="0" err="1"/>
              <a:t>Revista</a:t>
            </a:r>
            <a:r>
              <a:rPr lang="cs-CZ" dirty="0"/>
              <a:t> </a:t>
            </a:r>
            <a:r>
              <a:rPr lang="cs-CZ" dirty="0" err="1"/>
              <a:t>Interamericana</a:t>
            </a:r>
            <a:r>
              <a:rPr lang="cs-CZ" dirty="0"/>
              <a:t> de Ambiente y Turismo, 1(1), 20-27.</a:t>
            </a:r>
          </a:p>
          <a:p>
            <a:r>
              <a:rPr lang="cs-CZ" dirty="0" err="1"/>
              <a:t>Dowling</a:t>
            </a:r>
            <a:r>
              <a:rPr lang="cs-CZ" dirty="0"/>
              <a:t>, R. (2013). </a:t>
            </a:r>
            <a:r>
              <a:rPr lang="cs-CZ" dirty="0" err="1"/>
              <a:t>Global</a:t>
            </a:r>
            <a:r>
              <a:rPr lang="cs-CZ" dirty="0"/>
              <a:t> </a:t>
            </a:r>
            <a:r>
              <a:rPr lang="cs-CZ" dirty="0" err="1"/>
              <a:t>geotourism</a:t>
            </a:r>
            <a:r>
              <a:rPr lang="cs-CZ" dirty="0"/>
              <a:t> – </a:t>
            </a:r>
            <a:r>
              <a:rPr lang="cs-CZ" dirty="0" err="1"/>
              <a:t>an</a:t>
            </a:r>
            <a:r>
              <a:rPr lang="cs-CZ" dirty="0"/>
              <a:t> </a:t>
            </a:r>
            <a:r>
              <a:rPr lang="cs-CZ" dirty="0" err="1"/>
              <a:t>emerging</a:t>
            </a:r>
            <a:r>
              <a:rPr lang="cs-CZ" dirty="0"/>
              <a:t> </a:t>
            </a:r>
            <a:r>
              <a:rPr lang="cs-CZ" dirty="0" err="1"/>
              <a:t>form</a:t>
            </a:r>
            <a:r>
              <a:rPr lang="cs-CZ" dirty="0"/>
              <a:t> </a:t>
            </a:r>
            <a:r>
              <a:rPr lang="cs-CZ" dirty="0" err="1"/>
              <a:t>of</a:t>
            </a:r>
            <a:r>
              <a:rPr lang="cs-CZ" dirty="0"/>
              <a:t> </a:t>
            </a:r>
            <a:r>
              <a:rPr lang="cs-CZ" dirty="0" err="1"/>
              <a:t>sustainable</a:t>
            </a:r>
            <a:r>
              <a:rPr lang="cs-CZ" dirty="0"/>
              <a:t> </a:t>
            </a:r>
            <a:r>
              <a:rPr lang="cs-CZ" dirty="0" err="1"/>
              <a:t>tourism</a:t>
            </a:r>
            <a:r>
              <a:rPr lang="cs-CZ" dirty="0"/>
              <a:t>. Czech </a:t>
            </a:r>
            <a:r>
              <a:rPr lang="cs-CZ" dirty="0" err="1"/>
              <a:t>Journal</a:t>
            </a:r>
            <a:r>
              <a:rPr lang="cs-CZ" dirty="0"/>
              <a:t> </a:t>
            </a:r>
            <a:r>
              <a:rPr lang="cs-CZ" dirty="0" err="1"/>
              <a:t>of</a:t>
            </a:r>
            <a:r>
              <a:rPr lang="cs-CZ" dirty="0"/>
              <a:t> </a:t>
            </a:r>
            <a:r>
              <a:rPr lang="cs-CZ" dirty="0" err="1"/>
              <a:t>Tourism</a:t>
            </a:r>
            <a:r>
              <a:rPr lang="cs-CZ" dirty="0"/>
              <a:t>, 2(2), 59-79.</a:t>
            </a:r>
          </a:p>
          <a:p>
            <a:r>
              <a:rPr lang="cs-CZ" dirty="0"/>
              <a:t>Gartner, W. C. (1996). </a:t>
            </a:r>
            <a:r>
              <a:rPr lang="cs-CZ" dirty="0" err="1"/>
              <a:t>Tourism</a:t>
            </a:r>
            <a:r>
              <a:rPr lang="cs-CZ" dirty="0"/>
              <a:t> Development: </a:t>
            </a:r>
            <a:r>
              <a:rPr lang="cs-CZ" dirty="0" err="1"/>
              <a:t>Principles</a:t>
            </a:r>
            <a:r>
              <a:rPr lang="cs-CZ" dirty="0"/>
              <a:t>, </a:t>
            </a:r>
            <a:r>
              <a:rPr lang="cs-CZ" dirty="0" err="1"/>
              <a:t>Process</a:t>
            </a:r>
            <a:r>
              <a:rPr lang="cs-CZ" dirty="0"/>
              <a:t> and </a:t>
            </a:r>
            <a:r>
              <a:rPr lang="cs-CZ" dirty="0" err="1"/>
              <a:t>Policies</a:t>
            </a:r>
            <a:r>
              <a:rPr lang="cs-CZ" dirty="0"/>
              <a:t>. Van </a:t>
            </a:r>
            <a:r>
              <a:rPr lang="cs-CZ" dirty="0" err="1"/>
              <a:t>Nostrand</a:t>
            </a:r>
            <a:r>
              <a:rPr lang="cs-CZ" dirty="0"/>
              <a:t> Reinhold, ITP, International Thompson </a:t>
            </a:r>
            <a:r>
              <a:rPr lang="cs-CZ" dirty="0" err="1"/>
              <a:t>Publishing</a:t>
            </a:r>
            <a:r>
              <a:rPr lang="cs-CZ" dirty="0"/>
              <a:t>, London.</a:t>
            </a:r>
          </a:p>
          <a:p>
            <a:r>
              <a:rPr lang="cs-CZ" dirty="0"/>
              <a:t>Ham S, </a:t>
            </a:r>
            <a:r>
              <a:rPr lang="cs-CZ" dirty="0" err="1"/>
              <a:t>Weiler</a:t>
            </a:r>
            <a:r>
              <a:rPr lang="cs-CZ" dirty="0"/>
              <a:t> B (2004). </a:t>
            </a:r>
            <a:r>
              <a:rPr lang="cs-CZ" dirty="0" err="1"/>
              <a:t>Introduction</a:t>
            </a:r>
            <a:r>
              <a:rPr lang="cs-CZ" dirty="0"/>
              <a:t> to </a:t>
            </a:r>
            <a:r>
              <a:rPr lang="cs-CZ" dirty="0" err="1"/>
              <a:t>interpretation</a:t>
            </a:r>
            <a:r>
              <a:rPr lang="cs-CZ" dirty="0"/>
              <a:t>. </a:t>
            </a:r>
            <a:r>
              <a:rPr lang="cs-CZ" dirty="0" err="1"/>
              <a:t>Paper</a:t>
            </a:r>
            <a:r>
              <a:rPr lang="cs-CZ" dirty="0"/>
              <a:t> </a:t>
            </a:r>
            <a:r>
              <a:rPr lang="cs-CZ" dirty="0" err="1"/>
              <a:t>presented</a:t>
            </a:r>
            <a:r>
              <a:rPr lang="cs-CZ" dirty="0"/>
              <a:t> to a workshop on </a:t>
            </a:r>
            <a:r>
              <a:rPr lang="cs-CZ" dirty="0" err="1"/>
              <a:t>interpretation</a:t>
            </a:r>
            <a:r>
              <a:rPr lang="cs-CZ" dirty="0"/>
              <a:t> </a:t>
            </a:r>
            <a:r>
              <a:rPr lang="cs-CZ" dirty="0" err="1"/>
              <a:t>at</a:t>
            </a:r>
            <a:r>
              <a:rPr lang="cs-CZ" dirty="0"/>
              <a:t> </a:t>
            </a:r>
            <a:r>
              <a:rPr lang="cs-CZ" dirty="0" err="1"/>
              <a:t>tertiary</a:t>
            </a:r>
            <a:r>
              <a:rPr lang="cs-CZ" dirty="0"/>
              <a:t> level: </a:t>
            </a:r>
            <a:r>
              <a:rPr lang="cs-CZ" dirty="0" err="1"/>
              <a:t>beyond</a:t>
            </a:r>
            <a:r>
              <a:rPr lang="cs-CZ" dirty="0"/>
              <a:t> </a:t>
            </a:r>
            <a:r>
              <a:rPr lang="cs-CZ" dirty="0" err="1"/>
              <a:t>visitor</a:t>
            </a:r>
            <a:r>
              <a:rPr lang="cs-CZ" dirty="0"/>
              <a:t> </a:t>
            </a:r>
            <a:r>
              <a:rPr lang="cs-CZ" dirty="0" err="1"/>
              <a:t>satisfaction</a:t>
            </a:r>
            <a:r>
              <a:rPr lang="cs-CZ" dirty="0"/>
              <a:t>. QUT, Brisbane. </a:t>
            </a:r>
            <a:r>
              <a:rPr lang="cs-CZ" dirty="0" err="1"/>
              <a:t>Day</a:t>
            </a:r>
            <a:r>
              <a:rPr lang="cs-CZ" dirty="0"/>
              <a:t>?</a:t>
            </a:r>
          </a:p>
          <a:p>
            <a:endParaRPr lang="cs-CZ" dirty="0"/>
          </a:p>
        </p:txBody>
      </p:sp>
      <p:pic>
        <p:nvPicPr>
          <p:cNvPr id="4" name="Obrázek 3" descr="Obsah obrázku text&#10;&#10;Popis byl vytvořen automaticky">
            <a:extLst>
              <a:ext uri="{FF2B5EF4-FFF2-40B4-BE49-F238E27FC236}">
                <a16:creationId xmlns:a16="http://schemas.microsoft.com/office/drawing/2014/main" id="{330D4AFB-3D86-23C4-3F85-08F916EC7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4808101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7267F6-3272-07AC-61F8-3F86D7711DF5}"/>
              </a:ext>
            </a:extLst>
          </p:cNvPr>
          <p:cNvSpPr>
            <a:spLocks noGrp="1"/>
          </p:cNvSpPr>
          <p:nvPr>
            <p:ph type="title"/>
          </p:nvPr>
        </p:nvSpPr>
        <p:spPr/>
        <p:txBody>
          <a:bodyPr/>
          <a:lstStyle/>
          <a:p>
            <a:r>
              <a:rPr lang="cs-CZ" dirty="0" err="1"/>
              <a:t>references</a:t>
            </a:r>
            <a:endParaRPr lang="cs-CZ" dirty="0"/>
          </a:p>
        </p:txBody>
      </p:sp>
      <p:sp>
        <p:nvSpPr>
          <p:cNvPr id="3" name="Zástupný obsah 2">
            <a:extLst>
              <a:ext uri="{FF2B5EF4-FFF2-40B4-BE49-F238E27FC236}">
                <a16:creationId xmlns:a16="http://schemas.microsoft.com/office/drawing/2014/main" id="{920F3F21-FA28-EA26-B7B2-DD8EDA98B163}"/>
              </a:ext>
            </a:extLst>
          </p:cNvPr>
          <p:cNvSpPr>
            <a:spLocks noGrp="1"/>
          </p:cNvSpPr>
          <p:nvPr>
            <p:ph idx="1"/>
          </p:nvPr>
        </p:nvSpPr>
        <p:spPr/>
        <p:txBody>
          <a:bodyPr>
            <a:normAutofit fontScale="85000" lnSpcReduction="10000"/>
          </a:bodyPr>
          <a:lstStyle/>
          <a:p>
            <a:r>
              <a:rPr lang="cs-CZ" dirty="0"/>
              <a:t>Herbert, D.T. (1989). </a:t>
            </a:r>
            <a:r>
              <a:rPr lang="cs-CZ" dirty="0" err="1"/>
              <a:t>Does</a:t>
            </a:r>
            <a:r>
              <a:rPr lang="cs-CZ" dirty="0"/>
              <a:t> </a:t>
            </a:r>
            <a:r>
              <a:rPr lang="cs-CZ" dirty="0" err="1"/>
              <a:t>interpretation</a:t>
            </a:r>
            <a:r>
              <a:rPr lang="cs-CZ" dirty="0"/>
              <a:t> </a:t>
            </a:r>
            <a:r>
              <a:rPr lang="cs-CZ" dirty="0" err="1"/>
              <a:t>help</a:t>
            </a:r>
            <a:r>
              <a:rPr lang="cs-CZ" dirty="0"/>
              <a:t>? In D.T. Herbert, R.C. </a:t>
            </a:r>
            <a:r>
              <a:rPr lang="cs-CZ" dirty="0" err="1"/>
              <a:t>Prentice</a:t>
            </a:r>
            <a:r>
              <a:rPr lang="cs-CZ" dirty="0"/>
              <a:t> and C.J Thomas (</a:t>
            </a:r>
            <a:r>
              <a:rPr lang="cs-CZ" dirty="0" err="1"/>
              <a:t>eds</a:t>
            </a:r>
            <a:r>
              <a:rPr lang="cs-CZ" dirty="0"/>
              <a:t>) </a:t>
            </a:r>
            <a:r>
              <a:rPr lang="cs-CZ" dirty="0" err="1"/>
              <a:t>Heritage</a:t>
            </a:r>
            <a:r>
              <a:rPr lang="cs-CZ" dirty="0"/>
              <a:t> </a:t>
            </a:r>
            <a:r>
              <a:rPr lang="cs-CZ" dirty="0" err="1"/>
              <a:t>Sites</a:t>
            </a:r>
            <a:r>
              <a:rPr lang="cs-CZ" dirty="0"/>
              <a:t>: </a:t>
            </a:r>
            <a:r>
              <a:rPr lang="cs-CZ" dirty="0" err="1"/>
              <a:t>Strategies</a:t>
            </a:r>
            <a:r>
              <a:rPr lang="cs-CZ" dirty="0"/>
              <a:t> </a:t>
            </a:r>
            <a:r>
              <a:rPr lang="cs-CZ" dirty="0" err="1"/>
              <a:t>for</a:t>
            </a:r>
            <a:r>
              <a:rPr lang="cs-CZ" dirty="0"/>
              <a:t> Marketing and Development (pp. 191-230). </a:t>
            </a:r>
            <a:r>
              <a:rPr lang="cs-CZ" dirty="0" err="1"/>
              <a:t>Aldershot</a:t>
            </a:r>
            <a:r>
              <a:rPr lang="cs-CZ" dirty="0"/>
              <a:t>: </a:t>
            </a:r>
            <a:r>
              <a:rPr lang="cs-CZ" dirty="0" err="1"/>
              <a:t>Gower</a:t>
            </a:r>
            <a:r>
              <a:rPr lang="cs-CZ" dirty="0"/>
              <a:t>.</a:t>
            </a:r>
          </a:p>
          <a:p>
            <a:r>
              <a:rPr lang="cs-CZ" dirty="0" err="1"/>
              <a:t>Machin</a:t>
            </a:r>
            <a:r>
              <a:rPr lang="cs-CZ" dirty="0"/>
              <a:t>, A. (1989). </a:t>
            </a:r>
            <a:r>
              <a:rPr lang="cs-CZ" dirty="0" err="1"/>
              <a:t>The</a:t>
            </a:r>
            <a:r>
              <a:rPr lang="cs-CZ" dirty="0"/>
              <a:t> </a:t>
            </a:r>
            <a:r>
              <a:rPr lang="cs-CZ" dirty="0" err="1"/>
              <a:t>social</a:t>
            </a:r>
            <a:r>
              <a:rPr lang="cs-CZ" dirty="0"/>
              <a:t> helix: </a:t>
            </a:r>
            <a:r>
              <a:rPr lang="cs-CZ" dirty="0" err="1"/>
              <a:t>Visitor</a:t>
            </a:r>
            <a:r>
              <a:rPr lang="cs-CZ" dirty="0"/>
              <a:t> </a:t>
            </a:r>
            <a:r>
              <a:rPr lang="cs-CZ" dirty="0" err="1"/>
              <a:t>interpretation</a:t>
            </a:r>
            <a:r>
              <a:rPr lang="cs-CZ" dirty="0"/>
              <a:t> as a </a:t>
            </a:r>
            <a:r>
              <a:rPr lang="cs-CZ" dirty="0" err="1"/>
              <a:t>tool</a:t>
            </a:r>
            <a:r>
              <a:rPr lang="cs-CZ" dirty="0"/>
              <a:t> </a:t>
            </a:r>
            <a:r>
              <a:rPr lang="cs-CZ" dirty="0" err="1"/>
              <a:t>for</a:t>
            </a:r>
            <a:r>
              <a:rPr lang="cs-CZ" dirty="0"/>
              <a:t> </a:t>
            </a:r>
            <a:r>
              <a:rPr lang="cs-CZ" dirty="0" err="1"/>
              <a:t>social</a:t>
            </a:r>
            <a:r>
              <a:rPr lang="cs-CZ" dirty="0"/>
              <a:t> development. </a:t>
            </a:r>
            <a:r>
              <a:rPr lang="cs-CZ" dirty="0" err="1"/>
              <a:t>Heritage</a:t>
            </a:r>
            <a:r>
              <a:rPr lang="cs-CZ" dirty="0"/>
              <a:t> </a:t>
            </a:r>
            <a:r>
              <a:rPr lang="cs-CZ" dirty="0" err="1"/>
              <a:t>Interpretation</a:t>
            </a:r>
            <a:r>
              <a:rPr lang="cs-CZ" dirty="0"/>
              <a:t>, 2, 149-155. </a:t>
            </a:r>
          </a:p>
          <a:p>
            <a:r>
              <a:rPr lang="cs-CZ" dirty="0" err="1"/>
              <a:t>Newsome</a:t>
            </a:r>
            <a:r>
              <a:rPr lang="cs-CZ" dirty="0"/>
              <a:t>, D., </a:t>
            </a:r>
            <a:r>
              <a:rPr lang="cs-CZ" dirty="0" err="1"/>
              <a:t>Dowling</a:t>
            </a:r>
            <a:r>
              <a:rPr lang="cs-CZ" dirty="0"/>
              <a:t>, R. K., &amp; </a:t>
            </a:r>
            <a:r>
              <a:rPr lang="cs-CZ" dirty="0" err="1"/>
              <a:t>Moore</a:t>
            </a:r>
            <a:r>
              <a:rPr lang="cs-CZ" dirty="0"/>
              <a:t>, S. A. (2005). </a:t>
            </a:r>
            <a:r>
              <a:rPr lang="cs-CZ" dirty="0" err="1"/>
              <a:t>Wildlife</a:t>
            </a:r>
            <a:r>
              <a:rPr lang="cs-CZ" dirty="0"/>
              <a:t> </a:t>
            </a:r>
            <a:r>
              <a:rPr lang="cs-CZ" dirty="0" err="1"/>
              <a:t>tourism</a:t>
            </a:r>
            <a:r>
              <a:rPr lang="cs-CZ" dirty="0"/>
              <a:t>. In </a:t>
            </a:r>
            <a:r>
              <a:rPr lang="cs-CZ" dirty="0" err="1"/>
              <a:t>Wildlife</a:t>
            </a:r>
            <a:r>
              <a:rPr lang="cs-CZ" dirty="0"/>
              <a:t> </a:t>
            </a:r>
            <a:r>
              <a:rPr lang="cs-CZ" dirty="0" err="1"/>
              <a:t>Tourism</a:t>
            </a:r>
            <a:r>
              <a:rPr lang="cs-CZ" dirty="0"/>
              <a:t>. </a:t>
            </a:r>
            <a:r>
              <a:rPr lang="cs-CZ" dirty="0" err="1"/>
              <a:t>Channel</a:t>
            </a:r>
            <a:r>
              <a:rPr lang="cs-CZ" dirty="0"/>
              <a:t> </a:t>
            </a:r>
            <a:r>
              <a:rPr lang="cs-CZ" dirty="0" err="1"/>
              <a:t>View</a:t>
            </a:r>
            <a:r>
              <a:rPr lang="cs-CZ" dirty="0"/>
              <a:t> </a:t>
            </a:r>
            <a:r>
              <a:rPr lang="cs-CZ" dirty="0" err="1"/>
              <a:t>Publications</a:t>
            </a:r>
            <a:r>
              <a:rPr lang="cs-CZ" dirty="0"/>
              <a:t>.</a:t>
            </a:r>
          </a:p>
          <a:p>
            <a:r>
              <a:rPr lang="cs-CZ" dirty="0"/>
              <a:t>Pásková, M., Zelenka, J., </a:t>
            </a:r>
            <a:r>
              <a:rPr lang="cs-CZ" dirty="0" err="1"/>
              <a:t>Ogasawara</a:t>
            </a:r>
            <a:r>
              <a:rPr lang="cs-CZ" dirty="0"/>
              <a:t>, T., </a:t>
            </a:r>
            <a:r>
              <a:rPr lang="cs-CZ" dirty="0" err="1"/>
              <a:t>Zavala</a:t>
            </a:r>
            <a:r>
              <a:rPr lang="cs-CZ" dirty="0"/>
              <a:t>, B., &amp; </a:t>
            </a:r>
            <a:r>
              <a:rPr lang="cs-CZ" dirty="0" err="1"/>
              <a:t>Astete</a:t>
            </a:r>
            <a:r>
              <a:rPr lang="cs-CZ" dirty="0"/>
              <a:t>, I. (2021). </a:t>
            </a:r>
            <a:r>
              <a:rPr lang="cs-CZ" dirty="0" err="1"/>
              <a:t>The</a:t>
            </a:r>
            <a:r>
              <a:rPr lang="cs-CZ" dirty="0"/>
              <a:t> ABC </a:t>
            </a:r>
            <a:r>
              <a:rPr lang="cs-CZ" dirty="0" err="1"/>
              <a:t>Concept</a:t>
            </a:r>
            <a:r>
              <a:rPr lang="cs-CZ" dirty="0"/>
              <a:t>. </a:t>
            </a:r>
            <a:r>
              <a:rPr lang="cs-CZ" dirty="0" err="1"/>
              <a:t>Value</a:t>
            </a:r>
            <a:r>
              <a:rPr lang="cs-CZ" dirty="0"/>
              <a:t> </a:t>
            </a:r>
            <a:r>
              <a:rPr lang="cs-CZ" dirty="0" err="1"/>
              <a:t>added</a:t>
            </a:r>
            <a:r>
              <a:rPr lang="cs-CZ" dirty="0"/>
              <a:t> to </a:t>
            </a:r>
            <a:r>
              <a:rPr lang="cs-CZ" dirty="0" err="1"/>
              <a:t>the</a:t>
            </a:r>
            <a:r>
              <a:rPr lang="cs-CZ" dirty="0"/>
              <a:t> </a:t>
            </a:r>
            <a:r>
              <a:rPr lang="cs-CZ" dirty="0" err="1"/>
              <a:t>Earth</a:t>
            </a:r>
            <a:r>
              <a:rPr lang="cs-CZ" dirty="0"/>
              <a:t> </a:t>
            </a:r>
            <a:r>
              <a:rPr lang="cs-CZ" dirty="0" err="1"/>
              <a:t>heritage</a:t>
            </a:r>
            <a:r>
              <a:rPr lang="cs-CZ" dirty="0"/>
              <a:t> </a:t>
            </a:r>
            <a:r>
              <a:rPr lang="cs-CZ" dirty="0" err="1"/>
              <a:t>interpretation</a:t>
            </a:r>
            <a:r>
              <a:rPr lang="cs-CZ" dirty="0"/>
              <a:t>? </a:t>
            </a:r>
            <a:r>
              <a:rPr lang="cs-CZ" dirty="0" err="1"/>
              <a:t>Geoheritage</a:t>
            </a:r>
            <a:r>
              <a:rPr lang="cs-CZ" dirty="0"/>
              <a:t>, 13(2), 1-25.</a:t>
            </a:r>
          </a:p>
          <a:p>
            <a:r>
              <a:rPr lang="cs-CZ" dirty="0" err="1"/>
              <a:t>Urry</a:t>
            </a:r>
            <a:r>
              <a:rPr lang="cs-CZ" dirty="0"/>
              <a:t>, J. (1990). </a:t>
            </a:r>
            <a:r>
              <a:rPr lang="cs-CZ" dirty="0" err="1"/>
              <a:t>The</a:t>
            </a:r>
            <a:r>
              <a:rPr lang="cs-CZ" dirty="0"/>
              <a:t> </a:t>
            </a:r>
            <a:r>
              <a:rPr lang="cs-CZ" dirty="0" err="1"/>
              <a:t>Tourist</a:t>
            </a:r>
            <a:r>
              <a:rPr lang="cs-CZ" dirty="0"/>
              <a:t> Gaze. London: </a:t>
            </a:r>
            <a:r>
              <a:rPr lang="cs-CZ" dirty="0" err="1"/>
              <a:t>Sage</a:t>
            </a:r>
            <a:r>
              <a:rPr lang="cs-CZ" dirty="0"/>
              <a:t>.</a:t>
            </a:r>
          </a:p>
          <a:p>
            <a:r>
              <a:rPr lang="cs-CZ" dirty="0" err="1"/>
              <a:t>Zeppel</a:t>
            </a:r>
            <a:r>
              <a:rPr lang="cs-CZ" dirty="0"/>
              <a:t>, H., &amp; </a:t>
            </a:r>
            <a:r>
              <a:rPr lang="cs-CZ" dirty="0" err="1"/>
              <a:t>Muloin</a:t>
            </a:r>
            <a:r>
              <a:rPr lang="cs-CZ" dirty="0"/>
              <a:t>, S. (2008). Marine </a:t>
            </a:r>
            <a:r>
              <a:rPr lang="cs-CZ" dirty="0" err="1"/>
              <a:t>wildlife</a:t>
            </a:r>
            <a:r>
              <a:rPr lang="cs-CZ" dirty="0"/>
              <a:t> </a:t>
            </a:r>
            <a:r>
              <a:rPr lang="cs-CZ" dirty="0" err="1"/>
              <a:t>tours</a:t>
            </a:r>
            <a:r>
              <a:rPr lang="cs-CZ" dirty="0"/>
              <a:t>: </a:t>
            </a:r>
            <a:r>
              <a:rPr lang="cs-CZ" dirty="0" err="1"/>
              <a:t>Benefits</a:t>
            </a:r>
            <a:r>
              <a:rPr lang="cs-CZ" dirty="0"/>
              <a:t> </a:t>
            </a:r>
            <a:r>
              <a:rPr lang="cs-CZ" dirty="0" err="1"/>
              <a:t>for</a:t>
            </a:r>
            <a:r>
              <a:rPr lang="cs-CZ" dirty="0"/>
              <a:t> </a:t>
            </a:r>
            <a:r>
              <a:rPr lang="cs-CZ" dirty="0" err="1"/>
              <a:t>participants</a:t>
            </a:r>
            <a:r>
              <a:rPr lang="cs-CZ" dirty="0"/>
              <a:t>. Marine </a:t>
            </a:r>
            <a:r>
              <a:rPr lang="cs-CZ" dirty="0" err="1"/>
              <a:t>wildlife</a:t>
            </a:r>
            <a:r>
              <a:rPr lang="cs-CZ" dirty="0"/>
              <a:t> and </a:t>
            </a:r>
            <a:r>
              <a:rPr lang="cs-CZ" dirty="0" err="1"/>
              <a:t>tourism</a:t>
            </a:r>
            <a:r>
              <a:rPr lang="cs-CZ" dirty="0"/>
              <a:t> management: </a:t>
            </a:r>
            <a:r>
              <a:rPr lang="cs-CZ" dirty="0" err="1"/>
              <a:t>Insights</a:t>
            </a:r>
            <a:r>
              <a:rPr lang="cs-CZ" dirty="0"/>
              <a:t> </a:t>
            </a:r>
            <a:r>
              <a:rPr lang="cs-CZ" dirty="0" err="1"/>
              <a:t>from</a:t>
            </a:r>
            <a:r>
              <a:rPr lang="cs-CZ" dirty="0"/>
              <a:t> </a:t>
            </a:r>
            <a:r>
              <a:rPr lang="cs-CZ" dirty="0" err="1"/>
              <a:t>the</a:t>
            </a:r>
            <a:r>
              <a:rPr lang="cs-CZ" dirty="0"/>
              <a:t> natural and </a:t>
            </a:r>
            <a:r>
              <a:rPr lang="cs-CZ" dirty="0" err="1"/>
              <a:t>social</a:t>
            </a:r>
            <a:r>
              <a:rPr lang="cs-CZ" dirty="0"/>
              <a:t> </a:t>
            </a:r>
            <a:r>
              <a:rPr lang="cs-CZ" dirty="0" err="1"/>
              <a:t>sciences</a:t>
            </a:r>
            <a:r>
              <a:rPr lang="cs-CZ" dirty="0"/>
              <a:t>, 19-48.</a:t>
            </a:r>
          </a:p>
        </p:txBody>
      </p:sp>
      <p:pic>
        <p:nvPicPr>
          <p:cNvPr id="4" name="Obrázek 3" descr="Obsah obrázku text&#10;&#10;Popis byl vytvořen automaticky">
            <a:extLst>
              <a:ext uri="{FF2B5EF4-FFF2-40B4-BE49-F238E27FC236}">
                <a16:creationId xmlns:a16="http://schemas.microsoft.com/office/drawing/2014/main" id="{AEF6AFB9-C0CB-629C-ECFA-A70200EE7C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40593269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Nadpis 13">
            <a:extLst>
              <a:ext uri="{FF2B5EF4-FFF2-40B4-BE49-F238E27FC236}">
                <a16:creationId xmlns:a16="http://schemas.microsoft.com/office/drawing/2014/main" id="{4F7E237C-2CAC-48E5-A58D-0493DC40D1D2}"/>
              </a:ext>
            </a:extLst>
          </p:cNvPr>
          <p:cNvSpPr>
            <a:spLocks noGrp="1"/>
          </p:cNvSpPr>
          <p:nvPr>
            <p:ph type="title"/>
          </p:nvPr>
        </p:nvSpPr>
        <p:spPr>
          <a:xfrm>
            <a:off x="422773" y="662257"/>
            <a:ext cx="4969297" cy="1543844"/>
          </a:xfrm>
        </p:spPr>
        <p:txBody>
          <a:bodyPr anchor="b">
            <a:normAutofit/>
          </a:bodyPr>
          <a:lstStyle/>
          <a:p>
            <a:r>
              <a:rPr lang="en-US" sz="1600" dirty="0">
                <a:latin typeface="+mn-lt"/>
                <a:ea typeface="+mn-ea"/>
                <a:cs typeface="+mn-cs"/>
              </a:rPr>
              <a:t>Output of the Erasmus+ K2 Strategic Partnership Project </a:t>
            </a:r>
            <a:r>
              <a:rPr lang="cs-CZ" sz="1600" dirty="0" err="1">
                <a:latin typeface="+mn-lt"/>
                <a:ea typeface="+mn-ea"/>
                <a:cs typeface="+mn-cs"/>
              </a:rPr>
              <a:t>Nr</a:t>
            </a:r>
            <a:r>
              <a:rPr lang="cs-CZ" sz="1600" dirty="0">
                <a:latin typeface="+mn-lt"/>
                <a:ea typeface="+mn-ea"/>
                <a:cs typeface="+mn-cs"/>
              </a:rPr>
              <a:t>. </a:t>
            </a:r>
            <a:r>
              <a:rPr lang="en-US" sz="1600" dirty="0">
                <a:latin typeface="+mn-lt"/>
                <a:ea typeface="+mn-ea"/>
                <a:cs typeface="+mn-cs"/>
              </a:rPr>
              <a:t>2020-1-CZ01-KA203-078407</a:t>
            </a:r>
            <a:br>
              <a:rPr lang="cs-CZ" sz="1600" b="1" dirty="0">
                <a:latin typeface="+mn-lt"/>
                <a:ea typeface="+mn-ea"/>
                <a:cs typeface="+mn-cs"/>
              </a:rPr>
            </a:br>
            <a:br>
              <a:rPr lang="cs-CZ" sz="2000" dirty="0">
                <a:latin typeface="+mn-lt"/>
              </a:rPr>
            </a:br>
            <a:r>
              <a:rPr lang="cs-CZ" sz="1800" b="1" dirty="0">
                <a:latin typeface="+mn-lt"/>
                <a:cs typeface="+mn-cs"/>
              </a:rPr>
              <a:t>„</a:t>
            </a:r>
            <a:r>
              <a:rPr lang="en-US" sz="1800" b="1" dirty="0">
                <a:latin typeface="+mn-lt"/>
                <a:cs typeface="+mn-cs"/>
              </a:rPr>
              <a:t>Methodology of Interpretation of European Nature Heritage in Tourism" 20</a:t>
            </a:r>
            <a:r>
              <a:rPr lang="cs-CZ" sz="1800" b="1" dirty="0">
                <a:latin typeface="+mn-lt"/>
                <a:cs typeface="+mn-cs"/>
              </a:rPr>
              <a:t>20</a:t>
            </a:r>
            <a:r>
              <a:rPr lang="en-US" sz="1800" b="1" dirty="0">
                <a:latin typeface="+mn-lt"/>
                <a:cs typeface="+mn-cs"/>
              </a:rPr>
              <a:t> – 202</a:t>
            </a:r>
            <a:r>
              <a:rPr lang="cs-CZ" sz="1800" b="1" dirty="0">
                <a:latin typeface="+mn-lt"/>
                <a:cs typeface="+mn-cs"/>
              </a:rPr>
              <a:t>3</a:t>
            </a:r>
          </a:p>
        </p:txBody>
      </p:sp>
      <p:sp>
        <p:nvSpPr>
          <p:cNvPr id="16" name="Zástupný obsah 15">
            <a:extLst>
              <a:ext uri="{FF2B5EF4-FFF2-40B4-BE49-F238E27FC236}">
                <a16:creationId xmlns:a16="http://schemas.microsoft.com/office/drawing/2014/main" id="{C81ED30B-003E-48A7-9313-45ABE4635C35}"/>
              </a:ext>
            </a:extLst>
          </p:cNvPr>
          <p:cNvSpPr>
            <a:spLocks noGrp="1"/>
          </p:cNvSpPr>
          <p:nvPr>
            <p:ph idx="1"/>
          </p:nvPr>
        </p:nvSpPr>
        <p:spPr>
          <a:xfrm>
            <a:off x="6193643" y="2565030"/>
            <a:ext cx="5575584" cy="3717056"/>
          </a:xfrm>
        </p:spPr>
        <p:txBody>
          <a:bodyPr>
            <a:noAutofit/>
          </a:bodyPr>
          <a:lstStyle/>
          <a:p>
            <a:pPr marL="0" indent="0">
              <a:spcBef>
                <a:spcPts val="80"/>
              </a:spcBef>
              <a:buNone/>
            </a:pPr>
            <a:r>
              <a:rPr lang="cs-CZ" sz="1600" b="1" dirty="0" err="1"/>
              <a:t>Participating</a:t>
            </a:r>
            <a:r>
              <a:rPr lang="cs-CZ" sz="1600" b="1" dirty="0"/>
              <a:t> </a:t>
            </a:r>
            <a:r>
              <a:rPr lang="cs-CZ" sz="1600" b="1" dirty="0" err="1"/>
              <a:t>universities</a:t>
            </a:r>
            <a:r>
              <a:rPr lang="cs-CZ" sz="1600" b="1" dirty="0"/>
              <a:t> and </a:t>
            </a:r>
            <a:r>
              <a:rPr lang="cs-CZ" sz="1600" b="1" dirty="0" err="1"/>
              <a:t>their</a:t>
            </a:r>
            <a:r>
              <a:rPr lang="cs-CZ" sz="1600" b="1" dirty="0"/>
              <a:t> </a:t>
            </a:r>
            <a:r>
              <a:rPr lang="cs-CZ" sz="1600" b="1" dirty="0" err="1"/>
              <a:t>academic</a:t>
            </a:r>
            <a:r>
              <a:rPr lang="cs-CZ" sz="1600" b="1" dirty="0"/>
              <a:t> </a:t>
            </a:r>
            <a:r>
              <a:rPr lang="cs-CZ" sz="1600" b="1" dirty="0" err="1"/>
              <a:t>teams</a:t>
            </a:r>
            <a:endParaRPr lang="cs-CZ" sz="1600" b="1" dirty="0"/>
          </a:p>
          <a:p>
            <a:pPr marL="0" indent="0">
              <a:spcBef>
                <a:spcPts val="80"/>
              </a:spcBef>
              <a:buNone/>
            </a:pPr>
            <a:endParaRPr lang="cs-CZ" sz="1600" b="1" dirty="0"/>
          </a:p>
          <a:p>
            <a:pPr>
              <a:spcBef>
                <a:spcPts val="80"/>
              </a:spcBef>
            </a:pPr>
            <a:r>
              <a:rPr lang="en-US" sz="1600" dirty="0">
                <a:effectLst/>
                <a:ea typeface="Times New Roman" panose="02020603050405020304" pitchFamily="18" charset="0"/>
              </a:rPr>
              <a:t>Prague University of Economics and Business</a:t>
            </a:r>
            <a:r>
              <a:rPr lang="cs-CZ" sz="1600" dirty="0">
                <a:effectLst/>
                <a:ea typeface="Times New Roman" panose="02020603050405020304" pitchFamily="18" charset="0"/>
              </a:rPr>
              <a:t>, </a:t>
            </a:r>
            <a:r>
              <a:rPr lang="en-GB" sz="1600" dirty="0">
                <a:effectLst/>
                <a:ea typeface="Times New Roman" panose="02020603050405020304" pitchFamily="18" charset="0"/>
              </a:rPr>
              <a:t>Czech Republic</a:t>
            </a:r>
            <a:r>
              <a:rPr lang="cs-CZ" sz="1600" dirty="0">
                <a:ea typeface="Times New Roman" panose="02020603050405020304" pitchFamily="18" charset="0"/>
              </a:rPr>
              <a:t>;</a:t>
            </a:r>
          </a:p>
          <a:p>
            <a:pPr>
              <a:spcBef>
                <a:spcPts val="80"/>
              </a:spcBef>
            </a:pPr>
            <a:r>
              <a:rPr lang="en-GB" sz="1600" dirty="0" err="1"/>
              <a:t>Alexandru</a:t>
            </a:r>
            <a:r>
              <a:rPr lang="en-GB" sz="1600" dirty="0"/>
              <a:t> </a:t>
            </a:r>
            <a:r>
              <a:rPr lang="en-GB" sz="1600" dirty="0" err="1"/>
              <a:t>Ioan</a:t>
            </a:r>
            <a:r>
              <a:rPr lang="en-GB" sz="1600" dirty="0"/>
              <a:t> </a:t>
            </a:r>
            <a:r>
              <a:rPr lang="en-GB" sz="1600" dirty="0" err="1"/>
              <a:t>Cuza</a:t>
            </a:r>
            <a:r>
              <a:rPr lang="en-GB" sz="1600" dirty="0"/>
              <a:t> University of </a:t>
            </a:r>
            <a:r>
              <a:rPr lang="en-GB" sz="1600" dirty="0" err="1"/>
              <a:t>Iași</a:t>
            </a:r>
            <a:r>
              <a:rPr lang="en-GB" sz="1600" dirty="0"/>
              <a:t>, Romania; </a:t>
            </a:r>
            <a:endParaRPr lang="cs-CZ" sz="1600" dirty="0"/>
          </a:p>
          <a:p>
            <a:pPr>
              <a:spcBef>
                <a:spcPts val="80"/>
              </a:spcBef>
            </a:pPr>
            <a:r>
              <a:rPr lang="de-DE" sz="1600" dirty="0"/>
              <a:t>Fachhochschule des Mittelstands, Germany; </a:t>
            </a:r>
            <a:endParaRPr lang="cs-CZ" sz="1600" dirty="0"/>
          </a:p>
          <a:p>
            <a:pPr>
              <a:spcBef>
                <a:spcPts val="80"/>
              </a:spcBef>
            </a:pPr>
            <a:r>
              <a:rPr lang="en-US" sz="1600" dirty="0"/>
              <a:t>Munster Technological University</a:t>
            </a:r>
            <a:r>
              <a:rPr lang="cs-CZ" sz="1600" dirty="0"/>
              <a:t>,</a:t>
            </a:r>
            <a:r>
              <a:rPr lang="en-US" sz="1600" dirty="0"/>
              <a:t> Cork, Ireland</a:t>
            </a:r>
            <a:endParaRPr lang="cs-CZ" sz="1600" dirty="0"/>
          </a:p>
          <a:p>
            <a:pPr>
              <a:spcBef>
                <a:spcPts val="80"/>
              </a:spcBef>
            </a:pPr>
            <a:r>
              <a:rPr lang="es-ES" sz="1600" dirty="0"/>
              <a:t>Universidad Europea de Madrid, Spain; </a:t>
            </a:r>
            <a:endParaRPr lang="cs-CZ" sz="1600" dirty="0"/>
          </a:p>
          <a:p>
            <a:pPr>
              <a:spcBef>
                <a:spcPts val="80"/>
              </a:spcBef>
            </a:pPr>
            <a:r>
              <a:rPr lang="cs-CZ" sz="1600" dirty="0" err="1"/>
              <a:t>Universidade</a:t>
            </a:r>
            <a:r>
              <a:rPr lang="cs-CZ" sz="1600" dirty="0"/>
              <a:t> do Porto, Portugal;</a:t>
            </a:r>
          </a:p>
          <a:p>
            <a:pPr>
              <a:spcBef>
                <a:spcPts val="80"/>
              </a:spcBef>
            </a:pPr>
            <a:r>
              <a:rPr lang="en-GB" sz="1600" dirty="0"/>
              <a:t>University of Applied Sciences Burgenland, Austria;</a:t>
            </a:r>
            <a:endParaRPr lang="cs-CZ" sz="1600" dirty="0"/>
          </a:p>
          <a:p>
            <a:pPr>
              <a:spcBef>
                <a:spcPts val="80"/>
              </a:spcBef>
            </a:pPr>
            <a:r>
              <a:rPr lang="cs-CZ" sz="1600" dirty="0" err="1"/>
              <a:t>Vytauto</a:t>
            </a:r>
            <a:r>
              <a:rPr lang="cs-CZ" sz="1600" dirty="0"/>
              <a:t> </a:t>
            </a:r>
            <a:r>
              <a:rPr lang="cs-CZ" sz="1600" dirty="0" err="1"/>
              <a:t>Didziojo</a:t>
            </a:r>
            <a:r>
              <a:rPr lang="cs-CZ" sz="1600" dirty="0"/>
              <a:t> </a:t>
            </a:r>
            <a:r>
              <a:rPr lang="cs-CZ" sz="1600" dirty="0" err="1"/>
              <a:t>Universitetas</a:t>
            </a:r>
            <a:r>
              <a:rPr lang="cs-CZ" sz="1600" dirty="0"/>
              <a:t>, </a:t>
            </a:r>
            <a:r>
              <a:rPr lang="cs-CZ" sz="1600" dirty="0" err="1"/>
              <a:t>Lithuania</a:t>
            </a:r>
            <a:r>
              <a:rPr lang="cs-CZ" sz="1600" dirty="0"/>
              <a:t>.</a:t>
            </a:r>
          </a:p>
          <a:p>
            <a:pPr>
              <a:spcBef>
                <a:spcPts val="80"/>
              </a:spcBef>
            </a:pPr>
            <a:endParaRPr lang="cs-CZ" sz="1600" dirty="0">
              <a:ea typeface="Times New Roman" panose="02020603050405020304" pitchFamily="18" charset="0"/>
              <a:cs typeface="Times New Roman" panose="02020603050405020304" pitchFamily="18" charset="0"/>
            </a:endParaRPr>
          </a:p>
        </p:txBody>
      </p:sp>
      <p:pic>
        <p:nvPicPr>
          <p:cNvPr id="33" name="Obrázek 32" descr="Obsah obrázku text&#10;&#10;Popis byl vytvořen automaticky">
            <a:extLst>
              <a:ext uri="{FF2B5EF4-FFF2-40B4-BE49-F238E27FC236}">
                <a16:creationId xmlns:a16="http://schemas.microsoft.com/office/drawing/2014/main" id="{92C66C0C-75C2-4D02-BD5B-B229A3BC3D67}"/>
              </a:ext>
            </a:extLst>
          </p:cNvPr>
          <p:cNvPicPr>
            <a:picLocks noChangeAspect="1"/>
          </p:cNvPicPr>
          <p:nvPr/>
        </p:nvPicPr>
        <p:blipFill rotWithShape="1">
          <a:blip r:embed="rId2">
            <a:extLst>
              <a:ext uri="{28A0092B-C50C-407E-A947-70E740481C1C}">
                <a14:useLocalDpi xmlns:a14="http://schemas.microsoft.com/office/drawing/2010/main" val="0"/>
              </a:ext>
            </a:extLst>
          </a:blip>
          <a:srcRect l="23785"/>
          <a:stretch/>
        </p:blipFill>
        <p:spPr>
          <a:xfrm>
            <a:off x="6702289" y="662257"/>
            <a:ext cx="5066938" cy="1461609"/>
          </a:xfrm>
          <a:prstGeom prst="rect">
            <a:avLst/>
          </a:prstGeom>
        </p:spPr>
      </p:pic>
      <p:pic>
        <p:nvPicPr>
          <p:cNvPr id="9" name="Obrázek 8" descr="Obsah obrázku krajina, venku, příroda, Pohoří&#10;&#10;Popis byl vytvořen automaticky">
            <a:extLst>
              <a:ext uri="{FF2B5EF4-FFF2-40B4-BE49-F238E27FC236}">
                <a16:creationId xmlns:a16="http://schemas.microsoft.com/office/drawing/2014/main" id="{4DAD2D8B-BE91-395E-2F9C-1F6C2C1182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773" y="2565030"/>
            <a:ext cx="5575584" cy="3717056"/>
          </a:xfrm>
          <a:prstGeom prst="rect">
            <a:avLst/>
          </a:prstGeom>
        </p:spPr>
      </p:pic>
    </p:spTree>
    <p:extLst>
      <p:ext uri="{BB962C8B-B14F-4D97-AF65-F5344CB8AC3E}">
        <p14:creationId xmlns:p14="http://schemas.microsoft.com/office/powerpoint/2010/main" val="1561168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8D8058BA-AE64-DAC9-4267-903926BE2A68}"/>
              </a:ext>
            </a:extLst>
          </p:cNvPr>
          <p:cNvSpPr>
            <a:spLocks noGrp="1"/>
          </p:cNvSpPr>
          <p:nvPr>
            <p:ph type="title"/>
          </p:nvPr>
        </p:nvSpPr>
        <p:spPr>
          <a:xfrm>
            <a:off x="690587" y="907128"/>
            <a:ext cx="6699564" cy="1378871"/>
          </a:xfrm>
        </p:spPr>
        <p:txBody>
          <a:bodyPr>
            <a:normAutofit/>
          </a:bodyPr>
          <a:lstStyle/>
          <a:p>
            <a:r>
              <a:rPr lang="cs-CZ"/>
              <a:t>Carrying capacity and key problems</a:t>
            </a:r>
            <a:endParaRPr lang="cs-CZ" dirty="0"/>
          </a:p>
        </p:txBody>
      </p:sp>
      <p:cxnSp>
        <p:nvCxnSpPr>
          <p:cNvPr id="32" name="Straight Connector 31">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65151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Zástupný obsah 2">
            <a:extLst>
              <a:ext uri="{FF2B5EF4-FFF2-40B4-BE49-F238E27FC236}">
                <a16:creationId xmlns:a16="http://schemas.microsoft.com/office/drawing/2014/main" id="{CA7A5EAB-5E71-6F11-54FE-13225B366BC8}"/>
              </a:ext>
            </a:extLst>
          </p:cNvPr>
          <p:cNvSpPr>
            <a:spLocks noGrp="1"/>
          </p:cNvSpPr>
          <p:nvPr>
            <p:ph idx="1"/>
          </p:nvPr>
        </p:nvSpPr>
        <p:spPr>
          <a:xfrm>
            <a:off x="695326" y="2285999"/>
            <a:ext cx="6766748" cy="3649080"/>
          </a:xfrm>
        </p:spPr>
        <p:txBody>
          <a:bodyPr>
            <a:normAutofit/>
          </a:bodyPr>
          <a:lstStyle/>
          <a:p>
            <a:pPr>
              <a:lnSpc>
                <a:spcPct val="110000"/>
              </a:lnSpc>
            </a:pPr>
            <a:r>
              <a:rPr lang="cs-CZ" sz="1800" dirty="0" err="1"/>
              <a:t>Determining</a:t>
            </a:r>
            <a:r>
              <a:rPr lang="cs-CZ" sz="1800" dirty="0"/>
              <a:t> </a:t>
            </a:r>
            <a:r>
              <a:rPr lang="cs-CZ" sz="1800" dirty="0" err="1"/>
              <a:t>an</a:t>
            </a:r>
            <a:r>
              <a:rPr lang="cs-CZ" sz="1800" dirty="0"/>
              <a:t> </a:t>
            </a:r>
            <a:r>
              <a:rPr lang="cs-CZ" sz="1800" dirty="0" err="1"/>
              <a:t>effective</a:t>
            </a:r>
            <a:r>
              <a:rPr lang="cs-CZ" sz="1800" dirty="0"/>
              <a:t> </a:t>
            </a:r>
            <a:r>
              <a:rPr lang="cs-CZ" sz="1800" dirty="0" err="1"/>
              <a:t>carrying</a:t>
            </a:r>
            <a:r>
              <a:rPr lang="cs-CZ" sz="1800" dirty="0"/>
              <a:t> </a:t>
            </a:r>
            <a:r>
              <a:rPr lang="cs-CZ" sz="1800" dirty="0" err="1"/>
              <a:t>capacity</a:t>
            </a:r>
            <a:r>
              <a:rPr lang="cs-CZ" sz="1800" dirty="0"/>
              <a:t> </a:t>
            </a:r>
            <a:r>
              <a:rPr lang="cs-CZ" sz="1800" dirty="0" err="1"/>
              <a:t>is</a:t>
            </a:r>
            <a:r>
              <a:rPr lang="cs-CZ" sz="1800" dirty="0"/>
              <a:t> </a:t>
            </a:r>
            <a:r>
              <a:rPr lang="cs-CZ" sz="1800" dirty="0" err="1"/>
              <a:t>challenging</a:t>
            </a:r>
            <a:r>
              <a:rPr lang="cs-CZ" sz="1800" dirty="0"/>
              <a:t> and </a:t>
            </a:r>
            <a:r>
              <a:rPr lang="cs-CZ" sz="1800" dirty="0" err="1"/>
              <a:t>requires</a:t>
            </a:r>
            <a:r>
              <a:rPr lang="cs-CZ" sz="1800" dirty="0"/>
              <a:t> </a:t>
            </a:r>
            <a:r>
              <a:rPr lang="cs-CZ" sz="1800" dirty="0" err="1"/>
              <a:t>consideration</a:t>
            </a:r>
            <a:r>
              <a:rPr lang="cs-CZ" sz="1800" dirty="0"/>
              <a:t> </a:t>
            </a:r>
            <a:r>
              <a:rPr lang="cs-CZ" sz="1800" dirty="0" err="1"/>
              <a:t>of</a:t>
            </a:r>
            <a:r>
              <a:rPr lang="cs-CZ" sz="1800" dirty="0"/>
              <a:t> </a:t>
            </a:r>
            <a:r>
              <a:rPr lang="cs-CZ" sz="1800" dirty="0" err="1"/>
              <a:t>factors</a:t>
            </a:r>
            <a:r>
              <a:rPr lang="cs-CZ" sz="1800" dirty="0"/>
              <a:t> such as </a:t>
            </a:r>
            <a:r>
              <a:rPr lang="cs-CZ" sz="1800" b="1" dirty="0" err="1"/>
              <a:t>cave</a:t>
            </a:r>
            <a:r>
              <a:rPr lang="cs-CZ" sz="1800" b="1" dirty="0"/>
              <a:t> </a:t>
            </a:r>
            <a:r>
              <a:rPr lang="cs-CZ" sz="1800" b="1" dirty="0" err="1"/>
              <a:t>size</a:t>
            </a:r>
            <a:r>
              <a:rPr lang="cs-CZ" sz="1800" b="1" dirty="0"/>
              <a:t>, </a:t>
            </a:r>
            <a:r>
              <a:rPr lang="cs-CZ" sz="1800" b="1" dirty="0" err="1"/>
              <a:t>atmospheric</a:t>
            </a:r>
            <a:r>
              <a:rPr lang="cs-CZ" sz="1800" b="1" dirty="0"/>
              <a:t> </a:t>
            </a:r>
            <a:r>
              <a:rPr lang="cs-CZ" sz="1800" b="1" dirty="0" err="1"/>
              <a:t>characteristics</a:t>
            </a:r>
            <a:r>
              <a:rPr lang="cs-CZ" sz="1800" b="1" dirty="0"/>
              <a:t>, and fragility </a:t>
            </a:r>
            <a:r>
              <a:rPr lang="cs-CZ" sz="1800" b="1" dirty="0" err="1"/>
              <a:t>of</a:t>
            </a:r>
            <a:r>
              <a:rPr lang="cs-CZ" sz="1800" b="1" dirty="0"/>
              <a:t> </a:t>
            </a:r>
            <a:r>
              <a:rPr lang="cs-CZ" sz="1800" b="1" dirty="0" err="1"/>
              <a:t>cave</a:t>
            </a:r>
            <a:r>
              <a:rPr lang="cs-CZ" sz="1800" b="1" dirty="0"/>
              <a:t> </a:t>
            </a:r>
            <a:r>
              <a:rPr lang="cs-CZ" sz="1800" b="1" dirty="0" err="1"/>
              <a:t>features</a:t>
            </a:r>
            <a:endParaRPr lang="cs-CZ" sz="1800" b="1" dirty="0"/>
          </a:p>
          <a:p>
            <a:pPr>
              <a:lnSpc>
                <a:spcPct val="110000"/>
              </a:lnSpc>
            </a:pPr>
            <a:r>
              <a:rPr lang="cs-CZ" sz="1800" b="1" dirty="0"/>
              <a:t>Balance </a:t>
            </a:r>
            <a:r>
              <a:rPr lang="cs-CZ" sz="1800" b="1" dirty="0" err="1"/>
              <a:t>between</a:t>
            </a:r>
            <a:r>
              <a:rPr lang="cs-CZ" sz="1800" b="1" dirty="0"/>
              <a:t> </a:t>
            </a:r>
            <a:r>
              <a:rPr lang="cs-CZ" sz="1800" b="1" dirty="0" err="1"/>
              <a:t>the</a:t>
            </a:r>
            <a:r>
              <a:rPr lang="cs-CZ" sz="1800" b="1" dirty="0"/>
              <a:t> </a:t>
            </a:r>
            <a:r>
              <a:rPr lang="cs-CZ" sz="1800" b="1" dirty="0" err="1"/>
              <a:t>number</a:t>
            </a:r>
            <a:r>
              <a:rPr lang="cs-CZ" sz="1800" b="1" dirty="0"/>
              <a:t> </a:t>
            </a:r>
            <a:r>
              <a:rPr lang="cs-CZ" sz="1800" b="1" dirty="0" err="1"/>
              <a:t>of</a:t>
            </a:r>
            <a:r>
              <a:rPr lang="cs-CZ" sz="1800" b="1" dirty="0"/>
              <a:t> </a:t>
            </a:r>
            <a:r>
              <a:rPr lang="cs-CZ" sz="1800" b="1" dirty="0" err="1"/>
              <a:t>visitors</a:t>
            </a:r>
            <a:r>
              <a:rPr lang="cs-CZ" sz="1800" b="1" dirty="0"/>
              <a:t> and </a:t>
            </a:r>
            <a:r>
              <a:rPr lang="cs-CZ" sz="1800" b="1" dirty="0" err="1"/>
              <a:t>the</a:t>
            </a:r>
            <a:r>
              <a:rPr lang="cs-CZ" sz="1800" dirty="0"/>
              <a:t> </a:t>
            </a:r>
            <a:r>
              <a:rPr lang="cs-CZ" sz="1800" b="1" dirty="0" err="1"/>
              <a:t>time</a:t>
            </a:r>
            <a:r>
              <a:rPr lang="cs-CZ" sz="1800" b="1" dirty="0"/>
              <a:t> </a:t>
            </a:r>
            <a:r>
              <a:rPr lang="cs-CZ" sz="1800" b="1" dirty="0" err="1"/>
              <a:t>needed</a:t>
            </a:r>
            <a:r>
              <a:rPr lang="cs-CZ" sz="1800" b="1" dirty="0"/>
              <a:t> </a:t>
            </a:r>
            <a:r>
              <a:rPr lang="cs-CZ" sz="1800" b="1" dirty="0" err="1"/>
              <a:t>for</a:t>
            </a:r>
            <a:r>
              <a:rPr lang="cs-CZ" sz="1800" b="1" dirty="0"/>
              <a:t> </a:t>
            </a:r>
            <a:r>
              <a:rPr lang="cs-CZ" sz="1800" b="1" dirty="0" err="1"/>
              <a:t>the</a:t>
            </a:r>
            <a:r>
              <a:rPr lang="cs-CZ" sz="1800" b="1" dirty="0"/>
              <a:t> </a:t>
            </a:r>
            <a:r>
              <a:rPr lang="cs-CZ" sz="1800" b="1" dirty="0" err="1"/>
              <a:t>cave</a:t>
            </a:r>
            <a:r>
              <a:rPr lang="cs-CZ" sz="1800" b="1" dirty="0"/>
              <a:t> to </a:t>
            </a:r>
            <a:r>
              <a:rPr lang="cs-CZ" sz="1800" b="1" dirty="0" err="1"/>
              <a:t>recover</a:t>
            </a:r>
            <a:r>
              <a:rPr lang="cs-CZ" sz="1800" b="1" dirty="0"/>
              <a:t> </a:t>
            </a:r>
            <a:r>
              <a:rPr lang="cs-CZ" sz="1800" b="1" dirty="0" err="1"/>
              <a:t>its</a:t>
            </a:r>
            <a:r>
              <a:rPr lang="cs-CZ" sz="1800" b="1" dirty="0"/>
              <a:t> </a:t>
            </a:r>
            <a:r>
              <a:rPr lang="cs-CZ" sz="1800" b="1" dirty="0" err="1"/>
              <a:t>atmospheric</a:t>
            </a:r>
            <a:r>
              <a:rPr lang="cs-CZ" sz="1800" b="1" dirty="0"/>
              <a:t> </a:t>
            </a:r>
            <a:r>
              <a:rPr lang="cs-CZ" sz="1800" b="1" dirty="0" err="1"/>
              <a:t>conditions</a:t>
            </a:r>
            <a:endParaRPr lang="cs-CZ" sz="1800" b="1" dirty="0"/>
          </a:p>
          <a:p>
            <a:pPr>
              <a:lnSpc>
                <a:spcPct val="110000"/>
              </a:lnSpc>
            </a:pPr>
            <a:r>
              <a:rPr lang="cs-CZ" sz="1800" dirty="0" err="1"/>
              <a:t>Should</a:t>
            </a:r>
            <a:r>
              <a:rPr lang="cs-CZ" sz="1800" dirty="0"/>
              <a:t> </a:t>
            </a:r>
            <a:r>
              <a:rPr lang="cs-CZ" sz="1800" dirty="0" err="1"/>
              <a:t>also</a:t>
            </a:r>
            <a:r>
              <a:rPr lang="cs-CZ" sz="1800" dirty="0"/>
              <a:t> </a:t>
            </a:r>
            <a:r>
              <a:rPr lang="cs-CZ" sz="1800" dirty="0" err="1"/>
              <a:t>consider</a:t>
            </a:r>
            <a:r>
              <a:rPr lang="cs-CZ" sz="1800" dirty="0"/>
              <a:t> </a:t>
            </a:r>
            <a:r>
              <a:rPr lang="cs-CZ" sz="1800" b="1" dirty="0" err="1"/>
              <a:t>the</a:t>
            </a:r>
            <a:r>
              <a:rPr lang="cs-CZ" sz="1800" b="1" dirty="0"/>
              <a:t> </a:t>
            </a:r>
            <a:r>
              <a:rPr lang="cs-CZ" sz="1800" b="1" dirty="0" err="1"/>
              <a:t>time</a:t>
            </a:r>
            <a:r>
              <a:rPr lang="cs-CZ" sz="1800" b="1" dirty="0"/>
              <a:t> </a:t>
            </a:r>
            <a:r>
              <a:rPr lang="cs-CZ" sz="1800" b="1" dirty="0" err="1"/>
              <a:t>limits</a:t>
            </a:r>
            <a:r>
              <a:rPr lang="cs-CZ" sz="1800" b="1" dirty="0"/>
              <a:t> and </a:t>
            </a:r>
            <a:r>
              <a:rPr lang="cs-CZ" sz="1800" b="1" dirty="0" err="1"/>
              <a:t>visitor</a:t>
            </a:r>
            <a:r>
              <a:rPr lang="cs-CZ" sz="1800" b="1" dirty="0"/>
              <a:t> </a:t>
            </a:r>
            <a:r>
              <a:rPr lang="cs-CZ" sz="1800" b="1" dirty="0" err="1"/>
              <a:t>capacity</a:t>
            </a:r>
            <a:r>
              <a:rPr lang="cs-CZ" sz="1800" b="1" dirty="0"/>
              <a:t> </a:t>
            </a:r>
            <a:r>
              <a:rPr lang="cs-CZ" sz="1800" dirty="0" err="1"/>
              <a:t>at</a:t>
            </a:r>
            <a:r>
              <a:rPr lang="cs-CZ" sz="1800" dirty="0"/>
              <a:t> </a:t>
            </a:r>
            <a:r>
              <a:rPr lang="cs-CZ" sz="1800" dirty="0" err="1"/>
              <a:t>interpretation</a:t>
            </a:r>
            <a:r>
              <a:rPr lang="cs-CZ" sz="1800" dirty="0"/>
              <a:t> </a:t>
            </a:r>
            <a:r>
              <a:rPr lang="cs-CZ" sz="1800" dirty="0" err="1"/>
              <a:t>points</a:t>
            </a:r>
            <a:r>
              <a:rPr lang="cs-CZ" sz="1800" dirty="0"/>
              <a:t> </a:t>
            </a:r>
            <a:r>
              <a:rPr lang="cs-CZ" sz="1800" dirty="0" err="1"/>
              <a:t>along</a:t>
            </a:r>
            <a:r>
              <a:rPr lang="cs-CZ" sz="1800" dirty="0"/>
              <a:t> </a:t>
            </a:r>
            <a:r>
              <a:rPr lang="cs-CZ" sz="1800" dirty="0" err="1"/>
              <a:t>the</a:t>
            </a:r>
            <a:r>
              <a:rPr lang="cs-CZ" sz="1800" dirty="0"/>
              <a:t> </a:t>
            </a:r>
            <a:r>
              <a:rPr lang="cs-CZ" sz="1800" dirty="0" err="1"/>
              <a:t>route</a:t>
            </a:r>
            <a:endParaRPr lang="cs-CZ" sz="1800" dirty="0"/>
          </a:p>
          <a:p>
            <a:pPr>
              <a:lnSpc>
                <a:spcPct val="110000"/>
              </a:lnSpc>
            </a:pPr>
            <a:r>
              <a:rPr lang="cs-CZ" sz="1800" b="1" dirty="0" err="1"/>
              <a:t>Adjusting</a:t>
            </a:r>
            <a:r>
              <a:rPr lang="cs-CZ" sz="1800" b="1" dirty="0"/>
              <a:t> </a:t>
            </a:r>
            <a:r>
              <a:rPr lang="cs-CZ" sz="1800" b="1" dirty="0" err="1"/>
              <a:t>visitation</a:t>
            </a:r>
            <a:r>
              <a:rPr lang="cs-CZ" sz="1800" b="1" dirty="0"/>
              <a:t> </a:t>
            </a:r>
            <a:r>
              <a:rPr lang="cs-CZ" sz="1800" b="1" dirty="0" err="1"/>
              <a:t>frequency</a:t>
            </a:r>
            <a:r>
              <a:rPr lang="cs-CZ" sz="1800" b="1" dirty="0"/>
              <a:t>, </a:t>
            </a:r>
            <a:r>
              <a:rPr lang="cs-CZ" sz="1800" b="1" dirty="0" err="1"/>
              <a:t>routes</a:t>
            </a:r>
            <a:r>
              <a:rPr lang="cs-CZ" sz="1800" b="1" dirty="0"/>
              <a:t>, </a:t>
            </a:r>
            <a:r>
              <a:rPr lang="cs-CZ" sz="1800" b="1" dirty="0" err="1"/>
              <a:t>interpretative</a:t>
            </a:r>
            <a:r>
              <a:rPr lang="cs-CZ" sz="1800" b="1" dirty="0"/>
              <a:t> </a:t>
            </a:r>
            <a:r>
              <a:rPr lang="cs-CZ" sz="1800" b="1" dirty="0" err="1"/>
              <a:t>stops</a:t>
            </a:r>
            <a:r>
              <a:rPr lang="cs-CZ" sz="1800" b="1" dirty="0"/>
              <a:t>, </a:t>
            </a:r>
            <a:r>
              <a:rPr lang="cs-CZ" sz="1800" b="1" dirty="0" err="1"/>
              <a:t>or</a:t>
            </a:r>
            <a:r>
              <a:rPr lang="cs-CZ" sz="1800" b="1" dirty="0"/>
              <a:t> </a:t>
            </a:r>
            <a:r>
              <a:rPr lang="cs-CZ" sz="1800" b="1" dirty="0" err="1"/>
              <a:t>opening</a:t>
            </a:r>
            <a:r>
              <a:rPr lang="cs-CZ" sz="1800" b="1" dirty="0"/>
              <a:t> </a:t>
            </a:r>
            <a:r>
              <a:rPr lang="cs-CZ" sz="1800" b="1" dirty="0" err="1"/>
              <a:t>hours</a:t>
            </a:r>
            <a:r>
              <a:rPr lang="cs-CZ" sz="1800" b="1" dirty="0"/>
              <a:t> </a:t>
            </a:r>
            <a:r>
              <a:rPr lang="cs-CZ" sz="1800" dirty="0"/>
              <a:t>to </a:t>
            </a:r>
            <a:r>
              <a:rPr lang="cs-CZ" sz="1800" dirty="0" err="1"/>
              <a:t>allow</a:t>
            </a:r>
            <a:r>
              <a:rPr lang="cs-CZ" sz="1800" dirty="0"/>
              <a:t> </a:t>
            </a:r>
            <a:r>
              <a:rPr lang="cs-CZ" sz="1800" dirty="0" err="1"/>
              <a:t>for</a:t>
            </a:r>
            <a:r>
              <a:rPr lang="cs-CZ" sz="1800" dirty="0"/>
              <a:t> </a:t>
            </a:r>
            <a:r>
              <a:rPr lang="cs-CZ" sz="1800" dirty="0" err="1"/>
              <a:t>sufficient</a:t>
            </a:r>
            <a:r>
              <a:rPr lang="cs-CZ" sz="1800" dirty="0"/>
              <a:t> </a:t>
            </a:r>
            <a:r>
              <a:rPr lang="cs-CZ" sz="1800" dirty="0" err="1"/>
              <a:t>recovery</a:t>
            </a:r>
            <a:r>
              <a:rPr lang="cs-CZ" sz="1800" dirty="0"/>
              <a:t> </a:t>
            </a:r>
            <a:r>
              <a:rPr lang="cs-CZ" sz="1800" dirty="0" err="1"/>
              <a:t>time</a:t>
            </a:r>
            <a:endParaRPr lang="cs-CZ" sz="1800" dirty="0"/>
          </a:p>
          <a:p>
            <a:pPr>
              <a:lnSpc>
                <a:spcPct val="110000"/>
              </a:lnSpc>
            </a:pPr>
            <a:endParaRPr lang="cs-CZ" sz="1800" dirty="0"/>
          </a:p>
        </p:txBody>
      </p:sp>
      <p:cxnSp>
        <p:nvCxnSpPr>
          <p:cNvPr id="34" name="Straight Connector 33">
            <a:extLst>
              <a:ext uri="{FF2B5EF4-FFF2-40B4-BE49-F238E27FC236}">
                <a16:creationId xmlns:a16="http://schemas.microsoft.com/office/drawing/2014/main" id="{CBA3C59D-8641-484F-A35C-361AD7E155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2521"/>
            <a:ext cx="6515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Obrázek 6" descr="Sluneční světlo vstupující do kaňonu">
            <a:extLst>
              <a:ext uri="{FF2B5EF4-FFF2-40B4-BE49-F238E27FC236}">
                <a16:creationId xmlns:a16="http://schemas.microsoft.com/office/drawing/2014/main" id="{512CAF29-F688-DDF2-EF11-6A215ED2EF68}"/>
              </a:ext>
            </a:extLst>
          </p:cNvPr>
          <p:cNvPicPr>
            <a:picLocks noChangeAspect="1"/>
          </p:cNvPicPr>
          <p:nvPr/>
        </p:nvPicPr>
        <p:blipFill rotWithShape="1">
          <a:blip r:embed="rId2">
            <a:extLst>
              <a:ext uri="{28A0092B-C50C-407E-A947-70E740481C1C}">
                <a14:useLocalDpi xmlns:a14="http://schemas.microsoft.com/office/drawing/2010/main" val="0"/>
              </a:ext>
            </a:extLst>
          </a:blip>
          <a:srcRect l="49873" r="10448" b="-1"/>
          <a:stretch/>
        </p:blipFill>
        <p:spPr>
          <a:xfrm>
            <a:off x="8115300" y="10"/>
            <a:ext cx="4076700" cy="6857990"/>
          </a:xfrm>
          <a:prstGeom prst="rect">
            <a:avLst/>
          </a:prstGeom>
        </p:spPr>
      </p:pic>
      <p:pic>
        <p:nvPicPr>
          <p:cNvPr id="14" name="Obrázek 13" descr="Obsah obrázku text&#10;&#10;Popis byl vytvořen automaticky">
            <a:extLst>
              <a:ext uri="{FF2B5EF4-FFF2-40B4-BE49-F238E27FC236}">
                <a16:creationId xmlns:a16="http://schemas.microsoft.com/office/drawing/2014/main" id="{DFF510D3-82AA-C91A-58DA-FDDFB7A815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9805"/>
            <a:ext cx="3175810" cy="698195"/>
          </a:xfrm>
          <a:prstGeom prst="rect">
            <a:avLst/>
          </a:prstGeom>
        </p:spPr>
      </p:pic>
    </p:spTree>
    <p:extLst>
      <p:ext uri="{BB962C8B-B14F-4D97-AF65-F5344CB8AC3E}">
        <p14:creationId xmlns:p14="http://schemas.microsoft.com/office/powerpoint/2010/main" val="17816783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0" name="Rectangle 45">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F400F0CD-D7AA-4DC7-AAC5-9BAE5535BEC3}"/>
              </a:ext>
            </a:extLst>
          </p:cNvPr>
          <p:cNvSpPr>
            <a:spLocks noGrp="1"/>
          </p:cNvSpPr>
          <p:nvPr>
            <p:ph type="ctrTitle"/>
          </p:nvPr>
        </p:nvSpPr>
        <p:spPr>
          <a:xfrm>
            <a:off x="695325" y="4727768"/>
            <a:ext cx="10591800" cy="978772"/>
          </a:xfrm>
        </p:spPr>
        <p:txBody>
          <a:bodyPr>
            <a:noAutofit/>
          </a:bodyPr>
          <a:lstStyle/>
          <a:p>
            <a:pPr>
              <a:lnSpc>
                <a:spcPct val="90000"/>
              </a:lnSpc>
            </a:pPr>
            <a:r>
              <a:rPr lang="cs-CZ" sz="3800" dirty="0"/>
              <a:t>6 </a:t>
            </a:r>
            <a:r>
              <a:rPr lang="cs-CZ" sz="3800" dirty="0" err="1"/>
              <a:t>nature</a:t>
            </a:r>
            <a:r>
              <a:rPr lang="cs-CZ" sz="3800" dirty="0"/>
              <a:t> </a:t>
            </a:r>
            <a:r>
              <a:rPr lang="cs-CZ" sz="3800" dirty="0" err="1"/>
              <a:t>parks</a:t>
            </a:r>
            <a:r>
              <a:rPr lang="cs-CZ" sz="3800" dirty="0"/>
              <a:t> and </a:t>
            </a:r>
            <a:r>
              <a:rPr lang="cs-CZ" sz="3800" dirty="0" err="1"/>
              <a:t>reserves</a:t>
            </a:r>
            <a:endParaRPr lang="en-US" sz="3800" dirty="0"/>
          </a:p>
        </p:txBody>
      </p:sp>
      <p:sp>
        <p:nvSpPr>
          <p:cNvPr id="3" name="Podnadpis 2">
            <a:extLst>
              <a:ext uri="{FF2B5EF4-FFF2-40B4-BE49-F238E27FC236}">
                <a16:creationId xmlns:a16="http://schemas.microsoft.com/office/drawing/2014/main" id="{FE9E3DF7-E9CB-42F7-8250-90BE28693EE9}"/>
              </a:ext>
            </a:extLst>
          </p:cNvPr>
          <p:cNvSpPr>
            <a:spLocks noGrp="1"/>
          </p:cNvSpPr>
          <p:nvPr>
            <p:ph type="subTitle" idx="1"/>
          </p:nvPr>
        </p:nvSpPr>
        <p:spPr>
          <a:xfrm>
            <a:off x="695325" y="5879227"/>
            <a:ext cx="9470954" cy="533983"/>
          </a:xfrm>
        </p:spPr>
        <p:txBody>
          <a:bodyPr anchor="t">
            <a:normAutofit/>
          </a:bodyPr>
          <a:lstStyle/>
          <a:p>
            <a:r>
              <a:rPr lang="en-US" sz="1700" dirty="0">
                <a:latin typeface="Avenir Next LT Pro" panose="020B0504020202020204" pitchFamily="34" charset="-18"/>
              </a:rPr>
              <a:t>Methodology of Interpretation of European Nature Heritage in Tourism</a:t>
            </a:r>
            <a:endParaRPr lang="cs-CZ" sz="1700" dirty="0">
              <a:latin typeface="Avenir Next LT Pro" panose="020B0504020202020204" pitchFamily="34" charset="-18"/>
            </a:endParaRPr>
          </a:p>
        </p:txBody>
      </p:sp>
      <p:cxnSp>
        <p:nvCxnSpPr>
          <p:cNvPr id="93" name="Straight Connector 47">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455508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Obrázek 3">
            <a:extLst>
              <a:ext uri="{FF2B5EF4-FFF2-40B4-BE49-F238E27FC236}">
                <a16:creationId xmlns:a16="http://schemas.microsoft.com/office/drawing/2014/main" id="{06C1AFFB-FB41-5836-F7FD-CC4DF7796A65}"/>
              </a:ext>
            </a:extLst>
          </p:cNvPr>
          <p:cNvPicPr>
            <a:picLocks noChangeAspect="1"/>
          </p:cNvPicPr>
          <p:nvPr/>
        </p:nvPicPr>
        <p:blipFill rotWithShape="1">
          <a:blip r:embed="rId2"/>
          <a:srcRect l="-1" t="2423" r="362" b="14640"/>
          <a:stretch/>
        </p:blipFill>
        <p:spPr>
          <a:xfrm>
            <a:off x="800100" y="700311"/>
            <a:ext cx="10591800" cy="3504501"/>
          </a:xfrm>
          <a:prstGeom prst="rect">
            <a:avLst/>
          </a:prstGeom>
        </p:spPr>
      </p:pic>
    </p:spTree>
    <p:extLst>
      <p:ext uri="{BB962C8B-B14F-4D97-AF65-F5344CB8AC3E}">
        <p14:creationId xmlns:p14="http://schemas.microsoft.com/office/powerpoint/2010/main" val="37741519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5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64AE4E6-DB12-C9F1-87C4-8B8B3FB63E58}"/>
              </a:ext>
            </a:extLst>
          </p:cNvPr>
          <p:cNvSpPr>
            <a:spLocks noGrp="1"/>
          </p:cNvSpPr>
          <p:nvPr>
            <p:ph type="title"/>
          </p:nvPr>
        </p:nvSpPr>
        <p:spPr/>
        <p:txBody>
          <a:bodyPr/>
          <a:lstStyle/>
          <a:p>
            <a:r>
              <a:rPr lang="cs-CZ" dirty="0" err="1"/>
              <a:t>definitions</a:t>
            </a:r>
            <a:endParaRPr lang="cs-CZ" dirty="0"/>
          </a:p>
        </p:txBody>
      </p:sp>
      <p:sp>
        <p:nvSpPr>
          <p:cNvPr id="3" name="Zástupný obsah 2">
            <a:extLst>
              <a:ext uri="{FF2B5EF4-FFF2-40B4-BE49-F238E27FC236}">
                <a16:creationId xmlns:a16="http://schemas.microsoft.com/office/drawing/2014/main" id="{6DE1A416-AE0E-951A-54DB-E85CA00E8421}"/>
              </a:ext>
            </a:extLst>
          </p:cNvPr>
          <p:cNvSpPr>
            <a:spLocks noGrp="1"/>
          </p:cNvSpPr>
          <p:nvPr>
            <p:ph idx="1"/>
          </p:nvPr>
        </p:nvSpPr>
        <p:spPr/>
        <p:txBody>
          <a:bodyPr>
            <a:normAutofit/>
          </a:bodyPr>
          <a:lstStyle/>
          <a:p>
            <a:r>
              <a:rPr lang="cs-CZ" b="1" dirty="0" err="1"/>
              <a:t>Regional</a:t>
            </a:r>
            <a:r>
              <a:rPr lang="cs-CZ" b="1" dirty="0"/>
              <a:t> </a:t>
            </a:r>
            <a:r>
              <a:rPr lang="cs-CZ" b="1" dirty="0" err="1"/>
              <a:t>Nature</a:t>
            </a:r>
            <a:r>
              <a:rPr lang="cs-CZ" b="1" dirty="0"/>
              <a:t> </a:t>
            </a:r>
            <a:r>
              <a:rPr lang="cs-CZ" b="1" dirty="0" err="1"/>
              <a:t>Parks</a:t>
            </a:r>
            <a:r>
              <a:rPr lang="cs-CZ" b="1" dirty="0"/>
              <a:t> </a:t>
            </a:r>
            <a:r>
              <a:rPr lang="cs-CZ" dirty="0"/>
              <a:t>– </a:t>
            </a:r>
            <a:r>
              <a:rPr lang="cs-CZ" dirty="0" err="1"/>
              <a:t>government</a:t>
            </a:r>
            <a:r>
              <a:rPr lang="cs-CZ" dirty="0"/>
              <a:t> </a:t>
            </a:r>
            <a:r>
              <a:rPr lang="cs-CZ" dirty="0" err="1"/>
              <a:t>recognised</a:t>
            </a:r>
            <a:r>
              <a:rPr lang="cs-CZ" dirty="0"/>
              <a:t> </a:t>
            </a:r>
            <a:r>
              <a:rPr lang="cs-CZ" dirty="0" err="1"/>
              <a:t>or</a:t>
            </a:r>
            <a:r>
              <a:rPr lang="cs-CZ" dirty="0"/>
              <a:t> </a:t>
            </a:r>
            <a:r>
              <a:rPr lang="cs-CZ" dirty="0" err="1"/>
              <a:t>government-designated</a:t>
            </a:r>
            <a:r>
              <a:rPr lang="cs-CZ" dirty="0"/>
              <a:t> </a:t>
            </a:r>
            <a:r>
              <a:rPr lang="cs-CZ" dirty="0" err="1"/>
              <a:t>protected</a:t>
            </a:r>
            <a:r>
              <a:rPr lang="cs-CZ" dirty="0"/>
              <a:t> </a:t>
            </a:r>
            <a:r>
              <a:rPr lang="cs-CZ" dirty="0" err="1"/>
              <a:t>areas</a:t>
            </a:r>
            <a:r>
              <a:rPr lang="cs-CZ" dirty="0"/>
              <a:t> </a:t>
            </a:r>
            <a:r>
              <a:rPr lang="cs-CZ" dirty="0" err="1"/>
              <a:t>with</a:t>
            </a:r>
            <a:r>
              <a:rPr lang="cs-CZ" dirty="0"/>
              <a:t> </a:t>
            </a:r>
            <a:r>
              <a:rPr lang="cs-CZ" dirty="0" err="1"/>
              <a:t>the</a:t>
            </a:r>
            <a:r>
              <a:rPr lang="cs-CZ" dirty="0"/>
              <a:t> </a:t>
            </a:r>
            <a:r>
              <a:rPr lang="cs-CZ" dirty="0" err="1"/>
              <a:t>objective</a:t>
            </a:r>
            <a:r>
              <a:rPr lang="cs-CZ" dirty="0"/>
              <a:t> </a:t>
            </a:r>
            <a:r>
              <a:rPr lang="cs-CZ" dirty="0" err="1"/>
              <a:t>of</a:t>
            </a:r>
            <a:r>
              <a:rPr lang="cs-CZ" dirty="0"/>
              <a:t> </a:t>
            </a:r>
            <a:r>
              <a:rPr lang="cs-CZ" dirty="0" err="1"/>
              <a:t>protecting</a:t>
            </a:r>
            <a:r>
              <a:rPr lang="cs-CZ" dirty="0"/>
              <a:t> </a:t>
            </a:r>
            <a:r>
              <a:rPr lang="cs-CZ" dirty="0" err="1"/>
              <a:t>nature</a:t>
            </a:r>
            <a:r>
              <a:rPr lang="cs-CZ" dirty="0"/>
              <a:t> and </a:t>
            </a:r>
            <a:r>
              <a:rPr lang="cs-CZ" dirty="0" err="1"/>
              <a:t>landscapes</a:t>
            </a:r>
            <a:r>
              <a:rPr lang="cs-CZ" dirty="0"/>
              <a:t> </a:t>
            </a:r>
            <a:r>
              <a:rPr lang="en-US" dirty="0"/>
              <a:t>(Living Landscapes, 2017, p. 8).</a:t>
            </a:r>
            <a:endParaRPr lang="cs-CZ" dirty="0"/>
          </a:p>
          <a:p>
            <a:r>
              <a:rPr lang="cs-CZ" b="1" dirty="0" err="1"/>
              <a:t>Regional</a:t>
            </a:r>
            <a:r>
              <a:rPr lang="cs-CZ" b="1" dirty="0"/>
              <a:t> park </a:t>
            </a:r>
            <a:r>
              <a:rPr lang="cs-CZ" dirty="0"/>
              <a:t>– a </a:t>
            </a:r>
            <a:r>
              <a:rPr lang="cs-CZ" dirty="0" err="1"/>
              <a:t>territory</a:t>
            </a:r>
            <a:r>
              <a:rPr lang="cs-CZ" dirty="0"/>
              <a:t> </a:t>
            </a:r>
            <a:r>
              <a:rPr lang="cs-CZ" dirty="0" err="1"/>
              <a:t>where</a:t>
            </a:r>
            <a:r>
              <a:rPr lang="cs-CZ" dirty="0"/>
              <a:t> </a:t>
            </a:r>
            <a:r>
              <a:rPr lang="cs-CZ" dirty="0" err="1"/>
              <a:t>the</a:t>
            </a:r>
            <a:r>
              <a:rPr lang="cs-CZ" dirty="0"/>
              <a:t> </a:t>
            </a:r>
            <a:r>
              <a:rPr lang="cs-CZ" dirty="0" err="1"/>
              <a:t>landscape</a:t>
            </a:r>
            <a:r>
              <a:rPr lang="cs-CZ" dirty="0"/>
              <a:t> and </a:t>
            </a:r>
            <a:r>
              <a:rPr lang="cs-CZ" dirty="0" err="1"/>
              <a:t>cultural</a:t>
            </a:r>
            <a:r>
              <a:rPr lang="cs-CZ" dirty="0"/>
              <a:t> </a:t>
            </a:r>
            <a:r>
              <a:rPr lang="cs-CZ" dirty="0" err="1"/>
              <a:t>values</a:t>
            </a:r>
            <a:r>
              <a:rPr lang="cs-CZ" dirty="0"/>
              <a:t> </a:t>
            </a:r>
            <a:r>
              <a:rPr lang="cs-CZ" dirty="0" err="1"/>
              <a:t>characteristic</a:t>
            </a:r>
            <a:r>
              <a:rPr lang="cs-CZ" dirty="0"/>
              <a:t> </a:t>
            </a:r>
            <a:r>
              <a:rPr lang="cs-CZ" dirty="0" err="1"/>
              <a:t>of</a:t>
            </a:r>
            <a:r>
              <a:rPr lang="cs-CZ" dirty="0"/>
              <a:t> </a:t>
            </a:r>
            <a:r>
              <a:rPr lang="cs-CZ" dirty="0" err="1"/>
              <a:t>that</a:t>
            </a:r>
            <a:r>
              <a:rPr lang="cs-CZ" dirty="0"/>
              <a:t> region are </a:t>
            </a:r>
            <a:r>
              <a:rPr lang="cs-CZ" dirty="0" err="1"/>
              <a:t>protected</a:t>
            </a:r>
            <a:r>
              <a:rPr lang="cs-CZ" dirty="0"/>
              <a:t>.</a:t>
            </a:r>
          </a:p>
          <a:p>
            <a:r>
              <a:rPr lang="cs-CZ" b="1" dirty="0" err="1"/>
              <a:t>Observation</a:t>
            </a:r>
            <a:r>
              <a:rPr lang="cs-CZ" b="1" dirty="0"/>
              <a:t> </a:t>
            </a:r>
            <a:r>
              <a:rPr lang="cs-CZ" b="1" dirty="0" err="1"/>
              <a:t>tower</a:t>
            </a:r>
            <a:r>
              <a:rPr lang="cs-CZ" b="1" dirty="0"/>
              <a:t> </a:t>
            </a:r>
            <a:r>
              <a:rPr lang="cs-CZ" dirty="0"/>
              <a:t>– a </a:t>
            </a:r>
            <a:r>
              <a:rPr lang="cs-CZ" dirty="0" err="1"/>
              <a:t>structure</a:t>
            </a:r>
            <a:r>
              <a:rPr lang="cs-CZ" dirty="0"/>
              <a:t> </a:t>
            </a:r>
            <a:r>
              <a:rPr lang="cs-CZ" dirty="0" err="1"/>
              <a:t>commanding</a:t>
            </a:r>
            <a:r>
              <a:rPr lang="cs-CZ" dirty="0"/>
              <a:t> a </a:t>
            </a:r>
            <a:r>
              <a:rPr lang="cs-CZ" dirty="0" err="1"/>
              <a:t>wide</a:t>
            </a:r>
            <a:r>
              <a:rPr lang="cs-CZ" dirty="0"/>
              <a:t> </a:t>
            </a:r>
            <a:r>
              <a:rPr lang="cs-CZ" dirty="0" err="1"/>
              <a:t>view</a:t>
            </a:r>
            <a:r>
              <a:rPr lang="cs-CZ" dirty="0"/>
              <a:t> </a:t>
            </a:r>
            <a:r>
              <a:rPr lang="cs-CZ" dirty="0" err="1"/>
              <a:t>of</a:t>
            </a:r>
            <a:r>
              <a:rPr lang="cs-CZ" dirty="0"/>
              <a:t> </a:t>
            </a:r>
            <a:r>
              <a:rPr lang="cs-CZ" dirty="0" err="1"/>
              <a:t>its</a:t>
            </a:r>
            <a:r>
              <a:rPr lang="cs-CZ" dirty="0"/>
              <a:t> </a:t>
            </a:r>
            <a:r>
              <a:rPr lang="cs-CZ" dirty="0" err="1"/>
              <a:t>surroundings</a:t>
            </a:r>
            <a:r>
              <a:rPr lang="cs-CZ" dirty="0"/>
              <a:t>.</a:t>
            </a:r>
          </a:p>
          <a:p>
            <a:r>
              <a:rPr lang="cs-CZ" b="1" dirty="0" err="1"/>
              <a:t>The</a:t>
            </a:r>
            <a:r>
              <a:rPr lang="cs-CZ" b="1" dirty="0"/>
              <a:t> </a:t>
            </a:r>
            <a:r>
              <a:rPr lang="cs-CZ" b="1" dirty="0" err="1"/>
              <a:t>total</a:t>
            </a:r>
            <a:r>
              <a:rPr lang="cs-CZ" b="1" dirty="0"/>
              <a:t> </a:t>
            </a:r>
            <a:r>
              <a:rPr lang="cs-CZ" b="1" dirty="0" err="1"/>
              <a:t>economic</a:t>
            </a:r>
            <a:r>
              <a:rPr lang="cs-CZ" b="1" dirty="0"/>
              <a:t> </a:t>
            </a:r>
            <a:r>
              <a:rPr lang="cs-CZ" b="1" dirty="0" err="1"/>
              <a:t>value</a:t>
            </a:r>
            <a:r>
              <a:rPr lang="cs-CZ" b="1" dirty="0"/>
              <a:t> </a:t>
            </a:r>
            <a:r>
              <a:rPr lang="cs-CZ" dirty="0"/>
              <a:t>(TEV) – </a:t>
            </a:r>
            <a:r>
              <a:rPr lang="cs-CZ" dirty="0" err="1"/>
              <a:t>consists</a:t>
            </a:r>
            <a:r>
              <a:rPr lang="cs-CZ" dirty="0"/>
              <a:t> </a:t>
            </a:r>
            <a:r>
              <a:rPr lang="cs-CZ" dirty="0" err="1"/>
              <a:t>of</a:t>
            </a:r>
            <a:r>
              <a:rPr lang="cs-CZ" dirty="0"/>
              <a:t> </a:t>
            </a:r>
            <a:r>
              <a:rPr lang="cs-CZ" dirty="0" err="1"/>
              <a:t>the</a:t>
            </a:r>
            <a:r>
              <a:rPr lang="cs-CZ" dirty="0"/>
              <a:t> </a:t>
            </a:r>
            <a:r>
              <a:rPr lang="cs-CZ" dirty="0" err="1"/>
              <a:t>values</a:t>
            </a:r>
            <a:r>
              <a:rPr lang="cs-CZ" dirty="0"/>
              <a:t> </a:t>
            </a:r>
            <a:r>
              <a:rPr lang="cs-CZ" dirty="0" err="1"/>
              <a:t>of</a:t>
            </a:r>
            <a:r>
              <a:rPr lang="cs-CZ" dirty="0"/>
              <a:t> </a:t>
            </a:r>
            <a:r>
              <a:rPr lang="cs-CZ" dirty="0" err="1"/>
              <a:t>the</a:t>
            </a:r>
            <a:r>
              <a:rPr lang="cs-CZ" dirty="0"/>
              <a:t> direct, </a:t>
            </a:r>
            <a:r>
              <a:rPr lang="cs-CZ" dirty="0" err="1"/>
              <a:t>indirect</a:t>
            </a:r>
            <a:r>
              <a:rPr lang="cs-CZ" dirty="0"/>
              <a:t> and </a:t>
            </a:r>
            <a:r>
              <a:rPr lang="cs-CZ" dirty="0" err="1"/>
              <a:t>option</a:t>
            </a:r>
            <a:r>
              <a:rPr lang="cs-CZ" dirty="0"/>
              <a:t> use, </a:t>
            </a:r>
            <a:r>
              <a:rPr lang="cs-CZ" dirty="0" err="1"/>
              <a:t>which</a:t>
            </a:r>
            <a:r>
              <a:rPr lang="cs-CZ" dirty="0"/>
              <a:t> </a:t>
            </a:r>
            <a:r>
              <a:rPr lang="cs-CZ" dirty="0" err="1"/>
              <a:t>together</a:t>
            </a:r>
            <a:r>
              <a:rPr lang="cs-CZ" dirty="0"/>
              <a:t> </a:t>
            </a:r>
            <a:r>
              <a:rPr lang="cs-CZ" dirty="0" err="1"/>
              <a:t>constitute</a:t>
            </a:r>
            <a:r>
              <a:rPr lang="cs-CZ" dirty="0"/>
              <a:t> </a:t>
            </a:r>
            <a:r>
              <a:rPr lang="cs-CZ" dirty="0" err="1"/>
              <a:t>the</a:t>
            </a:r>
            <a:r>
              <a:rPr lang="cs-CZ" dirty="0"/>
              <a:t> use </a:t>
            </a:r>
            <a:r>
              <a:rPr lang="cs-CZ" dirty="0" err="1"/>
              <a:t>value</a:t>
            </a:r>
            <a:r>
              <a:rPr lang="cs-CZ" dirty="0"/>
              <a:t>, and </a:t>
            </a:r>
            <a:r>
              <a:rPr lang="cs-CZ" dirty="0" err="1"/>
              <a:t>the</a:t>
            </a:r>
            <a:r>
              <a:rPr lang="cs-CZ" dirty="0"/>
              <a:t> </a:t>
            </a:r>
            <a:r>
              <a:rPr lang="cs-CZ" dirty="0" err="1"/>
              <a:t>bequest</a:t>
            </a:r>
            <a:r>
              <a:rPr lang="cs-CZ" dirty="0"/>
              <a:t> and existence </a:t>
            </a:r>
            <a:r>
              <a:rPr lang="cs-CZ" dirty="0" err="1"/>
              <a:t>values</a:t>
            </a:r>
            <a:r>
              <a:rPr lang="cs-CZ" dirty="0"/>
              <a:t>, </a:t>
            </a:r>
            <a:r>
              <a:rPr lang="cs-CZ" dirty="0" err="1"/>
              <a:t>which</a:t>
            </a:r>
            <a:r>
              <a:rPr lang="cs-CZ" dirty="0"/>
              <a:t> </a:t>
            </a:r>
            <a:r>
              <a:rPr lang="cs-CZ" dirty="0" err="1"/>
              <a:t>constitute</a:t>
            </a:r>
            <a:r>
              <a:rPr lang="cs-CZ" dirty="0"/>
              <a:t> </a:t>
            </a:r>
            <a:r>
              <a:rPr lang="cs-CZ" dirty="0" err="1"/>
              <a:t>the</a:t>
            </a:r>
            <a:r>
              <a:rPr lang="cs-CZ" dirty="0"/>
              <a:t> non-use </a:t>
            </a:r>
            <a:r>
              <a:rPr lang="cs-CZ" dirty="0" err="1"/>
              <a:t>value</a:t>
            </a:r>
            <a:r>
              <a:rPr lang="cs-CZ" dirty="0"/>
              <a:t> </a:t>
            </a:r>
            <a:r>
              <a:rPr lang="cs-CZ" dirty="0" err="1"/>
              <a:t>of</a:t>
            </a:r>
            <a:r>
              <a:rPr lang="cs-CZ" dirty="0"/>
              <a:t> </a:t>
            </a:r>
            <a:r>
              <a:rPr lang="cs-CZ" dirty="0" err="1"/>
              <a:t>nature</a:t>
            </a:r>
            <a:r>
              <a:rPr lang="cs-CZ" dirty="0"/>
              <a:t> </a:t>
            </a:r>
            <a:r>
              <a:rPr lang="cs-CZ" dirty="0" err="1"/>
              <a:t>heritage</a:t>
            </a:r>
            <a:r>
              <a:rPr lang="cs-CZ" dirty="0"/>
              <a:t> </a:t>
            </a:r>
            <a:r>
              <a:rPr lang="cs-CZ" dirty="0" err="1"/>
              <a:t>goods</a:t>
            </a:r>
            <a:r>
              <a:rPr lang="cs-CZ" dirty="0"/>
              <a:t>.</a:t>
            </a:r>
          </a:p>
          <a:p>
            <a:endParaRPr lang="cs-CZ" dirty="0"/>
          </a:p>
        </p:txBody>
      </p:sp>
      <p:pic>
        <p:nvPicPr>
          <p:cNvPr id="4" name="Obrázek 3" descr="Obsah obrázku text&#10;&#10;Popis byl vytvořen automaticky">
            <a:extLst>
              <a:ext uri="{FF2B5EF4-FFF2-40B4-BE49-F238E27FC236}">
                <a16:creationId xmlns:a16="http://schemas.microsoft.com/office/drawing/2014/main" id="{A5FED8D0-EEB3-F283-3CF8-5B8E6B41BD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38263218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74192F-2C0D-EDE5-E0E1-AE3D4BF9F83F}"/>
              </a:ext>
            </a:extLst>
          </p:cNvPr>
          <p:cNvSpPr>
            <a:spLocks noGrp="1"/>
          </p:cNvSpPr>
          <p:nvPr>
            <p:ph type="title"/>
          </p:nvPr>
        </p:nvSpPr>
        <p:spPr/>
        <p:txBody>
          <a:bodyPr/>
          <a:lstStyle/>
          <a:p>
            <a:r>
              <a:rPr lang="cs-CZ" dirty="0"/>
              <a:t>Development </a:t>
            </a:r>
            <a:r>
              <a:rPr lang="cs-CZ" dirty="0" err="1"/>
              <a:t>of</a:t>
            </a:r>
            <a:r>
              <a:rPr lang="cs-CZ" dirty="0"/>
              <a:t> </a:t>
            </a:r>
            <a:r>
              <a:rPr lang="cs-CZ" dirty="0" err="1"/>
              <a:t>regional</a:t>
            </a:r>
            <a:r>
              <a:rPr lang="cs-CZ" dirty="0"/>
              <a:t> </a:t>
            </a:r>
            <a:r>
              <a:rPr lang="cs-CZ" dirty="0" err="1"/>
              <a:t>nature</a:t>
            </a:r>
            <a:r>
              <a:rPr lang="cs-CZ" dirty="0"/>
              <a:t> </a:t>
            </a:r>
            <a:r>
              <a:rPr lang="cs-CZ" dirty="0" err="1"/>
              <a:t>parks</a:t>
            </a:r>
            <a:r>
              <a:rPr lang="cs-CZ" dirty="0"/>
              <a:t> IN EUROPE</a:t>
            </a:r>
          </a:p>
        </p:txBody>
      </p:sp>
      <p:sp>
        <p:nvSpPr>
          <p:cNvPr id="3" name="Zástupný obsah 2">
            <a:extLst>
              <a:ext uri="{FF2B5EF4-FFF2-40B4-BE49-F238E27FC236}">
                <a16:creationId xmlns:a16="http://schemas.microsoft.com/office/drawing/2014/main" id="{CB940DB4-D1DC-5F39-6522-6826310F4D61}"/>
              </a:ext>
            </a:extLst>
          </p:cNvPr>
          <p:cNvSpPr>
            <a:spLocks noGrp="1"/>
          </p:cNvSpPr>
          <p:nvPr>
            <p:ph idx="1"/>
          </p:nvPr>
        </p:nvSpPr>
        <p:spPr/>
        <p:txBody>
          <a:bodyPr>
            <a:normAutofit fontScale="77500" lnSpcReduction="20000"/>
          </a:bodyPr>
          <a:lstStyle/>
          <a:p>
            <a:r>
              <a:rPr lang="cs-CZ" b="1" dirty="0"/>
              <a:t>R</a:t>
            </a:r>
            <a:r>
              <a:rPr lang="en-US" b="1" dirty="0" err="1"/>
              <a:t>egional</a:t>
            </a:r>
            <a:r>
              <a:rPr lang="en-US" b="1" dirty="0"/>
              <a:t> nature parks in Europe have diverse development strategies and structures.</a:t>
            </a:r>
            <a:endParaRPr lang="cs-CZ" b="1" dirty="0"/>
          </a:p>
          <a:p>
            <a:r>
              <a:rPr lang="en-US" b="1" dirty="0"/>
              <a:t>German</a:t>
            </a:r>
            <a:r>
              <a:rPr lang="en-US" dirty="0"/>
              <a:t> Nature Parks </a:t>
            </a:r>
            <a:r>
              <a:rPr lang="cs-CZ" dirty="0"/>
              <a:t>(</a:t>
            </a:r>
            <a:r>
              <a:rPr lang="cs-CZ" dirty="0" err="1"/>
              <a:t>late</a:t>
            </a:r>
            <a:r>
              <a:rPr lang="cs-CZ" dirty="0"/>
              <a:t> </a:t>
            </a:r>
            <a:r>
              <a:rPr lang="en-US" dirty="0"/>
              <a:t>1950s</a:t>
            </a:r>
            <a:r>
              <a:rPr lang="cs-CZ" dirty="0"/>
              <a:t>)</a:t>
            </a:r>
            <a:r>
              <a:rPr lang="en-US" dirty="0"/>
              <a:t> </a:t>
            </a:r>
            <a:r>
              <a:rPr lang="cs-CZ" dirty="0"/>
              <a:t>– </a:t>
            </a:r>
            <a:r>
              <a:rPr lang="cs-CZ" dirty="0" err="1"/>
              <a:t>established</a:t>
            </a:r>
            <a:r>
              <a:rPr lang="cs-CZ" dirty="0"/>
              <a:t> </a:t>
            </a:r>
            <a:r>
              <a:rPr lang="en-US" dirty="0"/>
              <a:t>to provide recreational opportunities and protect specific natural areas.</a:t>
            </a:r>
            <a:endParaRPr lang="cs-CZ" dirty="0"/>
          </a:p>
          <a:p>
            <a:r>
              <a:rPr lang="en-US" b="1" dirty="0"/>
              <a:t>French</a:t>
            </a:r>
            <a:r>
              <a:rPr lang="en-US" dirty="0"/>
              <a:t> Regional Nature Parks </a:t>
            </a:r>
            <a:r>
              <a:rPr lang="cs-CZ" dirty="0"/>
              <a:t>(</a:t>
            </a:r>
            <a:r>
              <a:rPr lang="en-US" dirty="0"/>
              <a:t>1967</a:t>
            </a:r>
            <a:r>
              <a:rPr lang="cs-CZ" dirty="0"/>
              <a:t>)</a:t>
            </a:r>
            <a:r>
              <a:rPr lang="en-US" dirty="0"/>
              <a:t> </a:t>
            </a:r>
            <a:r>
              <a:rPr lang="cs-CZ" dirty="0"/>
              <a:t>– to </a:t>
            </a:r>
            <a:r>
              <a:rPr lang="en-US" dirty="0"/>
              <a:t>protect inhabited territories with remarkable natural and cultural heritage.</a:t>
            </a:r>
            <a:endParaRPr lang="cs-CZ" dirty="0"/>
          </a:p>
          <a:p>
            <a:r>
              <a:rPr lang="en-US" b="1" dirty="0"/>
              <a:t>Italy</a:t>
            </a:r>
            <a:r>
              <a:rPr lang="en-US" dirty="0"/>
              <a:t> </a:t>
            </a:r>
            <a:r>
              <a:rPr lang="cs-CZ" dirty="0"/>
              <a:t>– </a:t>
            </a:r>
            <a:r>
              <a:rPr lang="en-US" dirty="0"/>
              <a:t>focusing on local authorities' park development</a:t>
            </a:r>
            <a:r>
              <a:rPr lang="cs-CZ" dirty="0"/>
              <a:t>.</a:t>
            </a:r>
          </a:p>
          <a:p>
            <a:r>
              <a:rPr lang="en-US" b="1" dirty="0"/>
              <a:t>Spain</a:t>
            </a:r>
            <a:r>
              <a:rPr lang="cs-CZ" dirty="0"/>
              <a:t> –</a:t>
            </a:r>
            <a:r>
              <a:rPr lang="en-US" dirty="0"/>
              <a:t> having various legal forms for protected areas.</a:t>
            </a:r>
            <a:endParaRPr lang="cs-CZ" dirty="0"/>
          </a:p>
          <a:p>
            <a:r>
              <a:rPr lang="en-US" b="1" dirty="0"/>
              <a:t>Eastern European </a:t>
            </a:r>
            <a:r>
              <a:rPr lang="en-US" dirty="0"/>
              <a:t>countries have predominantly state-managed protected areas, with a gradual shift towards decentralization and participation.</a:t>
            </a:r>
          </a:p>
          <a:p>
            <a:r>
              <a:rPr lang="en-US" b="1" dirty="0"/>
              <a:t>Nordic</a:t>
            </a:r>
            <a:r>
              <a:rPr lang="en-US" dirty="0"/>
              <a:t> countries</a:t>
            </a:r>
            <a:r>
              <a:rPr lang="cs-CZ" dirty="0"/>
              <a:t> (</a:t>
            </a:r>
            <a:r>
              <a:rPr lang="en-US" dirty="0"/>
              <a:t>such as Norway and Iceland</a:t>
            </a:r>
            <a:r>
              <a:rPr lang="cs-CZ" dirty="0"/>
              <a:t>) – </a:t>
            </a:r>
            <a:r>
              <a:rPr lang="en-US" dirty="0"/>
              <a:t>have embraced the concept of regional parks, with a focus on enhancing natural and cultural values.</a:t>
            </a:r>
          </a:p>
          <a:p>
            <a:r>
              <a:rPr lang="en-US" b="1" dirty="0"/>
              <a:t>Danish</a:t>
            </a:r>
            <a:r>
              <a:rPr lang="en-US" dirty="0"/>
              <a:t> regional parks </a:t>
            </a:r>
            <a:r>
              <a:rPr lang="cs-CZ" dirty="0"/>
              <a:t>– </a:t>
            </a:r>
            <a:r>
              <a:rPr lang="en-US" dirty="0"/>
              <a:t>similar to the German model, while Norwegian and Icelandic parks are based on the French model.</a:t>
            </a:r>
            <a:endParaRPr lang="cs-CZ" dirty="0"/>
          </a:p>
        </p:txBody>
      </p:sp>
      <p:pic>
        <p:nvPicPr>
          <p:cNvPr id="4" name="Obrázek 3" descr="Obsah obrázku text&#10;&#10;Popis byl vytvořen automaticky">
            <a:extLst>
              <a:ext uri="{FF2B5EF4-FFF2-40B4-BE49-F238E27FC236}">
                <a16:creationId xmlns:a16="http://schemas.microsoft.com/office/drawing/2014/main" id="{B29CC057-AE16-8C81-6547-5872E76FB1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23811525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B5700F61-7055-F0BA-5FF3-A84A333D5588}"/>
              </a:ext>
            </a:extLst>
          </p:cNvPr>
          <p:cNvSpPr>
            <a:spLocks noGrp="1"/>
          </p:cNvSpPr>
          <p:nvPr>
            <p:ph type="title"/>
          </p:nvPr>
        </p:nvSpPr>
        <p:spPr>
          <a:xfrm>
            <a:off x="690587" y="907128"/>
            <a:ext cx="6699564" cy="1378871"/>
          </a:xfrm>
        </p:spPr>
        <p:txBody>
          <a:bodyPr>
            <a:normAutofit/>
          </a:bodyPr>
          <a:lstStyle/>
          <a:p>
            <a:r>
              <a:rPr lang="cs-CZ" dirty="0" err="1"/>
              <a:t>Regional</a:t>
            </a:r>
            <a:r>
              <a:rPr lang="cs-CZ" dirty="0"/>
              <a:t> </a:t>
            </a:r>
            <a:r>
              <a:rPr lang="cs-CZ" dirty="0" err="1"/>
              <a:t>parks</a:t>
            </a:r>
            <a:r>
              <a:rPr lang="cs-CZ" dirty="0"/>
              <a:t> </a:t>
            </a:r>
            <a:r>
              <a:rPr lang="cs-CZ" dirty="0" err="1"/>
              <a:t>today</a:t>
            </a:r>
            <a:endParaRPr lang="cs-CZ" dirty="0"/>
          </a:p>
        </p:txBody>
      </p:sp>
      <p:cxnSp>
        <p:nvCxnSpPr>
          <p:cNvPr id="11" name="Straight Connector 10">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65151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4457F109-7273-02E8-A7D0-18D1655C1669}"/>
              </a:ext>
            </a:extLst>
          </p:cNvPr>
          <p:cNvSpPr>
            <a:spLocks noGrp="1"/>
          </p:cNvSpPr>
          <p:nvPr>
            <p:ph idx="1"/>
          </p:nvPr>
        </p:nvSpPr>
        <p:spPr>
          <a:xfrm>
            <a:off x="695326" y="2285999"/>
            <a:ext cx="6766748" cy="3649080"/>
          </a:xfrm>
        </p:spPr>
        <p:txBody>
          <a:bodyPr>
            <a:normAutofit/>
          </a:bodyPr>
          <a:lstStyle/>
          <a:p>
            <a:pPr>
              <a:lnSpc>
                <a:spcPct val="110000"/>
              </a:lnSpc>
            </a:pPr>
            <a:r>
              <a:rPr lang="cs-CZ" b="1" dirty="0" err="1"/>
              <a:t>Around</a:t>
            </a:r>
            <a:r>
              <a:rPr lang="cs-CZ" b="1" dirty="0"/>
              <a:t> 900 </a:t>
            </a:r>
            <a:r>
              <a:rPr lang="cs-CZ" b="1" dirty="0" err="1"/>
              <a:t>Nature</a:t>
            </a:r>
            <a:r>
              <a:rPr lang="cs-CZ" b="1" dirty="0"/>
              <a:t> </a:t>
            </a:r>
            <a:r>
              <a:rPr lang="cs-CZ" b="1" dirty="0" err="1"/>
              <a:t>Regional</a:t>
            </a:r>
            <a:r>
              <a:rPr lang="cs-CZ" b="1" dirty="0"/>
              <a:t> </a:t>
            </a:r>
            <a:r>
              <a:rPr lang="cs-CZ" b="1" dirty="0" err="1"/>
              <a:t>Parks</a:t>
            </a:r>
            <a:r>
              <a:rPr lang="cs-CZ" b="1" dirty="0"/>
              <a:t> in 22 </a:t>
            </a:r>
            <a:r>
              <a:rPr lang="cs-CZ" b="1" dirty="0" err="1"/>
              <a:t>European</a:t>
            </a:r>
            <a:r>
              <a:rPr lang="cs-CZ" b="1" dirty="0"/>
              <a:t> </a:t>
            </a:r>
            <a:r>
              <a:rPr lang="cs-CZ" b="1" dirty="0" err="1"/>
              <a:t>countries</a:t>
            </a:r>
            <a:endParaRPr lang="cs-CZ" b="1"/>
          </a:p>
          <a:p>
            <a:pPr>
              <a:lnSpc>
                <a:spcPct val="110000"/>
              </a:lnSpc>
            </a:pPr>
            <a:r>
              <a:rPr lang="cs-CZ" dirty="0"/>
              <a:t>R</a:t>
            </a:r>
            <a:r>
              <a:rPr lang="en-US" dirty="0" err="1"/>
              <a:t>egional</a:t>
            </a:r>
            <a:r>
              <a:rPr lang="en-US" dirty="0"/>
              <a:t> Parks promote biodiversity protection, sustainable land use, and local socio-economic development.</a:t>
            </a:r>
            <a:endParaRPr lang="cs-CZ"/>
          </a:p>
          <a:p>
            <a:pPr>
              <a:lnSpc>
                <a:spcPct val="110000"/>
              </a:lnSpc>
            </a:pPr>
            <a:r>
              <a:rPr lang="cs-CZ" dirty="0"/>
              <a:t>A</a:t>
            </a:r>
            <a:r>
              <a:rPr lang="en-US" dirty="0" err="1"/>
              <a:t>im</a:t>
            </a:r>
            <a:r>
              <a:rPr lang="en-US" dirty="0"/>
              <a:t> </a:t>
            </a:r>
            <a:r>
              <a:rPr lang="en-US" b="1" dirty="0"/>
              <a:t>to protect landscape, culture, and natural heritage </a:t>
            </a:r>
            <a:r>
              <a:rPr lang="en-US" dirty="0"/>
              <a:t>while integrating sustainable development and climate protection.</a:t>
            </a:r>
            <a:endParaRPr lang="cs-CZ"/>
          </a:p>
          <a:p>
            <a:pPr>
              <a:lnSpc>
                <a:spcPct val="110000"/>
              </a:lnSpc>
            </a:pPr>
            <a:r>
              <a:rPr lang="en-US" dirty="0"/>
              <a:t>Regional Nature Parks connect the European Union to its citizens and support the goals and strategies of the European Union.</a:t>
            </a:r>
            <a:endParaRPr lang="cs-CZ"/>
          </a:p>
        </p:txBody>
      </p:sp>
      <p:cxnSp>
        <p:nvCxnSpPr>
          <p:cNvPr id="13" name="Straight Connector 12">
            <a:extLst>
              <a:ext uri="{FF2B5EF4-FFF2-40B4-BE49-F238E27FC236}">
                <a16:creationId xmlns:a16="http://schemas.microsoft.com/office/drawing/2014/main" id="{CBA3C59D-8641-484F-A35C-361AD7E155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2521"/>
            <a:ext cx="6515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descr="Colourful grass on hills">
            <a:extLst>
              <a:ext uri="{FF2B5EF4-FFF2-40B4-BE49-F238E27FC236}">
                <a16:creationId xmlns:a16="http://schemas.microsoft.com/office/drawing/2014/main" id="{49386AF1-FCDF-A2C0-0DC4-7D6A0EBECD91}"/>
              </a:ext>
            </a:extLst>
          </p:cNvPr>
          <p:cNvPicPr>
            <a:picLocks noChangeAspect="1"/>
          </p:cNvPicPr>
          <p:nvPr/>
        </p:nvPicPr>
        <p:blipFill rotWithShape="1">
          <a:blip r:embed="rId2"/>
          <a:srcRect l="25811" r="40751"/>
          <a:stretch/>
        </p:blipFill>
        <p:spPr>
          <a:xfrm>
            <a:off x="8115300" y="10"/>
            <a:ext cx="4076700" cy="6857990"/>
          </a:xfrm>
          <a:prstGeom prst="rect">
            <a:avLst/>
          </a:prstGeom>
        </p:spPr>
      </p:pic>
      <p:pic>
        <p:nvPicPr>
          <p:cNvPr id="6" name="Obrázek 5" descr="Obsah obrázku text&#10;&#10;Popis byl vytvořen automaticky">
            <a:extLst>
              <a:ext uri="{FF2B5EF4-FFF2-40B4-BE49-F238E27FC236}">
                <a16:creationId xmlns:a16="http://schemas.microsoft.com/office/drawing/2014/main" id="{AA4EC589-7EC9-19B8-6487-5B10190201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9805"/>
            <a:ext cx="3175810" cy="698195"/>
          </a:xfrm>
          <a:prstGeom prst="rect">
            <a:avLst/>
          </a:prstGeom>
        </p:spPr>
      </p:pic>
    </p:spTree>
    <p:extLst>
      <p:ext uri="{BB962C8B-B14F-4D97-AF65-F5344CB8AC3E}">
        <p14:creationId xmlns:p14="http://schemas.microsoft.com/office/powerpoint/2010/main" val="41802279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5B92F9-1033-8592-426C-5FC5C46BEBC6}"/>
              </a:ext>
            </a:extLst>
          </p:cNvPr>
          <p:cNvSpPr>
            <a:spLocks noGrp="1"/>
          </p:cNvSpPr>
          <p:nvPr>
            <p:ph type="title"/>
          </p:nvPr>
        </p:nvSpPr>
        <p:spPr/>
        <p:txBody>
          <a:bodyPr/>
          <a:lstStyle/>
          <a:p>
            <a:r>
              <a:rPr lang="cs-CZ" dirty="0" err="1"/>
              <a:t>Protected</a:t>
            </a:r>
            <a:r>
              <a:rPr lang="cs-CZ" dirty="0"/>
              <a:t> </a:t>
            </a:r>
            <a:r>
              <a:rPr lang="cs-CZ" dirty="0" err="1"/>
              <a:t>areas</a:t>
            </a:r>
            <a:r>
              <a:rPr lang="cs-CZ" dirty="0"/>
              <a:t> </a:t>
            </a:r>
            <a:r>
              <a:rPr lang="cs-CZ" dirty="0" err="1"/>
              <a:t>of</a:t>
            </a:r>
            <a:r>
              <a:rPr lang="cs-CZ" dirty="0"/>
              <a:t> </a:t>
            </a:r>
            <a:r>
              <a:rPr lang="cs-CZ" dirty="0" err="1"/>
              <a:t>lithuania</a:t>
            </a:r>
            <a:endParaRPr lang="cs-CZ" dirty="0"/>
          </a:p>
        </p:txBody>
      </p:sp>
      <p:sp>
        <p:nvSpPr>
          <p:cNvPr id="3" name="Zástupný obsah 2">
            <a:extLst>
              <a:ext uri="{FF2B5EF4-FFF2-40B4-BE49-F238E27FC236}">
                <a16:creationId xmlns:a16="http://schemas.microsoft.com/office/drawing/2014/main" id="{C60C689D-1198-95E7-314A-79BEF5066FC7}"/>
              </a:ext>
            </a:extLst>
          </p:cNvPr>
          <p:cNvSpPr>
            <a:spLocks noGrp="1"/>
          </p:cNvSpPr>
          <p:nvPr>
            <p:ph idx="1"/>
          </p:nvPr>
        </p:nvSpPr>
        <p:spPr/>
        <p:txBody>
          <a:bodyPr/>
          <a:lstStyle/>
          <a:p>
            <a:r>
              <a:rPr lang="cs-CZ" dirty="0"/>
              <a:t>I</a:t>
            </a:r>
            <a:r>
              <a:rPr lang="en-US" dirty="0" err="1"/>
              <a:t>ncorporate</a:t>
            </a:r>
            <a:r>
              <a:rPr lang="en-US" dirty="0"/>
              <a:t> the protection of living and inanimate elements, including natural and cultural heritage.</a:t>
            </a:r>
            <a:endParaRPr lang="cs-CZ" dirty="0"/>
          </a:p>
          <a:p>
            <a:r>
              <a:rPr lang="en-US" dirty="0"/>
              <a:t>The system of protected areas in Lithuania follows a complex approach that involves cooperation between specialists from various areas.</a:t>
            </a:r>
            <a:endParaRPr lang="cs-CZ" dirty="0"/>
          </a:p>
          <a:p>
            <a:r>
              <a:rPr lang="en-US" dirty="0"/>
              <a:t>The system of protected areas is divided into 5 groups of territories: </a:t>
            </a:r>
            <a:r>
              <a:rPr lang="en-US" b="1" dirty="0"/>
              <a:t>national parks, historic national parks, regional parks, nature reserves, and natural monuments.</a:t>
            </a:r>
            <a:endParaRPr lang="cs-CZ" b="1" dirty="0"/>
          </a:p>
        </p:txBody>
      </p:sp>
      <p:pic>
        <p:nvPicPr>
          <p:cNvPr id="5" name="Obrázek 4" descr="Obsah obrázku text&#10;&#10;Popis byl vytvořen automaticky">
            <a:extLst>
              <a:ext uri="{FF2B5EF4-FFF2-40B4-BE49-F238E27FC236}">
                <a16:creationId xmlns:a16="http://schemas.microsoft.com/office/drawing/2014/main" id="{11B276B7-AC28-5C51-2F7A-D19C072545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26494469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5DAA5DC-4504-067B-71EF-640A38488182}"/>
              </a:ext>
            </a:extLst>
          </p:cNvPr>
          <p:cNvSpPr>
            <a:spLocks noGrp="1"/>
          </p:cNvSpPr>
          <p:nvPr>
            <p:ph type="title"/>
          </p:nvPr>
        </p:nvSpPr>
        <p:spPr/>
        <p:txBody>
          <a:bodyPr/>
          <a:lstStyle/>
          <a:p>
            <a:r>
              <a:rPr lang="cs-CZ" dirty="0" err="1"/>
              <a:t>Regional</a:t>
            </a:r>
            <a:r>
              <a:rPr lang="cs-CZ" dirty="0"/>
              <a:t> </a:t>
            </a:r>
            <a:r>
              <a:rPr lang="cs-CZ" dirty="0" err="1"/>
              <a:t>parks</a:t>
            </a:r>
            <a:r>
              <a:rPr lang="cs-CZ" dirty="0"/>
              <a:t> </a:t>
            </a:r>
            <a:r>
              <a:rPr lang="cs-CZ" dirty="0" err="1"/>
              <a:t>of</a:t>
            </a:r>
            <a:r>
              <a:rPr lang="cs-CZ" dirty="0"/>
              <a:t> </a:t>
            </a:r>
            <a:r>
              <a:rPr lang="cs-CZ" dirty="0" err="1"/>
              <a:t>lithuania</a:t>
            </a:r>
            <a:endParaRPr lang="cs-CZ" dirty="0"/>
          </a:p>
        </p:txBody>
      </p:sp>
      <p:sp>
        <p:nvSpPr>
          <p:cNvPr id="3" name="Zástupný obsah 2">
            <a:extLst>
              <a:ext uri="{FF2B5EF4-FFF2-40B4-BE49-F238E27FC236}">
                <a16:creationId xmlns:a16="http://schemas.microsoft.com/office/drawing/2014/main" id="{8FF72360-7346-E46D-AE49-0BF440947217}"/>
              </a:ext>
            </a:extLst>
          </p:cNvPr>
          <p:cNvSpPr>
            <a:spLocks noGrp="1"/>
          </p:cNvSpPr>
          <p:nvPr>
            <p:ph idx="1"/>
          </p:nvPr>
        </p:nvSpPr>
        <p:spPr/>
        <p:txBody>
          <a:bodyPr>
            <a:normAutofit fontScale="85000" lnSpcReduction="10000"/>
          </a:bodyPr>
          <a:lstStyle/>
          <a:p>
            <a:r>
              <a:rPr lang="en-US" dirty="0"/>
              <a:t>Lithuania has </a:t>
            </a:r>
            <a:r>
              <a:rPr lang="en-US" b="1" dirty="0"/>
              <a:t>30 regional parks</a:t>
            </a:r>
            <a:r>
              <a:rPr lang="en-US" dirty="0"/>
              <a:t>, categorized based on landscape type</a:t>
            </a:r>
            <a:r>
              <a:rPr lang="cs-CZ" dirty="0"/>
              <a:t> </a:t>
            </a:r>
            <a:r>
              <a:rPr lang="en-US" dirty="0"/>
              <a:t>(Protected areas of Lithuania, 2019, p. 146)</a:t>
            </a:r>
            <a:r>
              <a:rPr lang="cs-CZ" dirty="0"/>
              <a:t>.</a:t>
            </a:r>
          </a:p>
          <a:p>
            <a:r>
              <a:rPr lang="cs-CZ" b="1" dirty="0"/>
              <a:t>I</a:t>
            </a:r>
            <a:r>
              <a:rPr lang="en-US" b="1" dirty="0" err="1"/>
              <a:t>nclude</a:t>
            </a:r>
            <a:r>
              <a:rPr lang="en-US" b="1" dirty="0"/>
              <a:t> coastal and lagoon parks, river valley parks, lake parks, valleys and lakes rich hilly areas parks, valley parks, plateau and plain parks, and complex typologically diverse complexes parks.</a:t>
            </a:r>
            <a:endParaRPr lang="cs-CZ" b="1" dirty="0"/>
          </a:p>
          <a:p>
            <a:r>
              <a:rPr lang="cs-CZ" dirty="0"/>
              <a:t>P</a:t>
            </a:r>
            <a:r>
              <a:rPr lang="en-US" dirty="0" err="1"/>
              <a:t>rotect</a:t>
            </a:r>
            <a:r>
              <a:rPr lang="en-US" dirty="0"/>
              <a:t> unique landscapes, ecosystems, natural and cultural treasures, and regional recreational resources.</a:t>
            </a:r>
            <a:endParaRPr lang="cs-CZ" dirty="0"/>
          </a:p>
          <a:p>
            <a:r>
              <a:rPr lang="en-US" dirty="0"/>
              <a:t>Some parts of regional parks in Lithuania are important for their endangered habitats and species and are included in the Natura 2000 network.</a:t>
            </a:r>
            <a:endParaRPr lang="cs-CZ" dirty="0"/>
          </a:p>
          <a:p>
            <a:r>
              <a:rPr lang="cs-CZ" dirty="0" err="1"/>
              <a:t>Opportunities</a:t>
            </a:r>
            <a:r>
              <a:rPr lang="cs-CZ" dirty="0"/>
              <a:t> </a:t>
            </a:r>
            <a:r>
              <a:rPr lang="cs-CZ" dirty="0" err="1"/>
              <a:t>for</a:t>
            </a:r>
            <a:r>
              <a:rPr lang="cs-CZ" dirty="0"/>
              <a:t> </a:t>
            </a:r>
            <a:r>
              <a:rPr lang="cs-CZ" dirty="0" err="1"/>
              <a:t>ecotourism</a:t>
            </a:r>
            <a:r>
              <a:rPr lang="cs-CZ" dirty="0"/>
              <a:t>, </a:t>
            </a:r>
            <a:r>
              <a:rPr lang="cs-CZ" dirty="0" err="1"/>
              <a:t>aim</a:t>
            </a:r>
            <a:r>
              <a:rPr lang="cs-CZ" dirty="0"/>
              <a:t> to </a:t>
            </a:r>
            <a:r>
              <a:rPr lang="cs-CZ" dirty="0" err="1"/>
              <a:t>protect</a:t>
            </a:r>
            <a:r>
              <a:rPr lang="cs-CZ" dirty="0"/>
              <a:t> natural and </a:t>
            </a:r>
            <a:r>
              <a:rPr lang="cs-CZ" dirty="0" err="1"/>
              <a:t>cultural</a:t>
            </a:r>
            <a:r>
              <a:rPr lang="cs-CZ" dirty="0"/>
              <a:t> </a:t>
            </a:r>
            <a:r>
              <a:rPr lang="cs-CZ" dirty="0" err="1"/>
              <a:t>heritage</a:t>
            </a:r>
            <a:r>
              <a:rPr lang="cs-CZ" dirty="0"/>
              <a:t>.</a:t>
            </a:r>
          </a:p>
          <a:p>
            <a:r>
              <a:rPr lang="en-US" dirty="0"/>
              <a:t>Each regional park in Lithuania is adapted for public access and has </a:t>
            </a:r>
            <a:r>
              <a:rPr lang="en-US" b="1" dirty="0"/>
              <a:t>visitor infrastructure,</a:t>
            </a:r>
            <a:r>
              <a:rPr lang="en-US" dirty="0"/>
              <a:t> </a:t>
            </a:r>
            <a:r>
              <a:rPr lang="en-US" b="1" dirty="0"/>
              <a:t>educational trails, forest parks, and sightseeing spots</a:t>
            </a:r>
            <a:r>
              <a:rPr lang="cs-CZ" dirty="0"/>
              <a:t> </a:t>
            </a:r>
            <a:r>
              <a:rPr lang="en-US" dirty="0"/>
              <a:t>(Living Landscapes, 2017, p. 112). </a:t>
            </a:r>
            <a:endParaRPr lang="cs-CZ" dirty="0"/>
          </a:p>
        </p:txBody>
      </p:sp>
      <p:pic>
        <p:nvPicPr>
          <p:cNvPr id="4" name="Obrázek 3" descr="Obsah obrázku text&#10;&#10;Popis byl vytvořen automaticky">
            <a:extLst>
              <a:ext uri="{FF2B5EF4-FFF2-40B4-BE49-F238E27FC236}">
                <a16:creationId xmlns:a16="http://schemas.microsoft.com/office/drawing/2014/main" id="{171FC10D-A03A-3827-1D3C-1D3AF89C55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32449275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C54DABF-3CC2-B640-79FB-0FB4FDD2EBDA}"/>
              </a:ext>
            </a:extLst>
          </p:cNvPr>
          <p:cNvSpPr>
            <a:spLocks noGrp="1"/>
          </p:cNvSpPr>
          <p:nvPr>
            <p:ph type="title"/>
          </p:nvPr>
        </p:nvSpPr>
        <p:spPr>
          <a:xfrm>
            <a:off x="694111" y="909637"/>
            <a:ext cx="5933795" cy="1362073"/>
          </a:xfrm>
        </p:spPr>
        <p:txBody>
          <a:bodyPr>
            <a:normAutofit/>
          </a:bodyPr>
          <a:lstStyle/>
          <a:p>
            <a:r>
              <a:rPr lang="cs-CZ" b="1" dirty="0" err="1"/>
              <a:t>Anykščiai</a:t>
            </a:r>
            <a:r>
              <a:rPr lang="cs-CZ" b="1" dirty="0"/>
              <a:t> </a:t>
            </a:r>
            <a:r>
              <a:rPr lang="cs-CZ" b="1" dirty="0" err="1"/>
              <a:t>Regional</a:t>
            </a:r>
            <a:r>
              <a:rPr lang="cs-CZ" b="1" dirty="0"/>
              <a:t> Park</a:t>
            </a:r>
            <a:endParaRPr lang="cs-CZ" dirty="0"/>
          </a:p>
        </p:txBody>
      </p:sp>
      <p:cxnSp>
        <p:nvCxnSpPr>
          <p:cNvPr id="42" name="Straight Connector 41">
            <a:extLst>
              <a:ext uri="{FF2B5EF4-FFF2-40B4-BE49-F238E27FC236}">
                <a16:creationId xmlns:a16="http://schemas.microsoft.com/office/drawing/2014/main" id="{511FC409-B3C2-4F68-865C-C5333D6F27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57150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6D1A8436-1468-40E9-E15C-D8DD205143B7}"/>
              </a:ext>
            </a:extLst>
          </p:cNvPr>
          <p:cNvSpPr>
            <a:spLocks noGrp="1"/>
          </p:cNvSpPr>
          <p:nvPr>
            <p:ph idx="1"/>
          </p:nvPr>
        </p:nvSpPr>
        <p:spPr>
          <a:xfrm>
            <a:off x="700088" y="2276474"/>
            <a:ext cx="6041371" cy="3553109"/>
          </a:xfrm>
        </p:spPr>
        <p:txBody>
          <a:bodyPr>
            <a:normAutofit/>
          </a:bodyPr>
          <a:lstStyle/>
          <a:p>
            <a:r>
              <a:rPr lang="en-US" dirty="0"/>
              <a:t>Treetop Walking Path offers a </a:t>
            </a:r>
            <a:r>
              <a:rPr lang="en-US" b="1" dirty="0"/>
              <a:t>unique opportunity for eco-friendly tourism</a:t>
            </a:r>
            <a:r>
              <a:rPr lang="en-US" dirty="0"/>
              <a:t>.</a:t>
            </a:r>
          </a:p>
          <a:p>
            <a:r>
              <a:rPr lang="en-US" dirty="0"/>
              <a:t>Honored with the highest prize in the UNWTO Awards for Innovation in Enterprises in 2016.</a:t>
            </a:r>
            <a:endParaRPr lang="cs-CZ" dirty="0"/>
          </a:p>
        </p:txBody>
      </p:sp>
      <p:pic>
        <p:nvPicPr>
          <p:cNvPr id="4" name="Picture 8" descr="Obsah obrázku strom, venku, podzim, obloha&#10;&#10;Popis byl vytvořen automaticky">
            <a:extLst>
              <a:ext uri="{FF2B5EF4-FFF2-40B4-BE49-F238E27FC236}">
                <a16:creationId xmlns:a16="http://schemas.microsoft.com/office/drawing/2014/main" id="{08A00624-B640-2BE3-CC87-A70D5E0C7877}"/>
              </a:ext>
            </a:extLst>
          </p:cNvPr>
          <p:cNvPicPr>
            <a:picLocks noChangeAspect="1"/>
          </p:cNvPicPr>
          <p:nvPr/>
        </p:nvPicPr>
        <p:blipFill rotWithShape="1">
          <a:blip r:embed="rId2">
            <a:extLst>
              <a:ext uri="{28A0092B-C50C-407E-A947-70E740481C1C}">
                <a14:useLocalDpi xmlns:a14="http://schemas.microsoft.com/office/drawing/2010/main" val="0"/>
              </a:ext>
            </a:extLst>
          </a:blip>
          <a:srcRect l="26552" t="5382" r="28273" b="10813"/>
          <a:stretch/>
        </p:blipFill>
        <p:spPr bwMode="auto">
          <a:xfrm>
            <a:off x="7315200" y="705279"/>
            <a:ext cx="4217386" cy="5437502"/>
          </a:xfrm>
          <a:prstGeom prst="rect">
            <a:avLst/>
          </a:prstGeom>
          <a:noFill/>
        </p:spPr>
      </p:pic>
      <p:cxnSp>
        <p:nvCxnSpPr>
          <p:cNvPr id="44" name="Straight Connector 43">
            <a:extLst>
              <a:ext uri="{FF2B5EF4-FFF2-40B4-BE49-F238E27FC236}">
                <a16:creationId xmlns:a16="http://schemas.microsoft.com/office/drawing/2014/main" id="{B810270D-76A7-44B3-9746-7EDF57886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5715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Obrázek 4" descr="Obsah obrázku text&#10;&#10;Popis byl vytvořen automaticky">
            <a:extLst>
              <a:ext uri="{FF2B5EF4-FFF2-40B4-BE49-F238E27FC236}">
                <a16:creationId xmlns:a16="http://schemas.microsoft.com/office/drawing/2014/main" id="{80E53128-69C6-661B-18D3-E2BB38A9CA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9805"/>
            <a:ext cx="3175810" cy="698195"/>
          </a:xfrm>
          <a:prstGeom prst="rect">
            <a:avLst/>
          </a:prstGeom>
        </p:spPr>
      </p:pic>
    </p:spTree>
    <p:extLst>
      <p:ext uri="{BB962C8B-B14F-4D97-AF65-F5344CB8AC3E}">
        <p14:creationId xmlns:p14="http://schemas.microsoft.com/office/powerpoint/2010/main" val="36443614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60275E8E-007D-5097-14DB-4E72CBFF949B}"/>
              </a:ext>
            </a:extLst>
          </p:cNvPr>
          <p:cNvSpPr>
            <a:spLocks noGrp="1"/>
          </p:cNvSpPr>
          <p:nvPr>
            <p:ph type="title"/>
          </p:nvPr>
        </p:nvSpPr>
        <p:spPr>
          <a:xfrm>
            <a:off x="694111" y="909637"/>
            <a:ext cx="5933795" cy="1362073"/>
          </a:xfrm>
        </p:spPr>
        <p:txBody>
          <a:bodyPr>
            <a:normAutofit/>
          </a:bodyPr>
          <a:lstStyle/>
          <a:p>
            <a:r>
              <a:rPr lang="cs-CZ" b="1" dirty="0" err="1"/>
              <a:t>birzai</a:t>
            </a:r>
            <a:r>
              <a:rPr lang="cs-CZ" b="1" dirty="0"/>
              <a:t> </a:t>
            </a:r>
            <a:r>
              <a:rPr lang="cs-CZ" b="1" dirty="0" err="1"/>
              <a:t>Regional</a:t>
            </a:r>
            <a:r>
              <a:rPr lang="cs-CZ" b="1" dirty="0"/>
              <a:t> Park</a:t>
            </a:r>
          </a:p>
        </p:txBody>
      </p:sp>
      <p:cxnSp>
        <p:nvCxnSpPr>
          <p:cNvPr id="20" name="Straight Connector 19">
            <a:extLst>
              <a:ext uri="{FF2B5EF4-FFF2-40B4-BE49-F238E27FC236}">
                <a16:creationId xmlns:a16="http://schemas.microsoft.com/office/drawing/2014/main" id="{511FC409-B3C2-4F68-865C-C5333D6F27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57150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7A729DE7-8D1E-9136-9DE3-54B3B1710D88}"/>
              </a:ext>
            </a:extLst>
          </p:cNvPr>
          <p:cNvSpPr>
            <a:spLocks noGrp="1"/>
          </p:cNvSpPr>
          <p:nvPr>
            <p:ph idx="1"/>
          </p:nvPr>
        </p:nvSpPr>
        <p:spPr>
          <a:xfrm>
            <a:off x="700088" y="2276474"/>
            <a:ext cx="6041371" cy="3553109"/>
          </a:xfrm>
        </p:spPr>
        <p:txBody>
          <a:bodyPr>
            <a:normAutofit/>
          </a:bodyPr>
          <a:lstStyle/>
          <a:p>
            <a:r>
              <a:rPr lang="en-US" dirty="0"/>
              <a:t>Mysterious sinkholes formed by </a:t>
            </a:r>
            <a:r>
              <a:rPr lang="en-US" b="1" dirty="0"/>
              <a:t>groundwater washing away gypsum layers</a:t>
            </a:r>
            <a:r>
              <a:rPr lang="en-US" dirty="0"/>
              <a:t>.</a:t>
            </a:r>
          </a:p>
          <a:p>
            <a:r>
              <a:rPr lang="en-US" dirty="0" err="1"/>
              <a:t>Kirkilai</a:t>
            </a:r>
            <a:r>
              <a:rPr lang="en-US" dirty="0"/>
              <a:t> Observation Tower provides panoramic views of the </a:t>
            </a:r>
            <a:r>
              <a:rPr lang="en-US" dirty="0" err="1"/>
              <a:t>Kirkilai</a:t>
            </a:r>
            <a:r>
              <a:rPr lang="en-US" dirty="0"/>
              <a:t> Karst Lakes.</a:t>
            </a:r>
            <a:endParaRPr lang="cs-CZ" dirty="0"/>
          </a:p>
        </p:txBody>
      </p:sp>
      <p:pic>
        <p:nvPicPr>
          <p:cNvPr id="4" name="Picture 13">
            <a:extLst>
              <a:ext uri="{FF2B5EF4-FFF2-40B4-BE49-F238E27FC236}">
                <a16:creationId xmlns:a16="http://schemas.microsoft.com/office/drawing/2014/main" id="{5638EF49-7AB8-EC04-58CB-C35ECB2D4031}"/>
              </a:ext>
            </a:extLst>
          </p:cNvPr>
          <p:cNvPicPr>
            <a:picLocks noChangeAspect="1"/>
          </p:cNvPicPr>
          <p:nvPr/>
        </p:nvPicPr>
        <p:blipFill rotWithShape="1">
          <a:blip r:embed="rId2"/>
          <a:srcRect l="28056" r="21726" b="-2"/>
          <a:stretch/>
        </p:blipFill>
        <p:spPr>
          <a:xfrm>
            <a:off x="7315200" y="715218"/>
            <a:ext cx="4076700" cy="5418871"/>
          </a:xfrm>
          <a:prstGeom prst="rect">
            <a:avLst/>
          </a:prstGeom>
        </p:spPr>
      </p:pic>
      <p:cxnSp>
        <p:nvCxnSpPr>
          <p:cNvPr id="22" name="Straight Connector 21">
            <a:extLst>
              <a:ext uri="{FF2B5EF4-FFF2-40B4-BE49-F238E27FC236}">
                <a16:creationId xmlns:a16="http://schemas.microsoft.com/office/drawing/2014/main" id="{B810270D-76A7-44B3-9746-7EDF57886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5715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Obrázek 4" descr="Obsah obrázku text&#10;&#10;Popis byl vytvořen automaticky">
            <a:extLst>
              <a:ext uri="{FF2B5EF4-FFF2-40B4-BE49-F238E27FC236}">
                <a16:creationId xmlns:a16="http://schemas.microsoft.com/office/drawing/2014/main" id="{1D7ED0A1-6EC0-54FA-E691-B1105BEBE5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9805"/>
            <a:ext cx="3175810" cy="698195"/>
          </a:xfrm>
          <a:prstGeom prst="rect">
            <a:avLst/>
          </a:prstGeom>
        </p:spPr>
      </p:pic>
    </p:spTree>
    <p:extLst>
      <p:ext uri="{BB962C8B-B14F-4D97-AF65-F5344CB8AC3E}">
        <p14:creationId xmlns:p14="http://schemas.microsoft.com/office/powerpoint/2010/main" val="29947209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1">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6B52015D-855D-24D8-A491-BC400DDF5A19}"/>
              </a:ext>
            </a:extLst>
          </p:cNvPr>
          <p:cNvSpPr>
            <a:spLocks noGrp="1"/>
          </p:cNvSpPr>
          <p:nvPr>
            <p:ph type="title"/>
          </p:nvPr>
        </p:nvSpPr>
        <p:spPr>
          <a:xfrm>
            <a:off x="694111" y="909637"/>
            <a:ext cx="5933795" cy="1362073"/>
          </a:xfrm>
        </p:spPr>
        <p:txBody>
          <a:bodyPr>
            <a:normAutofit/>
          </a:bodyPr>
          <a:lstStyle/>
          <a:p>
            <a:r>
              <a:rPr lang="cs-CZ" b="1" dirty="0" err="1"/>
              <a:t>Krekenava</a:t>
            </a:r>
            <a:r>
              <a:rPr lang="cs-CZ" b="1" dirty="0"/>
              <a:t> </a:t>
            </a:r>
            <a:r>
              <a:rPr lang="cs-CZ" b="1" dirty="0" err="1"/>
              <a:t>Regional</a:t>
            </a:r>
            <a:r>
              <a:rPr lang="cs-CZ" b="1" dirty="0"/>
              <a:t> Park</a:t>
            </a:r>
          </a:p>
        </p:txBody>
      </p:sp>
      <p:cxnSp>
        <p:nvCxnSpPr>
          <p:cNvPr id="33" name="Straight Connector 23">
            <a:extLst>
              <a:ext uri="{FF2B5EF4-FFF2-40B4-BE49-F238E27FC236}">
                <a16:creationId xmlns:a16="http://schemas.microsoft.com/office/drawing/2014/main" id="{511FC409-B3C2-4F68-865C-C5333D6F27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57150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8E2B2EDF-B04A-0E7A-D278-15066C243DC3}"/>
              </a:ext>
            </a:extLst>
          </p:cNvPr>
          <p:cNvSpPr>
            <a:spLocks noGrp="1"/>
          </p:cNvSpPr>
          <p:nvPr>
            <p:ph idx="1"/>
          </p:nvPr>
        </p:nvSpPr>
        <p:spPr>
          <a:xfrm>
            <a:off x="700088" y="2276474"/>
            <a:ext cx="6041371" cy="3553109"/>
          </a:xfrm>
        </p:spPr>
        <p:txBody>
          <a:bodyPr>
            <a:normAutofit/>
          </a:bodyPr>
          <a:lstStyle/>
          <a:p>
            <a:r>
              <a:rPr lang="en-US" dirty="0"/>
              <a:t>Visitors' Centre with a </a:t>
            </a:r>
            <a:r>
              <a:rPr lang="en-US" b="1" dirty="0"/>
              <a:t>playful exposition showcasing the regional park's uniqueness</a:t>
            </a:r>
            <a:r>
              <a:rPr lang="en-US" dirty="0"/>
              <a:t>.</a:t>
            </a:r>
          </a:p>
          <a:p>
            <a:r>
              <a:rPr lang="en-US" dirty="0"/>
              <a:t>30m observation tower offers a wonderful view of </a:t>
            </a:r>
            <a:r>
              <a:rPr lang="en-US" dirty="0" err="1"/>
              <a:t>Nevėžis</a:t>
            </a:r>
            <a:r>
              <a:rPr lang="en-US" dirty="0"/>
              <a:t> Valley and old riverbeds.</a:t>
            </a:r>
            <a:endParaRPr lang="cs-CZ" dirty="0"/>
          </a:p>
        </p:txBody>
      </p:sp>
      <p:pic>
        <p:nvPicPr>
          <p:cNvPr id="4" name="Picture 3">
            <a:extLst>
              <a:ext uri="{FF2B5EF4-FFF2-40B4-BE49-F238E27FC236}">
                <a16:creationId xmlns:a16="http://schemas.microsoft.com/office/drawing/2014/main" id="{04C781B6-ACBB-4C11-B777-B33ED21A9035}"/>
              </a:ext>
            </a:extLst>
          </p:cNvPr>
          <p:cNvPicPr>
            <a:picLocks noChangeAspect="1"/>
          </p:cNvPicPr>
          <p:nvPr/>
        </p:nvPicPr>
        <p:blipFill rotWithShape="1">
          <a:blip r:embed="rId2">
            <a:extLst>
              <a:ext uri="{28A0092B-C50C-407E-A947-70E740481C1C}">
                <a14:useLocalDpi xmlns:a14="http://schemas.microsoft.com/office/drawing/2010/main" val="0"/>
              </a:ext>
            </a:extLst>
          </a:blip>
          <a:srcRect l="6701" r="51545" b="-1"/>
          <a:stretch/>
        </p:blipFill>
        <p:spPr>
          <a:xfrm>
            <a:off x="7315200" y="715218"/>
            <a:ext cx="4076700" cy="5418871"/>
          </a:xfrm>
          <a:prstGeom prst="rect">
            <a:avLst/>
          </a:prstGeom>
        </p:spPr>
      </p:pic>
      <p:cxnSp>
        <p:nvCxnSpPr>
          <p:cNvPr id="34" name="Straight Connector 25">
            <a:extLst>
              <a:ext uri="{FF2B5EF4-FFF2-40B4-BE49-F238E27FC236}">
                <a16:creationId xmlns:a16="http://schemas.microsoft.com/office/drawing/2014/main" id="{B810270D-76A7-44B3-9746-7EDF57886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5715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Obrázek 4" descr="Obsah obrázku text&#10;&#10;Popis byl vytvořen automaticky">
            <a:extLst>
              <a:ext uri="{FF2B5EF4-FFF2-40B4-BE49-F238E27FC236}">
                <a16:creationId xmlns:a16="http://schemas.microsoft.com/office/drawing/2014/main" id="{A0611F0B-C369-5124-1E1B-AA8AF04A64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9805"/>
            <a:ext cx="3175810" cy="698195"/>
          </a:xfrm>
          <a:prstGeom prst="rect">
            <a:avLst/>
          </a:prstGeom>
        </p:spPr>
      </p:pic>
    </p:spTree>
    <p:extLst>
      <p:ext uri="{BB962C8B-B14F-4D97-AF65-F5344CB8AC3E}">
        <p14:creationId xmlns:p14="http://schemas.microsoft.com/office/powerpoint/2010/main" val="17896537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132151A6-2A64-87A2-BFE0-23390BDC4F09}"/>
              </a:ext>
            </a:extLst>
          </p:cNvPr>
          <p:cNvSpPr>
            <a:spLocks noGrp="1"/>
          </p:cNvSpPr>
          <p:nvPr>
            <p:ph type="title"/>
          </p:nvPr>
        </p:nvSpPr>
        <p:spPr>
          <a:xfrm>
            <a:off x="694111" y="909637"/>
            <a:ext cx="5933795" cy="1362073"/>
          </a:xfrm>
        </p:spPr>
        <p:txBody>
          <a:bodyPr>
            <a:normAutofit/>
          </a:bodyPr>
          <a:lstStyle/>
          <a:p>
            <a:r>
              <a:rPr lang="cs-CZ" b="1" dirty="0" err="1"/>
              <a:t>Nemunas</a:t>
            </a:r>
            <a:r>
              <a:rPr lang="cs-CZ" b="1" dirty="0"/>
              <a:t> </a:t>
            </a:r>
            <a:r>
              <a:rPr lang="cs-CZ" b="1" dirty="0" err="1"/>
              <a:t>Loops</a:t>
            </a:r>
            <a:r>
              <a:rPr lang="cs-CZ" b="1" dirty="0"/>
              <a:t> </a:t>
            </a:r>
            <a:r>
              <a:rPr lang="cs-CZ" b="1" dirty="0" err="1"/>
              <a:t>Regional</a:t>
            </a:r>
            <a:r>
              <a:rPr lang="cs-CZ" b="1" dirty="0"/>
              <a:t> Park</a:t>
            </a:r>
          </a:p>
        </p:txBody>
      </p:sp>
      <p:cxnSp>
        <p:nvCxnSpPr>
          <p:cNvPr id="11" name="Straight Connector 10">
            <a:extLst>
              <a:ext uri="{FF2B5EF4-FFF2-40B4-BE49-F238E27FC236}">
                <a16:creationId xmlns:a16="http://schemas.microsoft.com/office/drawing/2014/main" id="{511FC409-B3C2-4F68-865C-C5333D6F27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57150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3DD1D79D-E602-D3EC-DF6F-9A02D15D6054}"/>
              </a:ext>
            </a:extLst>
          </p:cNvPr>
          <p:cNvSpPr>
            <a:spLocks noGrp="1"/>
          </p:cNvSpPr>
          <p:nvPr>
            <p:ph idx="1"/>
          </p:nvPr>
        </p:nvSpPr>
        <p:spPr>
          <a:xfrm>
            <a:off x="700088" y="2276474"/>
            <a:ext cx="6041371" cy="3553109"/>
          </a:xfrm>
        </p:spPr>
        <p:txBody>
          <a:bodyPr>
            <a:normAutofit/>
          </a:bodyPr>
          <a:lstStyle/>
          <a:p>
            <a:pPr marL="285750" indent="-285750"/>
            <a:r>
              <a:rPr lang="cs-CZ" b="0" i="0" err="1">
                <a:effectLst/>
              </a:rPr>
              <a:t>Birstonas</a:t>
            </a:r>
            <a:r>
              <a:rPr lang="cs-CZ" b="0" i="0">
                <a:effectLst/>
              </a:rPr>
              <a:t> </a:t>
            </a:r>
            <a:r>
              <a:rPr lang="cs-CZ" b="0" i="0" err="1">
                <a:effectLst/>
              </a:rPr>
              <a:t>Observation</a:t>
            </a:r>
            <a:r>
              <a:rPr lang="cs-CZ" b="0" i="0">
                <a:effectLst/>
              </a:rPr>
              <a:t> Tower, 51m </a:t>
            </a:r>
            <a:r>
              <a:rPr lang="cs-CZ" b="0" i="0" err="1">
                <a:effectLst/>
              </a:rPr>
              <a:t>high</a:t>
            </a:r>
            <a:r>
              <a:rPr lang="cs-CZ" b="0" i="0">
                <a:effectLst/>
              </a:rPr>
              <a:t>, </a:t>
            </a:r>
            <a:r>
              <a:rPr lang="cs-CZ" b="0" i="0" err="1">
                <a:effectLst/>
              </a:rPr>
              <a:t>provides</a:t>
            </a:r>
            <a:r>
              <a:rPr lang="cs-CZ" b="0" i="0">
                <a:effectLst/>
              </a:rPr>
              <a:t> a </a:t>
            </a:r>
            <a:r>
              <a:rPr lang="cs-CZ" b="0" i="0" err="1">
                <a:effectLst/>
              </a:rPr>
              <a:t>commanding</a:t>
            </a:r>
            <a:r>
              <a:rPr lang="cs-CZ" b="0" i="0">
                <a:effectLst/>
              </a:rPr>
              <a:t> </a:t>
            </a:r>
            <a:r>
              <a:rPr lang="cs-CZ" b="0" i="0" err="1">
                <a:effectLst/>
              </a:rPr>
              <a:t>view</a:t>
            </a:r>
            <a:r>
              <a:rPr lang="cs-CZ" b="0" i="0">
                <a:effectLst/>
              </a:rPr>
              <a:t> </a:t>
            </a:r>
            <a:r>
              <a:rPr lang="cs-CZ" b="0" i="0" err="1">
                <a:effectLst/>
              </a:rPr>
              <a:t>of</a:t>
            </a:r>
            <a:r>
              <a:rPr lang="cs-CZ" b="0" i="0">
                <a:effectLst/>
              </a:rPr>
              <a:t> </a:t>
            </a:r>
            <a:r>
              <a:rPr lang="cs-CZ" b="0" i="0" err="1">
                <a:effectLst/>
              </a:rPr>
              <a:t>the</a:t>
            </a:r>
            <a:r>
              <a:rPr lang="cs-CZ" b="0" i="0">
                <a:effectLst/>
              </a:rPr>
              <a:t> </a:t>
            </a:r>
            <a:r>
              <a:rPr lang="cs-CZ" b="0" i="0" err="1">
                <a:effectLst/>
              </a:rPr>
              <a:t>town</a:t>
            </a:r>
            <a:r>
              <a:rPr lang="cs-CZ" b="0" i="0">
                <a:effectLst/>
              </a:rPr>
              <a:t>.</a:t>
            </a:r>
          </a:p>
          <a:p>
            <a:pPr marL="285750" indent="-285750"/>
            <a:r>
              <a:rPr lang="cs-CZ" b="1" i="0" err="1">
                <a:effectLst/>
              </a:rPr>
              <a:t>Tower's</a:t>
            </a:r>
            <a:r>
              <a:rPr lang="cs-CZ" b="1" i="0">
                <a:effectLst/>
              </a:rPr>
              <a:t> </a:t>
            </a:r>
            <a:r>
              <a:rPr lang="cs-CZ" b="1" i="0" err="1">
                <a:effectLst/>
              </a:rPr>
              <a:t>unique</a:t>
            </a:r>
            <a:r>
              <a:rPr lang="cs-CZ" b="1" i="0">
                <a:effectLst/>
              </a:rPr>
              <a:t> </a:t>
            </a:r>
            <a:r>
              <a:rPr lang="cs-CZ" b="1" i="0" err="1">
                <a:effectLst/>
              </a:rPr>
              <a:t>structure</a:t>
            </a:r>
            <a:r>
              <a:rPr lang="cs-CZ" b="1" i="0">
                <a:effectLst/>
              </a:rPr>
              <a:t> </a:t>
            </a:r>
            <a:r>
              <a:rPr lang="cs-CZ" b="1" i="0" err="1">
                <a:effectLst/>
              </a:rPr>
              <a:t>evokes</a:t>
            </a:r>
            <a:r>
              <a:rPr lang="cs-CZ" b="1" i="0">
                <a:effectLst/>
              </a:rPr>
              <a:t> a </a:t>
            </a:r>
            <a:r>
              <a:rPr lang="cs-CZ" b="1" i="0" err="1">
                <a:effectLst/>
              </a:rPr>
              <a:t>defensive</a:t>
            </a:r>
            <a:r>
              <a:rPr lang="cs-CZ" b="1" i="0">
                <a:effectLst/>
              </a:rPr>
              <a:t> </a:t>
            </a:r>
            <a:r>
              <a:rPr lang="cs-CZ" b="1" i="0" err="1">
                <a:effectLst/>
              </a:rPr>
              <a:t>castle</a:t>
            </a:r>
            <a:r>
              <a:rPr lang="cs-CZ" b="1" i="0">
                <a:effectLst/>
              </a:rPr>
              <a:t> </a:t>
            </a:r>
            <a:r>
              <a:rPr lang="cs-CZ" b="1" i="0" err="1">
                <a:effectLst/>
              </a:rPr>
              <a:t>or</a:t>
            </a:r>
            <a:r>
              <a:rPr lang="cs-CZ" b="1" i="0">
                <a:effectLst/>
              </a:rPr>
              <a:t> a </a:t>
            </a:r>
            <a:r>
              <a:rPr lang="cs-CZ" b="1" i="0" err="1">
                <a:effectLst/>
              </a:rPr>
              <a:t>church</a:t>
            </a:r>
            <a:r>
              <a:rPr lang="cs-CZ" b="1" i="0">
                <a:effectLst/>
              </a:rPr>
              <a:t> </a:t>
            </a:r>
            <a:r>
              <a:rPr lang="cs-CZ" b="1" i="0" err="1">
                <a:effectLst/>
              </a:rPr>
              <a:t>belfry</a:t>
            </a:r>
            <a:r>
              <a:rPr lang="cs-CZ" b="0" i="0">
                <a:effectLst/>
              </a:rPr>
              <a:t>.</a:t>
            </a:r>
          </a:p>
        </p:txBody>
      </p:sp>
      <p:pic>
        <p:nvPicPr>
          <p:cNvPr id="4" name="Picture 10">
            <a:extLst>
              <a:ext uri="{FF2B5EF4-FFF2-40B4-BE49-F238E27FC236}">
                <a16:creationId xmlns:a16="http://schemas.microsoft.com/office/drawing/2014/main" id="{45325666-BD47-A940-9495-191EBE4F14A3}"/>
              </a:ext>
            </a:extLst>
          </p:cNvPr>
          <p:cNvPicPr>
            <a:picLocks noChangeAspect="1"/>
          </p:cNvPicPr>
          <p:nvPr/>
        </p:nvPicPr>
        <p:blipFill rotWithShape="1">
          <a:blip r:embed="rId2">
            <a:extLst>
              <a:ext uri="{28A0092B-C50C-407E-A947-70E740481C1C}">
                <a14:useLocalDpi xmlns:a14="http://schemas.microsoft.com/office/drawing/2010/main" val="0"/>
              </a:ext>
            </a:extLst>
          </a:blip>
          <a:srcRect l="34719" r="15063" b="-2"/>
          <a:stretch/>
        </p:blipFill>
        <p:spPr bwMode="auto">
          <a:xfrm>
            <a:off x="7315200" y="715218"/>
            <a:ext cx="4076700" cy="5418871"/>
          </a:xfrm>
          <a:prstGeom prst="rect">
            <a:avLst/>
          </a:prstGeom>
          <a:noFill/>
        </p:spPr>
      </p:pic>
      <p:cxnSp>
        <p:nvCxnSpPr>
          <p:cNvPr id="13" name="Straight Connector 12">
            <a:extLst>
              <a:ext uri="{FF2B5EF4-FFF2-40B4-BE49-F238E27FC236}">
                <a16:creationId xmlns:a16="http://schemas.microsoft.com/office/drawing/2014/main" id="{B810270D-76A7-44B3-9746-7EDF57886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5715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Obrázek 4" descr="Obsah obrázku text&#10;&#10;Popis byl vytvořen automaticky">
            <a:extLst>
              <a:ext uri="{FF2B5EF4-FFF2-40B4-BE49-F238E27FC236}">
                <a16:creationId xmlns:a16="http://schemas.microsoft.com/office/drawing/2014/main" id="{72D01384-AD13-4832-8ECC-247953B5D2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9805"/>
            <a:ext cx="3175810" cy="698195"/>
          </a:xfrm>
          <a:prstGeom prst="rect">
            <a:avLst/>
          </a:prstGeom>
        </p:spPr>
      </p:pic>
    </p:spTree>
    <p:extLst>
      <p:ext uri="{BB962C8B-B14F-4D97-AF65-F5344CB8AC3E}">
        <p14:creationId xmlns:p14="http://schemas.microsoft.com/office/powerpoint/2010/main" val="1911316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59F076-322F-4606-AC2C-6C7F1942F2E1}"/>
              </a:ext>
            </a:extLst>
          </p:cNvPr>
          <p:cNvSpPr>
            <a:spLocks noGrp="1"/>
          </p:cNvSpPr>
          <p:nvPr>
            <p:ph type="title"/>
          </p:nvPr>
        </p:nvSpPr>
        <p:spPr/>
        <p:txBody>
          <a:bodyPr/>
          <a:lstStyle/>
          <a:p>
            <a:r>
              <a:rPr lang="cs-CZ" dirty="0" err="1"/>
              <a:t>Key</a:t>
            </a:r>
            <a:r>
              <a:rPr lang="cs-CZ" dirty="0"/>
              <a:t> </a:t>
            </a:r>
            <a:r>
              <a:rPr lang="cs-CZ" dirty="0" err="1"/>
              <a:t>stakeholders</a:t>
            </a:r>
            <a:endParaRPr lang="cs-CZ" dirty="0"/>
          </a:p>
        </p:txBody>
      </p:sp>
      <p:graphicFrame>
        <p:nvGraphicFramePr>
          <p:cNvPr id="5" name="Zástupný obsah 2">
            <a:extLst>
              <a:ext uri="{FF2B5EF4-FFF2-40B4-BE49-F238E27FC236}">
                <a16:creationId xmlns:a16="http://schemas.microsoft.com/office/drawing/2014/main" id="{C948B89B-420D-950D-677A-5FFED978AD2A}"/>
              </a:ext>
            </a:extLst>
          </p:cNvPr>
          <p:cNvGraphicFramePr>
            <a:graphicFrameLocks noGrp="1"/>
          </p:cNvGraphicFramePr>
          <p:nvPr>
            <p:ph idx="1"/>
            <p:extLst>
              <p:ext uri="{D42A27DB-BD31-4B8C-83A1-F6EECF244321}">
                <p14:modId xmlns:p14="http://schemas.microsoft.com/office/powerpoint/2010/main" val="245290152"/>
              </p:ext>
            </p:extLst>
          </p:nvPr>
        </p:nvGraphicFramePr>
        <p:xfrm>
          <a:off x="700635" y="2293126"/>
          <a:ext cx="10691265" cy="3636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Obrázek 3" descr="Obsah obrázku text&#10;&#10;Popis byl vytvořen automaticky">
            <a:extLst>
              <a:ext uri="{FF2B5EF4-FFF2-40B4-BE49-F238E27FC236}">
                <a16:creationId xmlns:a16="http://schemas.microsoft.com/office/drawing/2014/main" id="{54AC2842-AB58-96B4-D163-A723A34F68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
        <p:nvSpPr>
          <p:cNvPr id="7" name="TextovéPole 6">
            <a:extLst>
              <a:ext uri="{FF2B5EF4-FFF2-40B4-BE49-F238E27FC236}">
                <a16:creationId xmlns:a16="http://schemas.microsoft.com/office/drawing/2014/main" id="{FE958AB2-3DE0-0C5D-F26E-10EF6B9A814C}"/>
              </a:ext>
            </a:extLst>
          </p:cNvPr>
          <p:cNvSpPr txBox="1"/>
          <p:nvPr/>
        </p:nvSpPr>
        <p:spPr>
          <a:xfrm>
            <a:off x="700635" y="6159805"/>
            <a:ext cx="7930018" cy="646331"/>
          </a:xfrm>
          <a:prstGeom prst="rect">
            <a:avLst/>
          </a:prstGeom>
          <a:noFill/>
        </p:spPr>
        <p:txBody>
          <a:bodyPr wrap="square">
            <a:spAutoFit/>
          </a:bodyPr>
          <a:lstStyle/>
          <a:p>
            <a:r>
              <a:rPr lang="cs-CZ" sz="1800" dirty="0">
                <a:effectLst/>
                <a:latin typeface="Calibri" panose="020F0502020204030204" pitchFamily="34" charset="0"/>
                <a:ea typeface="MS Mincho" panose="02020609040205080304" pitchFamily="49" charset="-128"/>
                <a:cs typeface="Calibri" panose="020F0502020204030204" pitchFamily="34" charset="0"/>
              </a:rPr>
              <a:t>(</a:t>
            </a:r>
            <a:r>
              <a:rPr lang="en-GB" sz="1800" dirty="0" err="1">
                <a:effectLst/>
                <a:latin typeface="Calibri" panose="020F0502020204030204" pitchFamily="34" charset="0"/>
                <a:ea typeface="MS Mincho" panose="02020609040205080304" pitchFamily="49" charset="-128"/>
                <a:cs typeface="Calibri" panose="020F0502020204030204" pitchFamily="34" charset="0"/>
              </a:rPr>
              <a:t>Ministerio</a:t>
            </a:r>
            <a:r>
              <a:rPr lang="en-GB" sz="1800" dirty="0">
                <a:effectLst/>
                <a:latin typeface="Calibri" panose="020F0502020204030204" pitchFamily="34" charset="0"/>
                <a:ea typeface="MS Mincho" panose="02020609040205080304" pitchFamily="49" charset="-128"/>
                <a:cs typeface="Calibri" panose="020F0502020204030204" pitchFamily="34" charset="0"/>
              </a:rPr>
              <a:t> de </a:t>
            </a:r>
            <a:r>
              <a:rPr lang="en-GB" sz="1800" dirty="0" err="1">
                <a:effectLst/>
                <a:latin typeface="Calibri" panose="020F0502020204030204" pitchFamily="34" charset="0"/>
                <a:ea typeface="MS Mincho" panose="02020609040205080304" pitchFamily="49" charset="-128"/>
                <a:cs typeface="Calibri" panose="020F0502020204030204" pitchFamily="34" charset="0"/>
              </a:rPr>
              <a:t>Cultura</a:t>
            </a:r>
            <a:r>
              <a:rPr lang="en-GB" sz="1800" dirty="0">
                <a:effectLst/>
                <a:latin typeface="Calibri" panose="020F0502020204030204" pitchFamily="34" charset="0"/>
                <a:ea typeface="MS Mincho" panose="02020609040205080304" pitchFamily="49" charset="-128"/>
                <a:cs typeface="Calibri" panose="020F0502020204030204" pitchFamily="34" charset="0"/>
              </a:rPr>
              <a:t> y </a:t>
            </a:r>
            <a:r>
              <a:rPr lang="en-GB" sz="1800" dirty="0" err="1">
                <a:effectLst/>
                <a:latin typeface="Calibri" panose="020F0502020204030204" pitchFamily="34" charset="0"/>
                <a:ea typeface="MS Mincho" panose="02020609040205080304" pitchFamily="49" charset="-128"/>
                <a:cs typeface="Calibri" panose="020F0502020204030204" pitchFamily="34" charset="0"/>
              </a:rPr>
              <a:t>Deporte</a:t>
            </a:r>
            <a:r>
              <a:rPr lang="en-GB" sz="1800" dirty="0">
                <a:effectLst/>
                <a:latin typeface="Calibri" panose="020F0502020204030204" pitchFamily="34" charset="0"/>
                <a:ea typeface="MS Mincho" panose="02020609040205080304" pitchFamily="49" charset="-128"/>
                <a:cs typeface="Calibri" panose="020F0502020204030204" pitchFamily="34" charset="0"/>
              </a:rPr>
              <a:t>, 2022</a:t>
            </a:r>
            <a:r>
              <a:rPr lang="cs-CZ" sz="1800" dirty="0">
                <a:effectLst/>
                <a:latin typeface="Calibri" panose="020F0502020204030204" pitchFamily="34" charset="0"/>
                <a:ea typeface="MS Mincho" panose="02020609040205080304" pitchFamily="49" charset="-128"/>
                <a:cs typeface="Calibri" panose="020F0502020204030204" pitchFamily="34" charset="0"/>
              </a:rPr>
              <a:t>; </a:t>
            </a:r>
            <a:br>
              <a:rPr lang="cs-CZ" sz="1800" dirty="0">
                <a:effectLst/>
                <a:latin typeface="Calibri" panose="020F0502020204030204" pitchFamily="34" charset="0"/>
                <a:ea typeface="MS Mincho" panose="02020609040205080304" pitchFamily="49" charset="-128"/>
                <a:cs typeface="Calibri" panose="020F0502020204030204" pitchFamily="34" charset="0"/>
              </a:rPr>
            </a:br>
            <a:r>
              <a:rPr lang="en-GB" sz="1800" dirty="0" err="1">
                <a:effectLst/>
                <a:latin typeface="Calibri" panose="020F0502020204030204" pitchFamily="34" charset="0"/>
                <a:ea typeface="MS Mincho" panose="02020609040205080304" pitchFamily="49" charset="-128"/>
                <a:cs typeface="Calibri" panose="020F0502020204030204" pitchFamily="34" charset="0"/>
              </a:rPr>
              <a:t>Ministerio</a:t>
            </a:r>
            <a:r>
              <a:rPr lang="en-GB" sz="1800" dirty="0">
                <a:effectLst/>
                <a:latin typeface="Calibri" panose="020F0502020204030204" pitchFamily="34" charset="0"/>
                <a:ea typeface="MS Mincho" panose="02020609040205080304" pitchFamily="49" charset="-128"/>
                <a:cs typeface="Calibri" panose="020F0502020204030204" pitchFamily="34" charset="0"/>
              </a:rPr>
              <a:t> de </a:t>
            </a:r>
            <a:r>
              <a:rPr lang="en-GB" sz="1800" dirty="0" err="1">
                <a:effectLst/>
                <a:latin typeface="Calibri" panose="020F0502020204030204" pitchFamily="34" charset="0"/>
                <a:ea typeface="MS Mincho" panose="02020609040205080304" pitchFamily="49" charset="-128"/>
                <a:cs typeface="Calibri" panose="020F0502020204030204" pitchFamily="34" charset="0"/>
              </a:rPr>
              <a:t>Asuntos</a:t>
            </a:r>
            <a:r>
              <a:rPr lang="en-GB" sz="1800" dirty="0">
                <a:effectLst/>
                <a:latin typeface="Calibri" panose="020F0502020204030204" pitchFamily="34" charset="0"/>
                <a:ea typeface="MS Mincho" panose="02020609040205080304" pitchFamily="49" charset="-128"/>
                <a:cs typeface="Calibri" panose="020F0502020204030204" pitchFamily="34" charset="0"/>
              </a:rPr>
              <a:t> </a:t>
            </a:r>
            <a:r>
              <a:rPr lang="en-GB" sz="1800" dirty="0" err="1">
                <a:effectLst/>
                <a:latin typeface="Calibri" panose="020F0502020204030204" pitchFamily="34" charset="0"/>
                <a:ea typeface="MS Mincho" panose="02020609040205080304" pitchFamily="49" charset="-128"/>
                <a:cs typeface="Calibri" panose="020F0502020204030204" pitchFamily="34" charset="0"/>
              </a:rPr>
              <a:t>Exteriores</a:t>
            </a:r>
            <a:r>
              <a:rPr lang="en-GB" sz="1800" dirty="0">
                <a:effectLst/>
                <a:latin typeface="Calibri" panose="020F0502020204030204" pitchFamily="34" charset="0"/>
                <a:ea typeface="MS Mincho" panose="02020609040205080304" pitchFamily="49" charset="-128"/>
                <a:cs typeface="Calibri" panose="020F0502020204030204" pitchFamily="34" charset="0"/>
              </a:rPr>
              <a:t>, Unión </a:t>
            </a:r>
            <a:r>
              <a:rPr lang="en-GB" sz="1800" dirty="0" err="1">
                <a:effectLst/>
                <a:latin typeface="Calibri" panose="020F0502020204030204" pitchFamily="34" charset="0"/>
                <a:ea typeface="MS Mincho" panose="02020609040205080304" pitchFamily="49" charset="-128"/>
                <a:cs typeface="Calibri" panose="020F0502020204030204" pitchFamily="34" charset="0"/>
              </a:rPr>
              <a:t>Europea</a:t>
            </a:r>
            <a:r>
              <a:rPr lang="en-GB" sz="1800" dirty="0">
                <a:effectLst/>
                <a:latin typeface="Calibri" panose="020F0502020204030204" pitchFamily="34" charset="0"/>
                <a:ea typeface="MS Mincho" panose="02020609040205080304" pitchFamily="49" charset="-128"/>
                <a:cs typeface="Calibri" panose="020F0502020204030204" pitchFamily="34" charset="0"/>
              </a:rPr>
              <a:t> y </a:t>
            </a:r>
            <a:r>
              <a:rPr lang="en-GB" sz="1800" dirty="0" err="1">
                <a:effectLst/>
                <a:latin typeface="Calibri" panose="020F0502020204030204" pitchFamily="34" charset="0"/>
                <a:ea typeface="MS Mincho" panose="02020609040205080304" pitchFamily="49" charset="-128"/>
                <a:cs typeface="Calibri" panose="020F0502020204030204" pitchFamily="34" charset="0"/>
              </a:rPr>
              <a:t>Cooperación</a:t>
            </a:r>
            <a:r>
              <a:rPr lang="en-GB" sz="1800" dirty="0">
                <a:effectLst/>
                <a:latin typeface="Calibri" panose="020F0502020204030204" pitchFamily="34" charset="0"/>
                <a:ea typeface="MS Mincho" panose="02020609040205080304" pitchFamily="49" charset="-128"/>
                <a:cs typeface="Calibri" panose="020F0502020204030204" pitchFamily="34" charset="0"/>
              </a:rPr>
              <a:t>, 202</a:t>
            </a:r>
            <a:r>
              <a:rPr lang="cs-CZ" sz="1800" dirty="0">
                <a:effectLst/>
                <a:latin typeface="Calibri" panose="020F0502020204030204" pitchFamily="34" charset="0"/>
                <a:ea typeface="MS Mincho" panose="02020609040205080304" pitchFamily="49" charset="-128"/>
                <a:cs typeface="Calibri" panose="020F0502020204030204" pitchFamily="34" charset="0"/>
              </a:rPr>
              <a:t>2)</a:t>
            </a:r>
            <a:endParaRPr lang="cs-CZ"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543972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717E3155-37EC-9548-2BC0-1105F2BA5FAF}"/>
              </a:ext>
            </a:extLst>
          </p:cNvPr>
          <p:cNvSpPr>
            <a:spLocks noGrp="1"/>
          </p:cNvSpPr>
          <p:nvPr>
            <p:ph type="title"/>
          </p:nvPr>
        </p:nvSpPr>
        <p:spPr>
          <a:xfrm>
            <a:off x="694111" y="909637"/>
            <a:ext cx="5933795" cy="1362073"/>
          </a:xfrm>
        </p:spPr>
        <p:txBody>
          <a:bodyPr>
            <a:normAutofit/>
          </a:bodyPr>
          <a:lstStyle/>
          <a:p>
            <a:r>
              <a:rPr lang="cs-CZ" b="1" dirty="0" err="1"/>
              <a:t>Labanoras</a:t>
            </a:r>
            <a:r>
              <a:rPr lang="cs-CZ" b="1" dirty="0"/>
              <a:t> </a:t>
            </a:r>
            <a:r>
              <a:rPr lang="cs-CZ" b="1" dirty="0" err="1"/>
              <a:t>Regional</a:t>
            </a:r>
            <a:r>
              <a:rPr lang="cs-CZ" b="1" dirty="0"/>
              <a:t> Park</a:t>
            </a:r>
          </a:p>
        </p:txBody>
      </p:sp>
      <p:cxnSp>
        <p:nvCxnSpPr>
          <p:cNvPr id="11" name="Straight Connector 10">
            <a:extLst>
              <a:ext uri="{FF2B5EF4-FFF2-40B4-BE49-F238E27FC236}">
                <a16:creationId xmlns:a16="http://schemas.microsoft.com/office/drawing/2014/main" id="{511FC409-B3C2-4F68-865C-C5333D6F27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57150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6430FEA1-3CDA-EF52-E3BD-51A6F1193B04}"/>
              </a:ext>
            </a:extLst>
          </p:cNvPr>
          <p:cNvSpPr>
            <a:spLocks noGrp="1"/>
          </p:cNvSpPr>
          <p:nvPr>
            <p:ph idx="1"/>
          </p:nvPr>
        </p:nvSpPr>
        <p:spPr>
          <a:xfrm>
            <a:off x="700088" y="2276474"/>
            <a:ext cx="6041371" cy="3553109"/>
          </a:xfrm>
        </p:spPr>
        <p:txBody>
          <a:bodyPr>
            <a:normAutofit/>
          </a:bodyPr>
          <a:lstStyle/>
          <a:p>
            <a:pPr marL="285750" indent="-285750"/>
            <a:r>
              <a:rPr lang="cs-CZ" b="1" i="0" dirty="0">
                <a:effectLst/>
              </a:rPr>
              <a:t>Second </a:t>
            </a:r>
            <a:r>
              <a:rPr lang="cs-CZ" b="1" i="0" dirty="0" err="1">
                <a:effectLst/>
              </a:rPr>
              <a:t>tallest</a:t>
            </a:r>
            <a:r>
              <a:rPr lang="cs-CZ" b="1" i="0" dirty="0">
                <a:effectLst/>
              </a:rPr>
              <a:t> </a:t>
            </a:r>
            <a:r>
              <a:rPr lang="cs-CZ" b="1" i="0" dirty="0" err="1">
                <a:effectLst/>
              </a:rPr>
              <a:t>observation</a:t>
            </a:r>
            <a:r>
              <a:rPr lang="cs-CZ" b="1" i="0" dirty="0">
                <a:effectLst/>
              </a:rPr>
              <a:t> </a:t>
            </a:r>
            <a:r>
              <a:rPr lang="cs-CZ" b="1" i="0" dirty="0" err="1">
                <a:effectLst/>
              </a:rPr>
              <a:t>tower</a:t>
            </a:r>
            <a:r>
              <a:rPr lang="cs-CZ" b="1" i="0" dirty="0">
                <a:effectLst/>
              </a:rPr>
              <a:t> </a:t>
            </a:r>
            <a:r>
              <a:rPr lang="cs-CZ" b="0" i="0" dirty="0">
                <a:effectLst/>
              </a:rPr>
              <a:t>in </a:t>
            </a:r>
            <a:r>
              <a:rPr lang="cs-CZ" b="0" i="0" dirty="0" err="1">
                <a:effectLst/>
              </a:rPr>
              <a:t>Lithuania</a:t>
            </a:r>
            <a:r>
              <a:rPr lang="cs-CZ" b="0" i="0" dirty="0">
                <a:effectLst/>
              </a:rPr>
              <a:t>, 36m </a:t>
            </a:r>
            <a:r>
              <a:rPr lang="cs-CZ" b="0" i="0" dirty="0" err="1">
                <a:effectLst/>
              </a:rPr>
              <a:t>high</a:t>
            </a:r>
            <a:r>
              <a:rPr lang="cs-CZ" b="0" i="0" dirty="0">
                <a:effectLst/>
              </a:rPr>
              <a:t>.</a:t>
            </a:r>
          </a:p>
          <a:p>
            <a:pPr marL="285750" indent="-285750"/>
            <a:r>
              <a:rPr lang="cs-CZ" b="0" i="0" dirty="0" err="1">
                <a:effectLst/>
              </a:rPr>
              <a:t>Astounding</a:t>
            </a:r>
            <a:r>
              <a:rPr lang="cs-CZ" b="0" i="0" dirty="0">
                <a:effectLst/>
              </a:rPr>
              <a:t> </a:t>
            </a:r>
            <a:r>
              <a:rPr lang="cs-CZ" b="0" i="0" dirty="0" err="1">
                <a:effectLst/>
              </a:rPr>
              <a:t>bird's-eye</a:t>
            </a:r>
            <a:r>
              <a:rPr lang="cs-CZ" b="0" i="0" dirty="0">
                <a:effectLst/>
              </a:rPr>
              <a:t> </a:t>
            </a:r>
            <a:r>
              <a:rPr lang="cs-CZ" b="0" i="0" dirty="0" err="1">
                <a:effectLst/>
              </a:rPr>
              <a:t>view</a:t>
            </a:r>
            <a:r>
              <a:rPr lang="cs-CZ" b="0" i="0" dirty="0">
                <a:effectLst/>
              </a:rPr>
              <a:t> </a:t>
            </a:r>
            <a:r>
              <a:rPr lang="cs-CZ" b="0" i="0" dirty="0" err="1">
                <a:effectLst/>
              </a:rPr>
              <a:t>of</a:t>
            </a:r>
            <a:r>
              <a:rPr lang="cs-CZ" b="0" i="0" dirty="0">
                <a:effectLst/>
              </a:rPr>
              <a:t> </a:t>
            </a:r>
            <a:r>
              <a:rPr lang="cs-CZ" b="0" i="0" dirty="0" err="1">
                <a:effectLst/>
              </a:rPr>
              <a:t>forests</a:t>
            </a:r>
            <a:r>
              <a:rPr lang="cs-CZ" b="0" i="0" dirty="0">
                <a:effectLst/>
              </a:rPr>
              <a:t> and </a:t>
            </a:r>
            <a:r>
              <a:rPr lang="cs-CZ" b="0" i="0" dirty="0" err="1">
                <a:effectLst/>
              </a:rPr>
              <a:t>the</a:t>
            </a:r>
            <a:r>
              <a:rPr lang="cs-CZ" b="0" i="0" dirty="0">
                <a:effectLst/>
              </a:rPr>
              <a:t> </a:t>
            </a:r>
            <a:r>
              <a:rPr lang="cs-CZ" b="0" i="0" dirty="0" err="1">
                <a:effectLst/>
              </a:rPr>
              <a:t>Baltieji</a:t>
            </a:r>
            <a:r>
              <a:rPr lang="cs-CZ" b="0" i="0" dirty="0">
                <a:effectLst/>
              </a:rPr>
              <a:t> </a:t>
            </a:r>
            <a:r>
              <a:rPr lang="cs-CZ" b="0" i="0" dirty="0" err="1">
                <a:effectLst/>
              </a:rPr>
              <a:t>Lakajai</a:t>
            </a:r>
            <a:r>
              <a:rPr lang="cs-CZ" b="0" i="0" dirty="0">
                <a:effectLst/>
              </a:rPr>
              <a:t> and </a:t>
            </a:r>
            <a:r>
              <a:rPr lang="cs-CZ" b="0" i="0" dirty="0" err="1">
                <a:effectLst/>
              </a:rPr>
              <a:t>Juodieji</a:t>
            </a:r>
            <a:r>
              <a:rPr lang="cs-CZ" b="0" i="0" dirty="0">
                <a:effectLst/>
              </a:rPr>
              <a:t> </a:t>
            </a:r>
            <a:r>
              <a:rPr lang="cs-CZ" b="0" i="0" dirty="0" err="1">
                <a:effectLst/>
              </a:rPr>
              <a:t>Lakajai</a:t>
            </a:r>
            <a:r>
              <a:rPr lang="cs-CZ" b="0" i="0" dirty="0">
                <a:effectLst/>
              </a:rPr>
              <a:t> </a:t>
            </a:r>
            <a:r>
              <a:rPr lang="cs-CZ" b="0" i="0" dirty="0" err="1">
                <a:effectLst/>
              </a:rPr>
              <a:t>lakes</a:t>
            </a:r>
            <a:r>
              <a:rPr lang="cs-CZ" b="0" i="0" dirty="0">
                <a:effectLst/>
              </a:rPr>
              <a:t>.</a:t>
            </a:r>
          </a:p>
          <a:p>
            <a:endParaRPr lang="cs-CZ" dirty="0"/>
          </a:p>
        </p:txBody>
      </p:sp>
      <p:pic>
        <p:nvPicPr>
          <p:cNvPr id="4" name="Picture 14">
            <a:extLst>
              <a:ext uri="{FF2B5EF4-FFF2-40B4-BE49-F238E27FC236}">
                <a16:creationId xmlns:a16="http://schemas.microsoft.com/office/drawing/2014/main" id="{BF295D8E-1698-55A3-7C34-A2863ED400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321" r="23460" b="-2"/>
          <a:stretch/>
        </p:blipFill>
        <p:spPr bwMode="auto">
          <a:xfrm>
            <a:off x="7315200" y="715218"/>
            <a:ext cx="4076700" cy="5418871"/>
          </a:xfrm>
          <a:prstGeom prst="rect">
            <a:avLst/>
          </a:prstGeom>
          <a:noFill/>
        </p:spPr>
      </p:pic>
      <p:cxnSp>
        <p:nvCxnSpPr>
          <p:cNvPr id="13" name="Straight Connector 12">
            <a:extLst>
              <a:ext uri="{FF2B5EF4-FFF2-40B4-BE49-F238E27FC236}">
                <a16:creationId xmlns:a16="http://schemas.microsoft.com/office/drawing/2014/main" id="{B810270D-76A7-44B3-9746-7EDF57886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5715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Obrázek 4" descr="Obsah obrázku text&#10;&#10;Popis byl vytvořen automaticky">
            <a:extLst>
              <a:ext uri="{FF2B5EF4-FFF2-40B4-BE49-F238E27FC236}">
                <a16:creationId xmlns:a16="http://schemas.microsoft.com/office/drawing/2014/main" id="{D823DC30-3E6C-20F2-B4D5-580E08DD14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9805"/>
            <a:ext cx="3175810" cy="698195"/>
          </a:xfrm>
          <a:prstGeom prst="rect">
            <a:avLst/>
          </a:prstGeom>
        </p:spPr>
      </p:pic>
    </p:spTree>
    <p:extLst>
      <p:ext uri="{BB962C8B-B14F-4D97-AF65-F5344CB8AC3E}">
        <p14:creationId xmlns:p14="http://schemas.microsoft.com/office/powerpoint/2010/main" val="34189997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87CC66FD-B384-B86A-96F7-8C79EFF62C10}"/>
              </a:ext>
            </a:extLst>
          </p:cNvPr>
          <p:cNvSpPr>
            <a:spLocks noGrp="1"/>
          </p:cNvSpPr>
          <p:nvPr>
            <p:ph type="title"/>
          </p:nvPr>
        </p:nvSpPr>
        <p:spPr>
          <a:xfrm>
            <a:off x="694111" y="909637"/>
            <a:ext cx="5933795" cy="1362073"/>
          </a:xfrm>
        </p:spPr>
        <p:txBody>
          <a:bodyPr>
            <a:normAutofit/>
          </a:bodyPr>
          <a:lstStyle/>
          <a:p>
            <a:r>
              <a:rPr lang="cs-CZ" b="1" dirty="0" err="1"/>
              <a:t>Veisiejai</a:t>
            </a:r>
            <a:r>
              <a:rPr lang="cs-CZ" b="1" dirty="0"/>
              <a:t> </a:t>
            </a:r>
            <a:r>
              <a:rPr lang="cs-CZ" b="1" dirty="0" err="1"/>
              <a:t>Regional</a:t>
            </a:r>
            <a:r>
              <a:rPr lang="cs-CZ" b="1" dirty="0"/>
              <a:t> Park</a:t>
            </a:r>
          </a:p>
        </p:txBody>
      </p:sp>
      <p:cxnSp>
        <p:nvCxnSpPr>
          <p:cNvPr id="11" name="Straight Connector 10">
            <a:extLst>
              <a:ext uri="{FF2B5EF4-FFF2-40B4-BE49-F238E27FC236}">
                <a16:creationId xmlns:a16="http://schemas.microsoft.com/office/drawing/2014/main" id="{511FC409-B3C2-4F68-865C-C5333D6F27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57150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A4F67B16-0E0F-A1B0-7A91-FD434543C4FD}"/>
              </a:ext>
            </a:extLst>
          </p:cNvPr>
          <p:cNvSpPr>
            <a:spLocks noGrp="1"/>
          </p:cNvSpPr>
          <p:nvPr>
            <p:ph idx="1"/>
          </p:nvPr>
        </p:nvSpPr>
        <p:spPr>
          <a:xfrm>
            <a:off x="700088" y="2276474"/>
            <a:ext cx="6041371" cy="3553109"/>
          </a:xfrm>
        </p:spPr>
        <p:txBody>
          <a:bodyPr>
            <a:normAutofit/>
          </a:bodyPr>
          <a:lstStyle/>
          <a:p>
            <a:pPr marL="285750" indent="-285750"/>
            <a:r>
              <a:rPr lang="cs-CZ" b="0" i="0" dirty="0" err="1">
                <a:effectLst/>
              </a:rPr>
              <a:t>Veisiejai</a:t>
            </a:r>
            <a:r>
              <a:rPr lang="cs-CZ" b="0" i="0" dirty="0">
                <a:effectLst/>
              </a:rPr>
              <a:t> </a:t>
            </a:r>
            <a:r>
              <a:rPr lang="cs-CZ" b="0" i="0" dirty="0" err="1">
                <a:effectLst/>
              </a:rPr>
              <a:t>observation</a:t>
            </a:r>
            <a:r>
              <a:rPr lang="cs-CZ" b="0" i="0" dirty="0">
                <a:effectLst/>
              </a:rPr>
              <a:t> </a:t>
            </a:r>
            <a:r>
              <a:rPr lang="cs-CZ" b="0" i="0" dirty="0" err="1">
                <a:effectLst/>
              </a:rPr>
              <a:t>tower</a:t>
            </a:r>
            <a:r>
              <a:rPr lang="cs-CZ" b="0" i="0" dirty="0">
                <a:effectLst/>
              </a:rPr>
              <a:t>, 15m </a:t>
            </a:r>
            <a:r>
              <a:rPr lang="cs-CZ" b="0" i="0" dirty="0" err="1">
                <a:effectLst/>
              </a:rPr>
              <a:t>high</a:t>
            </a:r>
            <a:r>
              <a:rPr lang="cs-CZ" b="0" i="0" dirty="0">
                <a:effectLst/>
              </a:rPr>
              <a:t>, </a:t>
            </a:r>
            <a:r>
              <a:rPr lang="cs-CZ" b="1" i="0" dirty="0" err="1">
                <a:effectLst/>
              </a:rPr>
              <a:t>offers</a:t>
            </a:r>
            <a:r>
              <a:rPr lang="cs-CZ" b="1" i="0" dirty="0">
                <a:effectLst/>
              </a:rPr>
              <a:t> </a:t>
            </a:r>
            <a:r>
              <a:rPr lang="cs-CZ" b="1" i="0" dirty="0" err="1">
                <a:effectLst/>
              </a:rPr>
              <a:t>panoramic</a:t>
            </a:r>
            <a:r>
              <a:rPr lang="cs-CZ" b="1" i="0" dirty="0">
                <a:effectLst/>
              </a:rPr>
              <a:t> </a:t>
            </a:r>
            <a:r>
              <a:rPr lang="cs-CZ" b="1" i="0" dirty="0" err="1">
                <a:effectLst/>
              </a:rPr>
              <a:t>views</a:t>
            </a:r>
            <a:r>
              <a:rPr lang="cs-CZ" b="1" i="0" dirty="0">
                <a:effectLst/>
              </a:rPr>
              <a:t> </a:t>
            </a:r>
            <a:r>
              <a:rPr lang="cs-CZ" b="0" i="0" dirty="0" err="1">
                <a:effectLst/>
              </a:rPr>
              <a:t>of</a:t>
            </a:r>
            <a:r>
              <a:rPr lang="cs-CZ" b="0" i="0" dirty="0">
                <a:effectLst/>
              </a:rPr>
              <a:t> </a:t>
            </a:r>
            <a:r>
              <a:rPr lang="cs-CZ" b="0" i="0" dirty="0" err="1">
                <a:effectLst/>
              </a:rPr>
              <a:t>Lake</a:t>
            </a:r>
            <a:r>
              <a:rPr lang="cs-CZ" b="0" i="0" dirty="0">
                <a:effectLst/>
              </a:rPr>
              <a:t> </a:t>
            </a:r>
            <a:r>
              <a:rPr lang="cs-CZ" b="0" i="0" dirty="0" err="1">
                <a:effectLst/>
              </a:rPr>
              <a:t>Snaigynas</a:t>
            </a:r>
            <a:r>
              <a:rPr lang="cs-CZ" b="0" i="0" dirty="0">
                <a:effectLst/>
              </a:rPr>
              <a:t> and </a:t>
            </a:r>
            <a:r>
              <a:rPr lang="cs-CZ" b="0" i="0" dirty="0" err="1">
                <a:effectLst/>
              </a:rPr>
              <a:t>the</a:t>
            </a:r>
            <a:r>
              <a:rPr lang="cs-CZ" b="0" i="0" dirty="0">
                <a:effectLst/>
              </a:rPr>
              <a:t> </a:t>
            </a:r>
            <a:r>
              <a:rPr lang="cs-CZ" b="0" i="0" dirty="0" err="1">
                <a:effectLst/>
              </a:rPr>
              <a:t>town</a:t>
            </a:r>
            <a:r>
              <a:rPr lang="cs-CZ" b="0" i="0" dirty="0">
                <a:effectLst/>
              </a:rPr>
              <a:t> </a:t>
            </a:r>
            <a:r>
              <a:rPr lang="cs-CZ" b="0" i="0" dirty="0" err="1">
                <a:effectLst/>
              </a:rPr>
              <a:t>of</a:t>
            </a:r>
            <a:r>
              <a:rPr lang="cs-CZ" b="0" i="0" dirty="0">
                <a:effectLst/>
              </a:rPr>
              <a:t> </a:t>
            </a:r>
            <a:r>
              <a:rPr lang="cs-CZ" b="0" i="0" dirty="0" err="1">
                <a:effectLst/>
              </a:rPr>
              <a:t>Veisiejai</a:t>
            </a:r>
            <a:r>
              <a:rPr lang="cs-CZ" b="0" i="0" dirty="0">
                <a:effectLst/>
              </a:rPr>
              <a:t>.</a:t>
            </a:r>
          </a:p>
          <a:p>
            <a:pPr marL="285750" indent="-285750"/>
            <a:r>
              <a:rPr lang="cs-CZ" b="0" i="0" dirty="0" err="1">
                <a:effectLst/>
              </a:rPr>
              <a:t>Lake</a:t>
            </a:r>
            <a:r>
              <a:rPr lang="cs-CZ" b="0" i="0" dirty="0">
                <a:effectLst/>
              </a:rPr>
              <a:t> </a:t>
            </a:r>
            <a:r>
              <a:rPr lang="cs-CZ" b="0" i="0" dirty="0" err="1">
                <a:effectLst/>
              </a:rPr>
              <a:t>Snaigynas</a:t>
            </a:r>
            <a:r>
              <a:rPr lang="cs-CZ" b="0" i="0" dirty="0">
                <a:effectLst/>
              </a:rPr>
              <a:t> </a:t>
            </a:r>
            <a:r>
              <a:rPr lang="cs-CZ" b="0" i="0" dirty="0" err="1">
                <a:effectLst/>
              </a:rPr>
              <a:t>is</a:t>
            </a:r>
            <a:r>
              <a:rPr lang="cs-CZ" b="0" i="0" dirty="0">
                <a:effectLst/>
              </a:rPr>
              <a:t> </a:t>
            </a:r>
            <a:r>
              <a:rPr lang="cs-CZ" b="1" i="0" dirty="0">
                <a:effectLst/>
              </a:rPr>
              <a:t>a </a:t>
            </a:r>
            <a:r>
              <a:rPr lang="cs-CZ" b="1" i="0" dirty="0" err="1">
                <a:effectLst/>
              </a:rPr>
              <a:t>great</a:t>
            </a:r>
            <a:r>
              <a:rPr lang="cs-CZ" b="1" i="0" dirty="0">
                <a:effectLst/>
              </a:rPr>
              <a:t> spot </a:t>
            </a:r>
            <a:r>
              <a:rPr lang="cs-CZ" b="1" i="0" dirty="0" err="1">
                <a:effectLst/>
              </a:rPr>
              <a:t>for</a:t>
            </a:r>
            <a:r>
              <a:rPr lang="cs-CZ" b="1" i="0" dirty="0">
                <a:effectLst/>
              </a:rPr>
              <a:t> </a:t>
            </a:r>
            <a:r>
              <a:rPr lang="cs-CZ" b="1" i="0" dirty="0" err="1">
                <a:effectLst/>
              </a:rPr>
              <a:t>fishing</a:t>
            </a:r>
            <a:r>
              <a:rPr lang="cs-CZ" b="0" i="0" dirty="0">
                <a:effectLst/>
              </a:rPr>
              <a:t>, </a:t>
            </a:r>
            <a:r>
              <a:rPr lang="cs-CZ" b="0" i="0" dirty="0" err="1">
                <a:effectLst/>
              </a:rPr>
              <a:t>home</a:t>
            </a:r>
            <a:r>
              <a:rPr lang="cs-CZ" b="0" i="0" dirty="0">
                <a:effectLst/>
              </a:rPr>
              <a:t> to </a:t>
            </a:r>
            <a:r>
              <a:rPr lang="cs-CZ" b="0" i="0" dirty="0" err="1">
                <a:effectLst/>
              </a:rPr>
              <a:t>various</a:t>
            </a:r>
            <a:r>
              <a:rPr lang="cs-CZ" b="0" i="0" dirty="0">
                <a:effectLst/>
              </a:rPr>
              <a:t> </a:t>
            </a:r>
            <a:r>
              <a:rPr lang="cs-CZ" b="0" i="0" dirty="0" err="1">
                <a:effectLst/>
              </a:rPr>
              <a:t>fish</a:t>
            </a:r>
            <a:r>
              <a:rPr lang="cs-CZ" b="0" i="0" dirty="0">
                <a:effectLst/>
              </a:rPr>
              <a:t> species.</a:t>
            </a:r>
          </a:p>
        </p:txBody>
      </p:sp>
      <p:pic>
        <p:nvPicPr>
          <p:cNvPr id="4" name="Picture 16" descr="Obsah obrázku venku, tráva, rostlina, jezero&#10;&#10;Popis byl vytvořen automaticky">
            <a:extLst>
              <a:ext uri="{FF2B5EF4-FFF2-40B4-BE49-F238E27FC236}">
                <a16:creationId xmlns:a16="http://schemas.microsoft.com/office/drawing/2014/main" id="{5BB66FCF-4CA1-39A5-9888-1306FD2A5E0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353" r="24907"/>
          <a:stretch/>
        </p:blipFill>
        <p:spPr bwMode="auto">
          <a:xfrm>
            <a:off x="7315200" y="715218"/>
            <a:ext cx="4076700" cy="5418871"/>
          </a:xfrm>
          <a:prstGeom prst="rect">
            <a:avLst/>
          </a:prstGeom>
          <a:noFill/>
        </p:spPr>
      </p:pic>
      <p:cxnSp>
        <p:nvCxnSpPr>
          <p:cNvPr id="13" name="Straight Connector 12">
            <a:extLst>
              <a:ext uri="{FF2B5EF4-FFF2-40B4-BE49-F238E27FC236}">
                <a16:creationId xmlns:a16="http://schemas.microsoft.com/office/drawing/2014/main" id="{B810270D-76A7-44B3-9746-7EDF57886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5715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Obrázek 4" descr="Obsah obrázku text&#10;&#10;Popis byl vytvořen automaticky">
            <a:extLst>
              <a:ext uri="{FF2B5EF4-FFF2-40B4-BE49-F238E27FC236}">
                <a16:creationId xmlns:a16="http://schemas.microsoft.com/office/drawing/2014/main" id="{A17B4C15-8080-CB18-9361-C73F9A2240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9805"/>
            <a:ext cx="3175810" cy="698195"/>
          </a:xfrm>
          <a:prstGeom prst="rect">
            <a:avLst/>
          </a:prstGeom>
        </p:spPr>
      </p:pic>
    </p:spTree>
    <p:extLst>
      <p:ext uri="{BB962C8B-B14F-4D97-AF65-F5344CB8AC3E}">
        <p14:creationId xmlns:p14="http://schemas.microsoft.com/office/powerpoint/2010/main" val="1067894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22A5874-68A5-D8E8-1502-40EB3CCEAE56}"/>
              </a:ext>
            </a:extLst>
          </p:cNvPr>
          <p:cNvSpPr>
            <a:spLocks noGrp="1"/>
          </p:cNvSpPr>
          <p:nvPr>
            <p:ph type="title"/>
          </p:nvPr>
        </p:nvSpPr>
        <p:spPr/>
        <p:txBody>
          <a:bodyPr/>
          <a:lstStyle/>
          <a:p>
            <a:r>
              <a:rPr lang="cs-CZ" dirty="0" err="1"/>
              <a:t>Value</a:t>
            </a:r>
            <a:r>
              <a:rPr lang="cs-CZ" dirty="0"/>
              <a:t> </a:t>
            </a:r>
            <a:r>
              <a:rPr lang="cs-CZ" dirty="0" err="1"/>
              <a:t>of</a:t>
            </a:r>
            <a:r>
              <a:rPr lang="cs-CZ" dirty="0"/>
              <a:t> </a:t>
            </a:r>
            <a:r>
              <a:rPr lang="cs-CZ" dirty="0" err="1"/>
              <a:t>nature</a:t>
            </a:r>
            <a:r>
              <a:rPr lang="cs-CZ" dirty="0"/>
              <a:t> </a:t>
            </a:r>
            <a:r>
              <a:rPr lang="cs-CZ" dirty="0" err="1"/>
              <a:t>objects</a:t>
            </a:r>
            <a:r>
              <a:rPr lang="cs-CZ" dirty="0"/>
              <a:t>/</a:t>
            </a:r>
            <a:r>
              <a:rPr lang="cs-CZ" dirty="0" err="1"/>
              <a:t>heritage</a:t>
            </a:r>
            <a:endParaRPr lang="cs-CZ" dirty="0"/>
          </a:p>
        </p:txBody>
      </p:sp>
      <p:sp>
        <p:nvSpPr>
          <p:cNvPr id="6" name="Rectangle 2">
            <a:extLst>
              <a:ext uri="{FF2B5EF4-FFF2-40B4-BE49-F238E27FC236}">
                <a16:creationId xmlns:a16="http://schemas.microsoft.com/office/drawing/2014/main" id="{E9626DB3-2E8D-A71A-0226-2EF930AF6CE4}"/>
              </a:ext>
            </a:extLst>
          </p:cNvPr>
          <p:cNvSpPr>
            <a:spLocks noChangeArrowheads="1"/>
          </p:cNvSpPr>
          <p:nvPr/>
        </p:nvSpPr>
        <p:spPr bwMode="auto">
          <a:xfrm flipV="1">
            <a:off x="3180521" y="1063487"/>
            <a:ext cx="7951305" cy="2097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cs-CZ"/>
          </a:p>
        </p:txBody>
      </p:sp>
      <p:graphicFrame>
        <p:nvGraphicFramePr>
          <p:cNvPr id="7" name="Objekt 6">
            <a:extLst>
              <a:ext uri="{FF2B5EF4-FFF2-40B4-BE49-F238E27FC236}">
                <a16:creationId xmlns:a16="http://schemas.microsoft.com/office/drawing/2014/main" id="{1D4880E3-6A70-1B92-C7C0-A25B8EC3C96B}"/>
              </a:ext>
            </a:extLst>
          </p:cNvPr>
          <p:cNvGraphicFramePr>
            <a:graphicFrameLocks noChangeAspect="1"/>
          </p:cNvGraphicFramePr>
          <p:nvPr>
            <p:extLst>
              <p:ext uri="{D42A27DB-BD31-4B8C-83A1-F6EECF244321}">
                <p14:modId xmlns:p14="http://schemas.microsoft.com/office/powerpoint/2010/main" val="2508481290"/>
              </p:ext>
            </p:extLst>
          </p:nvPr>
        </p:nvGraphicFramePr>
        <p:xfrm>
          <a:off x="318238" y="1833074"/>
          <a:ext cx="11456057" cy="3961439"/>
        </p:xfrm>
        <a:graphic>
          <a:graphicData uri="http://schemas.openxmlformats.org/presentationml/2006/ole">
            <mc:AlternateContent xmlns:mc="http://schemas.openxmlformats.org/markup-compatibility/2006">
              <mc:Choice xmlns:v="urn:schemas-microsoft-com:vml" Requires="v">
                <p:oleObj r:id="rId2" imgW="8572552" imgH="2946446" progId="Visio.Drawing.15">
                  <p:embed/>
                </p:oleObj>
              </mc:Choice>
              <mc:Fallback>
                <p:oleObj r:id="rId2" imgW="8572552" imgH="2946446" progId="Visio.Drawing.15">
                  <p:embed/>
                  <p:pic>
                    <p:nvPicPr>
                      <p:cNvPr id="7" name="Objekt 6">
                        <a:extLst>
                          <a:ext uri="{FF2B5EF4-FFF2-40B4-BE49-F238E27FC236}">
                            <a16:creationId xmlns:a16="http://schemas.microsoft.com/office/drawing/2014/main" id="{1D4880E3-6A70-1B92-C7C0-A25B8EC3C9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238" y="1833074"/>
                        <a:ext cx="11456057" cy="3961439"/>
                      </a:xfrm>
                      <a:prstGeom prst="rect">
                        <a:avLst/>
                      </a:prstGeom>
                      <a:noFill/>
                    </p:spPr>
                  </p:pic>
                </p:oleObj>
              </mc:Fallback>
            </mc:AlternateContent>
          </a:graphicData>
        </a:graphic>
      </p:graphicFrame>
      <p:pic>
        <p:nvPicPr>
          <p:cNvPr id="8" name="Obrázek 7" descr="Obsah obrázku text&#10;&#10;Popis byl vytvořen automaticky">
            <a:extLst>
              <a:ext uri="{FF2B5EF4-FFF2-40B4-BE49-F238E27FC236}">
                <a16:creationId xmlns:a16="http://schemas.microsoft.com/office/drawing/2014/main" id="{F1A7FBB5-D518-A577-1E5E-7DDC28B82C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3865868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45837B-1194-1D9C-6DE8-56D0D96A82A9}"/>
              </a:ext>
            </a:extLst>
          </p:cNvPr>
          <p:cNvSpPr>
            <a:spLocks noGrp="1"/>
          </p:cNvSpPr>
          <p:nvPr>
            <p:ph type="title"/>
          </p:nvPr>
        </p:nvSpPr>
        <p:spPr/>
        <p:txBody>
          <a:bodyPr/>
          <a:lstStyle/>
          <a:p>
            <a:r>
              <a:rPr lang="cs-CZ" dirty="0" err="1"/>
              <a:t>Values</a:t>
            </a:r>
            <a:r>
              <a:rPr lang="cs-CZ" dirty="0"/>
              <a:t> </a:t>
            </a:r>
            <a:r>
              <a:rPr lang="cs-CZ" dirty="0" err="1"/>
              <a:t>of</a:t>
            </a:r>
            <a:r>
              <a:rPr lang="cs-CZ" dirty="0"/>
              <a:t> </a:t>
            </a:r>
            <a:r>
              <a:rPr lang="cs-CZ" dirty="0" err="1"/>
              <a:t>lithuanian</a:t>
            </a:r>
            <a:r>
              <a:rPr lang="cs-CZ" dirty="0"/>
              <a:t> </a:t>
            </a:r>
            <a:r>
              <a:rPr lang="cs-CZ" dirty="0" err="1"/>
              <a:t>regional</a:t>
            </a:r>
            <a:r>
              <a:rPr lang="cs-CZ" dirty="0"/>
              <a:t> park</a:t>
            </a:r>
          </a:p>
        </p:txBody>
      </p:sp>
      <p:sp>
        <p:nvSpPr>
          <p:cNvPr id="3" name="Zástupný obsah 2">
            <a:extLst>
              <a:ext uri="{FF2B5EF4-FFF2-40B4-BE49-F238E27FC236}">
                <a16:creationId xmlns:a16="http://schemas.microsoft.com/office/drawing/2014/main" id="{26722943-36F0-728E-54D7-FB41B14393BE}"/>
              </a:ext>
            </a:extLst>
          </p:cNvPr>
          <p:cNvSpPr>
            <a:spLocks noGrp="1"/>
          </p:cNvSpPr>
          <p:nvPr>
            <p:ph idx="1"/>
          </p:nvPr>
        </p:nvSpPr>
        <p:spPr/>
        <p:txBody>
          <a:bodyPr>
            <a:normAutofit/>
          </a:bodyPr>
          <a:lstStyle/>
          <a:p>
            <a:r>
              <a:rPr lang="en-US" b="1" dirty="0"/>
              <a:t>Direct use values</a:t>
            </a:r>
            <a:r>
              <a:rPr lang="en-US" dirty="0"/>
              <a:t>: non-consumptive use values like recreation and enjoying infrastructure</a:t>
            </a:r>
            <a:r>
              <a:rPr lang="cs-CZ" dirty="0"/>
              <a:t>. </a:t>
            </a:r>
            <a:r>
              <a:rPr lang="en-US" dirty="0"/>
              <a:t>COVID-19 increased visits to national/regional parks, leading to </a:t>
            </a:r>
            <a:r>
              <a:rPr lang="en-US" dirty="0" err="1"/>
              <a:t>ove</a:t>
            </a:r>
            <a:r>
              <a:rPr lang="cs-CZ" dirty="0"/>
              <a:t>r</a:t>
            </a:r>
            <a:r>
              <a:rPr lang="en-US" dirty="0"/>
              <a:t>tourism in </a:t>
            </a:r>
            <a:r>
              <a:rPr lang="en-US" dirty="0" err="1"/>
              <a:t>Nerijos</a:t>
            </a:r>
            <a:r>
              <a:rPr lang="en-US" dirty="0"/>
              <a:t> regional park</a:t>
            </a:r>
            <a:r>
              <a:rPr lang="cs-CZ" dirty="0"/>
              <a:t>.</a:t>
            </a:r>
          </a:p>
          <a:p>
            <a:r>
              <a:rPr lang="cs-CZ" b="1" dirty="0" err="1"/>
              <a:t>Indirect</a:t>
            </a:r>
            <a:r>
              <a:rPr lang="cs-CZ" b="1" dirty="0"/>
              <a:t> use </a:t>
            </a:r>
            <a:r>
              <a:rPr lang="cs-CZ" b="1" dirty="0" err="1"/>
              <a:t>values</a:t>
            </a:r>
            <a:r>
              <a:rPr lang="cs-CZ" dirty="0"/>
              <a:t>: </a:t>
            </a:r>
            <a:r>
              <a:rPr lang="cs-CZ" dirty="0" err="1"/>
              <a:t>ecosystem</a:t>
            </a:r>
            <a:r>
              <a:rPr lang="cs-CZ" dirty="0"/>
              <a:t> </a:t>
            </a:r>
            <a:r>
              <a:rPr lang="cs-CZ" dirty="0" err="1"/>
              <a:t>services</a:t>
            </a:r>
            <a:r>
              <a:rPr lang="cs-CZ" dirty="0"/>
              <a:t> (</a:t>
            </a:r>
            <a:r>
              <a:rPr lang="cs-CZ" dirty="0" err="1"/>
              <a:t>water</a:t>
            </a:r>
            <a:r>
              <a:rPr lang="cs-CZ" dirty="0"/>
              <a:t>, </a:t>
            </a:r>
            <a:r>
              <a:rPr lang="cs-CZ" dirty="0" err="1"/>
              <a:t>soil</a:t>
            </a:r>
            <a:r>
              <a:rPr lang="cs-CZ" dirty="0"/>
              <a:t>, </a:t>
            </a:r>
            <a:r>
              <a:rPr lang="cs-CZ" dirty="0" err="1"/>
              <a:t>pollination</a:t>
            </a:r>
            <a:r>
              <a:rPr lang="cs-CZ" dirty="0"/>
              <a:t>, </a:t>
            </a:r>
            <a:r>
              <a:rPr lang="cs-CZ" dirty="0" err="1"/>
              <a:t>biological</a:t>
            </a:r>
            <a:r>
              <a:rPr lang="cs-CZ" dirty="0"/>
              <a:t> </a:t>
            </a:r>
            <a:r>
              <a:rPr lang="cs-CZ" dirty="0" err="1"/>
              <a:t>control</a:t>
            </a:r>
            <a:r>
              <a:rPr lang="cs-CZ" dirty="0"/>
              <a:t>, </a:t>
            </a:r>
            <a:r>
              <a:rPr lang="cs-CZ" dirty="0" err="1"/>
              <a:t>water</a:t>
            </a:r>
            <a:r>
              <a:rPr lang="cs-CZ" dirty="0"/>
              <a:t> </a:t>
            </a:r>
            <a:r>
              <a:rPr lang="cs-CZ" dirty="0" err="1"/>
              <a:t>purification</a:t>
            </a:r>
            <a:r>
              <a:rPr lang="cs-CZ" dirty="0"/>
              <a:t>, </a:t>
            </a:r>
            <a:r>
              <a:rPr lang="cs-CZ" dirty="0" err="1"/>
              <a:t>etc</a:t>
            </a:r>
            <a:r>
              <a:rPr lang="cs-CZ" dirty="0"/>
              <a:t>.) T</a:t>
            </a:r>
            <a:r>
              <a:rPr lang="en-US" dirty="0"/>
              <a:t>here is still a lack of understanding of these values by people. </a:t>
            </a:r>
          </a:p>
          <a:p>
            <a:r>
              <a:rPr lang="en-US" b="1" dirty="0"/>
              <a:t>Different groups of visitors</a:t>
            </a:r>
            <a:r>
              <a:rPr lang="en-US" dirty="0"/>
              <a:t>: biologists/ecologists, adults with kids, and students</a:t>
            </a:r>
          </a:p>
        </p:txBody>
      </p:sp>
      <p:pic>
        <p:nvPicPr>
          <p:cNvPr id="6" name="Obrázek 5" descr="Obsah obrázku text&#10;&#10;Popis byl vytvořen automaticky">
            <a:extLst>
              <a:ext uri="{FF2B5EF4-FFF2-40B4-BE49-F238E27FC236}">
                <a16:creationId xmlns:a16="http://schemas.microsoft.com/office/drawing/2014/main" id="{019D67D9-3E68-166A-4D8B-F3390F42AB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23785464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41E8BAC-861E-8FEB-2537-A919C55BB405}"/>
              </a:ext>
            </a:extLst>
          </p:cNvPr>
          <p:cNvSpPr>
            <a:spLocks noGrp="1"/>
          </p:cNvSpPr>
          <p:nvPr>
            <p:ph type="title"/>
          </p:nvPr>
        </p:nvSpPr>
        <p:spPr/>
        <p:txBody>
          <a:bodyPr/>
          <a:lstStyle/>
          <a:p>
            <a:r>
              <a:rPr lang="cs-CZ" dirty="0" err="1"/>
              <a:t>Summary</a:t>
            </a:r>
            <a:endParaRPr lang="cs-CZ" dirty="0"/>
          </a:p>
        </p:txBody>
      </p:sp>
      <p:sp>
        <p:nvSpPr>
          <p:cNvPr id="3" name="Zástupný obsah 2">
            <a:extLst>
              <a:ext uri="{FF2B5EF4-FFF2-40B4-BE49-F238E27FC236}">
                <a16:creationId xmlns:a16="http://schemas.microsoft.com/office/drawing/2014/main" id="{F7A83E7A-ECEB-A6AD-E53F-8E6AB58F7B15}"/>
              </a:ext>
            </a:extLst>
          </p:cNvPr>
          <p:cNvSpPr>
            <a:spLocks noGrp="1"/>
          </p:cNvSpPr>
          <p:nvPr>
            <p:ph idx="1"/>
          </p:nvPr>
        </p:nvSpPr>
        <p:spPr/>
        <p:txBody>
          <a:bodyPr/>
          <a:lstStyle/>
          <a:p>
            <a:r>
              <a:rPr lang="cs-CZ" dirty="0"/>
              <a:t>R</a:t>
            </a:r>
            <a:r>
              <a:rPr lang="en-US" dirty="0" err="1"/>
              <a:t>egional</a:t>
            </a:r>
            <a:r>
              <a:rPr lang="en-US" dirty="0"/>
              <a:t> nature parks in Europe have diverse development strategies and structures.</a:t>
            </a:r>
            <a:endParaRPr lang="cs-CZ" dirty="0"/>
          </a:p>
          <a:p>
            <a:r>
              <a:rPr lang="cs-CZ" dirty="0" err="1"/>
              <a:t>There</a:t>
            </a:r>
            <a:r>
              <a:rPr lang="cs-CZ" dirty="0"/>
              <a:t> </a:t>
            </a:r>
            <a:r>
              <a:rPr lang="cs-CZ" dirty="0" err="1"/>
              <a:t>is</a:t>
            </a:r>
            <a:r>
              <a:rPr lang="cs-CZ" dirty="0"/>
              <a:t> a</a:t>
            </a:r>
            <a:r>
              <a:rPr lang="en-US" dirty="0"/>
              <a:t>round 900 Nature Regional Parks in 22 European countries</a:t>
            </a:r>
            <a:r>
              <a:rPr lang="cs-CZ" dirty="0"/>
              <a:t>. They a</a:t>
            </a:r>
            <a:r>
              <a:rPr lang="en-US" dirty="0" err="1"/>
              <a:t>im</a:t>
            </a:r>
            <a:r>
              <a:rPr lang="en-US" dirty="0"/>
              <a:t> to protect landscape, culture, and natural heritage while integrating sustainable development and climate protection.</a:t>
            </a:r>
            <a:endParaRPr lang="cs-CZ" dirty="0"/>
          </a:p>
          <a:p>
            <a:r>
              <a:rPr lang="en-US" dirty="0"/>
              <a:t>The system of protected areas is divided into 5 groups of territories: </a:t>
            </a:r>
            <a:r>
              <a:rPr lang="en-US" b="1" dirty="0"/>
              <a:t>national parks, historic national parks, regional parks, nature reserves, and natural monuments.</a:t>
            </a:r>
            <a:endParaRPr lang="cs-CZ" b="1" dirty="0"/>
          </a:p>
          <a:p>
            <a:r>
              <a:rPr lang="cs-CZ" dirty="0" err="1"/>
              <a:t>Total</a:t>
            </a:r>
            <a:r>
              <a:rPr lang="cs-CZ" dirty="0"/>
              <a:t> </a:t>
            </a:r>
            <a:r>
              <a:rPr lang="cs-CZ" dirty="0" err="1"/>
              <a:t>economic</a:t>
            </a:r>
            <a:r>
              <a:rPr lang="cs-CZ" dirty="0"/>
              <a:t> </a:t>
            </a:r>
            <a:r>
              <a:rPr lang="cs-CZ" dirty="0" err="1"/>
              <a:t>value</a:t>
            </a:r>
            <a:r>
              <a:rPr lang="cs-CZ" dirty="0"/>
              <a:t> </a:t>
            </a:r>
            <a:r>
              <a:rPr lang="en-US" dirty="0"/>
              <a:t>consists of the values of the direct, indirect and option use</a:t>
            </a:r>
            <a:r>
              <a:rPr lang="cs-CZ" dirty="0"/>
              <a:t>.</a:t>
            </a:r>
          </a:p>
          <a:p>
            <a:endParaRPr lang="cs-CZ" dirty="0"/>
          </a:p>
          <a:p>
            <a:endParaRPr lang="en-US" dirty="0"/>
          </a:p>
          <a:p>
            <a:endParaRPr lang="en-US" dirty="0"/>
          </a:p>
          <a:p>
            <a:endParaRPr lang="en-US" dirty="0"/>
          </a:p>
          <a:p>
            <a:endParaRPr lang="cs-CZ" dirty="0"/>
          </a:p>
        </p:txBody>
      </p:sp>
      <p:pic>
        <p:nvPicPr>
          <p:cNvPr id="4" name="Obrázek 3" descr="Obsah obrázku text&#10;&#10;Popis byl vytvořen automaticky">
            <a:extLst>
              <a:ext uri="{FF2B5EF4-FFF2-40B4-BE49-F238E27FC236}">
                <a16:creationId xmlns:a16="http://schemas.microsoft.com/office/drawing/2014/main" id="{909D8B3C-28B0-8646-66F7-820358BCFD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38903722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D6FBAB4-3352-A092-4AE4-FC386F5D727C}"/>
              </a:ext>
            </a:extLst>
          </p:cNvPr>
          <p:cNvSpPr>
            <a:spLocks noGrp="1"/>
          </p:cNvSpPr>
          <p:nvPr>
            <p:ph type="title"/>
          </p:nvPr>
        </p:nvSpPr>
        <p:spPr/>
        <p:txBody>
          <a:bodyPr/>
          <a:lstStyle/>
          <a:p>
            <a:r>
              <a:rPr lang="cs-CZ" dirty="0" err="1"/>
              <a:t>references</a:t>
            </a:r>
            <a:endParaRPr lang="cs-CZ" dirty="0"/>
          </a:p>
        </p:txBody>
      </p:sp>
      <p:sp>
        <p:nvSpPr>
          <p:cNvPr id="3" name="Zástupný obsah 2">
            <a:extLst>
              <a:ext uri="{FF2B5EF4-FFF2-40B4-BE49-F238E27FC236}">
                <a16:creationId xmlns:a16="http://schemas.microsoft.com/office/drawing/2014/main" id="{5A40B873-C2EA-EBB9-1DE2-BE35F47F28C0}"/>
              </a:ext>
            </a:extLst>
          </p:cNvPr>
          <p:cNvSpPr>
            <a:spLocks noGrp="1"/>
          </p:cNvSpPr>
          <p:nvPr>
            <p:ph idx="1"/>
          </p:nvPr>
        </p:nvSpPr>
        <p:spPr/>
        <p:txBody>
          <a:bodyPr/>
          <a:lstStyle/>
          <a:p>
            <a:r>
              <a:rPr lang="cs-CZ" dirty="0" err="1"/>
              <a:t>Living</a:t>
            </a:r>
            <a:r>
              <a:rPr lang="cs-CZ" dirty="0"/>
              <a:t> </a:t>
            </a:r>
            <a:r>
              <a:rPr lang="cs-CZ" dirty="0" err="1"/>
              <a:t>Landscapes</a:t>
            </a:r>
            <a:r>
              <a:rPr lang="cs-CZ" dirty="0"/>
              <a:t>. 2017. </a:t>
            </a:r>
            <a:r>
              <a:rPr lang="cs-CZ" dirty="0" err="1"/>
              <a:t>Europe`s</a:t>
            </a:r>
            <a:r>
              <a:rPr lang="cs-CZ" dirty="0"/>
              <a:t> </a:t>
            </a:r>
            <a:r>
              <a:rPr lang="cs-CZ" dirty="0" err="1"/>
              <a:t>Nature</a:t>
            </a:r>
            <a:r>
              <a:rPr lang="cs-CZ" dirty="0"/>
              <a:t>, </a:t>
            </a:r>
            <a:r>
              <a:rPr lang="cs-CZ" dirty="0" err="1"/>
              <a:t>Regional</a:t>
            </a:r>
            <a:r>
              <a:rPr lang="cs-CZ" dirty="0"/>
              <a:t>, and </a:t>
            </a:r>
            <a:r>
              <a:rPr lang="cs-CZ" dirty="0" err="1"/>
              <a:t>Landscape</a:t>
            </a:r>
            <a:r>
              <a:rPr lang="cs-CZ" dirty="0"/>
              <a:t> </a:t>
            </a:r>
            <a:r>
              <a:rPr lang="cs-CZ" dirty="0" err="1"/>
              <a:t>Parks</a:t>
            </a:r>
            <a:r>
              <a:rPr lang="cs-CZ" dirty="0"/>
              <a:t> – model </a:t>
            </a:r>
            <a:r>
              <a:rPr lang="cs-CZ" dirty="0" err="1"/>
              <a:t>regions</a:t>
            </a:r>
            <a:r>
              <a:rPr lang="cs-CZ" dirty="0"/>
              <a:t> </a:t>
            </a:r>
            <a:r>
              <a:rPr lang="cs-CZ" dirty="0" err="1"/>
              <a:t>for</a:t>
            </a:r>
            <a:r>
              <a:rPr lang="cs-CZ" dirty="0"/>
              <a:t> </a:t>
            </a:r>
            <a:r>
              <a:rPr lang="cs-CZ" dirty="0" err="1"/>
              <a:t>the</a:t>
            </a:r>
            <a:r>
              <a:rPr lang="cs-CZ" dirty="0"/>
              <a:t> </a:t>
            </a:r>
            <a:r>
              <a:rPr lang="cs-CZ" dirty="0" err="1"/>
              <a:t>sustainable</a:t>
            </a:r>
            <a:r>
              <a:rPr lang="cs-CZ" dirty="0"/>
              <a:t> development </a:t>
            </a:r>
            <a:r>
              <a:rPr lang="cs-CZ" dirty="0" err="1"/>
              <a:t>of</a:t>
            </a:r>
            <a:r>
              <a:rPr lang="cs-CZ" dirty="0"/>
              <a:t> </a:t>
            </a:r>
            <a:r>
              <a:rPr lang="cs-CZ" dirty="0" err="1"/>
              <a:t>rural</a:t>
            </a:r>
            <a:r>
              <a:rPr lang="cs-CZ" dirty="0"/>
              <a:t> </a:t>
            </a:r>
            <a:r>
              <a:rPr lang="cs-CZ" dirty="0" err="1"/>
              <a:t>areas</a:t>
            </a:r>
            <a:r>
              <a:rPr lang="cs-CZ" dirty="0"/>
              <a:t>, </a:t>
            </a:r>
            <a:r>
              <a:rPr lang="cs-CZ" dirty="0" err="1"/>
              <a:t>Verband</a:t>
            </a:r>
            <a:r>
              <a:rPr lang="cs-CZ" dirty="0"/>
              <a:t> </a:t>
            </a:r>
            <a:r>
              <a:rPr lang="cs-CZ" dirty="0" err="1"/>
              <a:t>Deutscher</a:t>
            </a:r>
            <a:r>
              <a:rPr lang="cs-CZ" dirty="0"/>
              <a:t> </a:t>
            </a:r>
            <a:r>
              <a:rPr lang="cs-CZ" dirty="0" err="1"/>
              <a:t>Naturparke</a:t>
            </a:r>
            <a:r>
              <a:rPr lang="cs-CZ" dirty="0"/>
              <a:t>. </a:t>
            </a:r>
          </a:p>
          <a:p>
            <a:r>
              <a:rPr lang="cs-CZ" dirty="0" err="1"/>
              <a:t>Nature</a:t>
            </a:r>
            <a:r>
              <a:rPr lang="cs-CZ" dirty="0"/>
              <a:t> </a:t>
            </a:r>
            <a:r>
              <a:rPr lang="cs-CZ" dirty="0" err="1"/>
              <a:t>Regional</a:t>
            </a:r>
            <a:r>
              <a:rPr lang="cs-CZ" dirty="0"/>
              <a:t> </a:t>
            </a:r>
            <a:r>
              <a:rPr lang="cs-CZ" dirty="0" err="1"/>
              <a:t>Landscape</a:t>
            </a:r>
            <a:r>
              <a:rPr lang="cs-CZ" dirty="0"/>
              <a:t> </a:t>
            </a:r>
            <a:r>
              <a:rPr lang="cs-CZ" dirty="0" err="1"/>
              <a:t>Parks</a:t>
            </a:r>
            <a:r>
              <a:rPr lang="cs-CZ" dirty="0"/>
              <a:t>. 2020). EUROPARK </a:t>
            </a:r>
            <a:r>
              <a:rPr lang="cs-CZ" dirty="0" err="1"/>
              <a:t>Federation</a:t>
            </a:r>
            <a:r>
              <a:rPr lang="cs-CZ" dirty="0"/>
              <a:t>.</a:t>
            </a:r>
          </a:p>
          <a:p>
            <a:r>
              <a:rPr lang="en-US" dirty="0"/>
              <a:t>Protected areas of Lithuania 2019. State Protected Areas Service.</a:t>
            </a:r>
            <a:endParaRPr lang="cs-CZ" dirty="0"/>
          </a:p>
        </p:txBody>
      </p:sp>
      <p:pic>
        <p:nvPicPr>
          <p:cNvPr id="4" name="Obrázek 3" descr="Obsah obrázku text&#10;&#10;Popis byl vytvořen automaticky">
            <a:extLst>
              <a:ext uri="{FF2B5EF4-FFF2-40B4-BE49-F238E27FC236}">
                <a16:creationId xmlns:a16="http://schemas.microsoft.com/office/drawing/2014/main" id="{F19FFE57-B37A-147C-D942-CC0BCF630F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23292505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Nadpis 13">
            <a:extLst>
              <a:ext uri="{FF2B5EF4-FFF2-40B4-BE49-F238E27FC236}">
                <a16:creationId xmlns:a16="http://schemas.microsoft.com/office/drawing/2014/main" id="{4F7E237C-2CAC-48E5-A58D-0493DC40D1D2}"/>
              </a:ext>
            </a:extLst>
          </p:cNvPr>
          <p:cNvSpPr>
            <a:spLocks noGrp="1"/>
          </p:cNvSpPr>
          <p:nvPr>
            <p:ph type="title"/>
          </p:nvPr>
        </p:nvSpPr>
        <p:spPr>
          <a:xfrm>
            <a:off x="422773" y="662257"/>
            <a:ext cx="4969297" cy="1543844"/>
          </a:xfrm>
        </p:spPr>
        <p:txBody>
          <a:bodyPr anchor="b">
            <a:normAutofit/>
          </a:bodyPr>
          <a:lstStyle/>
          <a:p>
            <a:r>
              <a:rPr lang="en-US" sz="1600" dirty="0">
                <a:latin typeface="+mn-lt"/>
                <a:ea typeface="+mn-ea"/>
                <a:cs typeface="+mn-cs"/>
              </a:rPr>
              <a:t>Output of the Erasmus+ K2 Strategic Partnership Project </a:t>
            </a:r>
            <a:r>
              <a:rPr lang="cs-CZ" sz="1600" dirty="0" err="1">
                <a:latin typeface="+mn-lt"/>
                <a:ea typeface="+mn-ea"/>
                <a:cs typeface="+mn-cs"/>
              </a:rPr>
              <a:t>Nr</a:t>
            </a:r>
            <a:r>
              <a:rPr lang="cs-CZ" sz="1600" dirty="0">
                <a:latin typeface="+mn-lt"/>
                <a:ea typeface="+mn-ea"/>
                <a:cs typeface="+mn-cs"/>
              </a:rPr>
              <a:t>. </a:t>
            </a:r>
            <a:r>
              <a:rPr lang="en-US" sz="1600" dirty="0">
                <a:latin typeface="+mn-lt"/>
                <a:ea typeface="+mn-ea"/>
                <a:cs typeface="+mn-cs"/>
              </a:rPr>
              <a:t>2020-1-CZ01-KA203-078407</a:t>
            </a:r>
            <a:br>
              <a:rPr lang="cs-CZ" sz="1600" b="1" dirty="0">
                <a:latin typeface="+mn-lt"/>
                <a:ea typeface="+mn-ea"/>
                <a:cs typeface="+mn-cs"/>
              </a:rPr>
            </a:br>
            <a:br>
              <a:rPr lang="cs-CZ" sz="2000" dirty="0">
                <a:latin typeface="+mn-lt"/>
              </a:rPr>
            </a:br>
            <a:r>
              <a:rPr lang="cs-CZ" sz="1800" b="1" dirty="0">
                <a:latin typeface="+mn-lt"/>
                <a:cs typeface="+mn-cs"/>
              </a:rPr>
              <a:t>„</a:t>
            </a:r>
            <a:r>
              <a:rPr lang="en-US" sz="1800" b="1" dirty="0">
                <a:latin typeface="+mn-lt"/>
                <a:cs typeface="+mn-cs"/>
              </a:rPr>
              <a:t>Methodology of Interpretation of European Nature Heritage in Tourism" 20</a:t>
            </a:r>
            <a:r>
              <a:rPr lang="cs-CZ" sz="1800" b="1" dirty="0">
                <a:latin typeface="+mn-lt"/>
                <a:cs typeface="+mn-cs"/>
              </a:rPr>
              <a:t>20</a:t>
            </a:r>
            <a:r>
              <a:rPr lang="en-US" sz="1800" b="1" dirty="0">
                <a:latin typeface="+mn-lt"/>
                <a:cs typeface="+mn-cs"/>
              </a:rPr>
              <a:t> – 202</a:t>
            </a:r>
            <a:r>
              <a:rPr lang="cs-CZ" sz="1800" b="1" dirty="0">
                <a:latin typeface="+mn-lt"/>
                <a:cs typeface="+mn-cs"/>
              </a:rPr>
              <a:t>3</a:t>
            </a:r>
          </a:p>
        </p:txBody>
      </p:sp>
      <p:sp>
        <p:nvSpPr>
          <p:cNvPr id="16" name="Zástupný obsah 15">
            <a:extLst>
              <a:ext uri="{FF2B5EF4-FFF2-40B4-BE49-F238E27FC236}">
                <a16:creationId xmlns:a16="http://schemas.microsoft.com/office/drawing/2014/main" id="{C81ED30B-003E-48A7-9313-45ABE4635C35}"/>
              </a:ext>
            </a:extLst>
          </p:cNvPr>
          <p:cNvSpPr>
            <a:spLocks noGrp="1"/>
          </p:cNvSpPr>
          <p:nvPr>
            <p:ph idx="1"/>
          </p:nvPr>
        </p:nvSpPr>
        <p:spPr>
          <a:xfrm>
            <a:off x="6193643" y="2565030"/>
            <a:ext cx="5575584" cy="3717056"/>
          </a:xfrm>
        </p:spPr>
        <p:txBody>
          <a:bodyPr>
            <a:noAutofit/>
          </a:bodyPr>
          <a:lstStyle/>
          <a:p>
            <a:pPr marL="0" indent="0">
              <a:spcBef>
                <a:spcPts val="80"/>
              </a:spcBef>
              <a:buNone/>
            </a:pPr>
            <a:r>
              <a:rPr lang="cs-CZ" sz="1600" b="1" dirty="0" err="1"/>
              <a:t>Participating</a:t>
            </a:r>
            <a:r>
              <a:rPr lang="cs-CZ" sz="1600" b="1" dirty="0"/>
              <a:t> </a:t>
            </a:r>
            <a:r>
              <a:rPr lang="cs-CZ" sz="1600" b="1" dirty="0" err="1"/>
              <a:t>universities</a:t>
            </a:r>
            <a:r>
              <a:rPr lang="cs-CZ" sz="1600" b="1" dirty="0"/>
              <a:t> and </a:t>
            </a:r>
            <a:r>
              <a:rPr lang="cs-CZ" sz="1600" b="1" dirty="0" err="1"/>
              <a:t>their</a:t>
            </a:r>
            <a:r>
              <a:rPr lang="cs-CZ" sz="1600" b="1" dirty="0"/>
              <a:t> </a:t>
            </a:r>
            <a:r>
              <a:rPr lang="cs-CZ" sz="1600" b="1" dirty="0" err="1"/>
              <a:t>academic</a:t>
            </a:r>
            <a:r>
              <a:rPr lang="cs-CZ" sz="1600" b="1" dirty="0"/>
              <a:t> </a:t>
            </a:r>
            <a:r>
              <a:rPr lang="cs-CZ" sz="1600" b="1" dirty="0" err="1"/>
              <a:t>teams</a:t>
            </a:r>
            <a:endParaRPr lang="cs-CZ" sz="1600" b="1" dirty="0"/>
          </a:p>
          <a:p>
            <a:pPr marL="0" indent="0">
              <a:spcBef>
                <a:spcPts val="80"/>
              </a:spcBef>
              <a:buNone/>
            </a:pPr>
            <a:endParaRPr lang="cs-CZ" sz="1600" b="1" dirty="0"/>
          </a:p>
          <a:p>
            <a:pPr>
              <a:spcBef>
                <a:spcPts val="80"/>
              </a:spcBef>
            </a:pPr>
            <a:r>
              <a:rPr lang="en-US" sz="1600" dirty="0">
                <a:effectLst/>
                <a:ea typeface="Times New Roman" panose="02020603050405020304" pitchFamily="18" charset="0"/>
              </a:rPr>
              <a:t>Prague University of Economics and Business</a:t>
            </a:r>
            <a:r>
              <a:rPr lang="cs-CZ" sz="1600" dirty="0">
                <a:effectLst/>
                <a:ea typeface="Times New Roman" panose="02020603050405020304" pitchFamily="18" charset="0"/>
              </a:rPr>
              <a:t>, </a:t>
            </a:r>
            <a:r>
              <a:rPr lang="en-GB" sz="1600" dirty="0">
                <a:effectLst/>
                <a:ea typeface="Times New Roman" panose="02020603050405020304" pitchFamily="18" charset="0"/>
              </a:rPr>
              <a:t>Czech Republic</a:t>
            </a:r>
            <a:r>
              <a:rPr lang="cs-CZ" sz="1600" dirty="0">
                <a:ea typeface="Times New Roman" panose="02020603050405020304" pitchFamily="18" charset="0"/>
              </a:rPr>
              <a:t>;</a:t>
            </a:r>
          </a:p>
          <a:p>
            <a:pPr>
              <a:spcBef>
                <a:spcPts val="80"/>
              </a:spcBef>
            </a:pPr>
            <a:r>
              <a:rPr lang="en-GB" sz="1600" dirty="0" err="1"/>
              <a:t>Alexandru</a:t>
            </a:r>
            <a:r>
              <a:rPr lang="en-GB" sz="1600" dirty="0"/>
              <a:t> </a:t>
            </a:r>
            <a:r>
              <a:rPr lang="en-GB" sz="1600" dirty="0" err="1"/>
              <a:t>Ioan</a:t>
            </a:r>
            <a:r>
              <a:rPr lang="en-GB" sz="1600" dirty="0"/>
              <a:t> </a:t>
            </a:r>
            <a:r>
              <a:rPr lang="en-GB" sz="1600" dirty="0" err="1"/>
              <a:t>Cuza</a:t>
            </a:r>
            <a:r>
              <a:rPr lang="en-GB" sz="1600" dirty="0"/>
              <a:t> University of </a:t>
            </a:r>
            <a:r>
              <a:rPr lang="en-GB" sz="1600" dirty="0" err="1"/>
              <a:t>Iași</a:t>
            </a:r>
            <a:r>
              <a:rPr lang="en-GB" sz="1600" dirty="0"/>
              <a:t>, Romania; </a:t>
            </a:r>
            <a:endParaRPr lang="cs-CZ" sz="1600" dirty="0"/>
          </a:p>
          <a:p>
            <a:pPr>
              <a:spcBef>
                <a:spcPts val="80"/>
              </a:spcBef>
            </a:pPr>
            <a:r>
              <a:rPr lang="de-DE" sz="1600" dirty="0"/>
              <a:t>Fachhochschule des Mittelstands, Germany; </a:t>
            </a:r>
            <a:endParaRPr lang="cs-CZ" sz="1600" dirty="0"/>
          </a:p>
          <a:p>
            <a:pPr>
              <a:spcBef>
                <a:spcPts val="80"/>
              </a:spcBef>
            </a:pPr>
            <a:r>
              <a:rPr lang="en-US" sz="1600" dirty="0"/>
              <a:t>Munster Technological University</a:t>
            </a:r>
            <a:r>
              <a:rPr lang="cs-CZ" sz="1600" dirty="0"/>
              <a:t>,</a:t>
            </a:r>
            <a:r>
              <a:rPr lang="en-US" sz="1600" dirty="0"/>
              <a:t> Cork, Ireland</a:t>
            </a:r>
            <a:endParaRPr lang="cs-CZ" sz="1600" dirty="0"/>
          </a:p>
          <a:p>
            <a:pPr>
              <a:spcBef>
                <a:spcPts val="80"/>
              </a:spcBef>
            </a:pPr>
            <a:r>
              <a:rPr lang="es-ES" sz="1600" dirty="0"/>
              <a:t>Universidad Europea de Madrid, Spain; </a:t>
            </a:r>
            <a:endParaRPr lang="cs-CZ" sz="1600" dirty="0"/>
          </a:p>
          <a:p>
            <a:pPr>
              <a:spcBef>
                <a:spcPts val="80"/>
              </a:spcBef>
            </a:pPr>
            <a:r>
              <a:rPr lang="cs-CZ" sz="1600" dirty="0" err="1"/>
              <a:t>Universidade</a:t>
            </a:r>
            <a:r>
              <a:rPr lang="cs-CZ" sz="1600" dirty="0"/>
              <a:t> do Porto, Portugal;</a:t>
            </a:r>
          </a:p>
          <a:p>
            <a:pPr>
              <a:spcBef>
                <a:spcPts val="80"/>
              </a:spcBef>
            </a:pPr>
            <a:r>
              <a:rPr lang="en-GB" sz="1600" dirty="0"/>
              <a:t>University of Applied Sciences Burgenland, Austria;</a:t>
            </a:r>
            <a:endParaRPr lang="cs-CZ" sz="1600" dirty="0"/>
          </a:p>
          <a:p>
            <a:pPr>
              <a:spcBef>
                <a:spcPts val="80"/>
              </a:spcBef>
            </a:pPr>
            <a:r>
              <a:rPr lang="cs-CZ" sz="1600" dirty="0" err="1"/>
              <a:t>Vytauto</a:t>
            </a:r>
            <a:r>
              <a:rPr lang="cs-CZ" sz="1600" dirty="0"/>
              <a:t> </a:t>
            </a:r>
            <a:r>
              <a:rPr lang="cs-CZ" sz="1600" dirty="0" err="1"/>
              <a:t>Didziojo</a:t>
            </a:r>
            <a:r>
              <a:rPr lang="cs-CZ" sz="1600" dirty="0"/>
              <a:t> </a:t>
            </a:r>
            <a:r>
              <a:rPr lang="cs-CZ" sz="1600" dirty="0" err="1"/>
              <a:t>Universitetas</a:t>
            </a:r>
            <a:r>
              <a:rPr lang="cs-CZ" sz="1600" dirty="0"/>
              <a:t>, </a:t>
            </a:r>
            <a:r>
              <a:rPr lang="cs-CZ" sz="1600" dirty="0" err="1"/>
              <a:t>Lithuania</a:t>
            </a:r>
            <a:r>
              <a:rPr lang="cs-CZ" sz="1600" dirty="0"/>
              <a:t>.</a:t>
            </a:r>
          </a:p>
          <a:p>
            <a:pPr>
              <a:spcBef>
                <a:spcPts val="80"/>
              </a:spcBef>
            </a:pPr>
            <a:endParaRPr lang="cs-CZ" sz="1600" dirty="0">
              <a:ea typeface="Times New Roman" panose="02020603050405020304" pitchFamily="18" charset="0"/>
              <a:cs typeface="Times New Roman" panose="02020603050405020304" pitchFamily="18" charset="0"/>
            </a:endParaRPr>
          </a:p>
        </p:txBody>
      </p:sp>
      <p:pic>
        <p:nvPicPr>
          <p:cNvPr id="33" name="Obrázek 32" descr="Obsah obrázku text&#10;&#10;Popis byl vytvořen automaticky">
            <a:extLst>
              <a:ext uri="{FF2B5EF4-FFF2-40B4-BE49-F238E27FC236}">
                <a16:creationId xmlns:a16="http://schemas.microsoft.com/office/drawing/2014/main" id="{92C66C0C-75C2-4D02-BD5B-B229A3BC3D67}"/>
              </a:ext>
            </a:extLst>
          </p:cNvPr>
          <p:cNvPicPr>
            <a:picLocks noChangeAspect="1"/>
          </p:cNvPicPr>
          <p:nvPr/>
        </p:nvPicPr>
        <p:blipFill rotWithShape="1">
          <a:blip r:embed="rId2">
            <a:extLst>
              <a:ext uri="{28A0092B-C50C-407E-A947-70E740481C1C}">
                <a14:useLocalDpi xmlns:a14="http://schemas.microsoft.com/office/drawing/2010/main" val="0"/>
              </a:ext>
            </a:extLst>
          </a:blip>
          <a:srcRect l="23785"/>
          <a:stretch/>
        </p:blipFill>
        <p:spPr>
          <a:xfrm>
            <a:off x="6702289" y="662257"/>
            <a:ext cx="5066938" cy="1461609"/>
          </a:xfrm>
          <a:prstGeom prst="rect">
            <a:avLst/>
          </a:prstGeom>
        </p:spPr>
      </p:pic>
      <p:pic>
        <p:nvPicPr>
          <p:cNvPr id="9" name="Obrázek 8" descr="Obsah obrázku krajina, venku, příroda, Pohoří&#10;&#10;Popis byl vytvořen automaticky">
            <a:extLst>
              <a:ext uri="{FF2B5EF4-FFF2-40B4-BE49-F238E27FC236}">
                <a16:creationId xmlns:a16="http://schemas.microsoft.com/office/drawing/2014/main" id="{4DAD2D8B-BE91-395E-2F9C-1F6C2C1182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773" y="2565030"/>
            <a:ext cx="5575584" cy="3717056"/>
          </a:xfrm>
          <a:prstGeom prst="rect">
            <a:avLst/>
          </a:prstGeom>
        </p:spPr>
      </p:pic>
    </p:spTree>
    <p:extLst>
      <p:ext uri="{BB962C8B-B14F-4D97-AF65-F5344CB8AC3E}">
        <p14:creationId xmlns:p14="http://schemas.microsoft.com/office/powerpoint/2010/main" val="29250820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0" name="Rectangle 45">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F400F0CD-D7AA-4DC7-AAC5-9BAE5535BEC3}"/>
              </a:ext>
            </a:extLst>
          </p:cNvPr>
          <p:cNvSpPr>
            <a:spLocks noGrp="1"/>
          </p:cNvSpPr>
          <p:nvPr>
            <p:ph type="ctrTitle"/>
          </p:nvPr>
        </p:nvSpPr>
        <p:spPr>
          <a:xfrm>
            <a:off x="695325" y="4727768"/>
            <a:ext cx="10912906" cy="978772"/>
          </a:xfrm>
        </p:spPr>
        <p:txBody>
          <a:bodyPr>
            <a:noAutofit/>
          </a:bodyPr>
          <a:lstStyle/>
          <a:p>
            <a:pPr>
              <a:lnSpc>
                <a:spcPct val="90000"/>
              </a:lnSpc>
            </a:pPr>
            <a:r>
              <a:rPr lang="cs-CZ" sz="3800" dirty="0"/>
              <a:t>7 </a:t>
            </a:r>
            <a:r>
              <a:rPr lang="cs-CZ" sz="3800" dirty="0" err="1"/>
              <a:t>cultural</a:t>
            </a:r>
            <a:r>
              <a:rPr lang="cs-CZ" sz="3800" dirty="0"/>
              <a:t> </a:t>
            </a:r>
            <a:r>
              <a:rPr lang="cs-CZ" sz="3800" dirty="0" err="1"/>
              <a:t>landscape</a:t>
            </a:r>
            <a:r>
              <a:rPr lang="cs-CZ" sz="3800" dirty="0"/>
              <a:t>, </a:t>
            </a:r>
            <a:r>
              <a:rPr lang="cs-CZ" sz="3800" dirty="0" err="1"/>
              <a:t>palace</a:t>
            </a:r>
            <a:r>
              <a:rPr lang="cs-CZ" sz="3800" dirty="0"/>
              <a:t> </a:t>
            </a:r>
            <a:r>
              <a:rPr lang="cs-CZ" sz="3800" dirty="0" err="1"/>
              <a:t>gardens</a:t>
            </a:r>
            <a:r>
              <a:rPr lang="cs-CZ" sz="3800" dirty="0"/>
              <a:t>, </a:t>
            </a:r>
            <a:r>
              <a:rPr lang="cs-CZ" sz="3800" dirty="0" err="1"/>
              <a:t>zoos</a:t>
            </a:r>
            <a:r>
              <a:rPr lang="cs-CZ" sz="3800" dirty="0"/>
              <a:t>, </a:t>
            </a:r>
            <a:r>
              <a:rPr lang="cs-CZ" sz="3800" dirty="0" err="1"/>
              <a:t>botanical</a:t>
            </a:r>
            <a:r>
              <a:rPr lang="cs-CZ" sz="3800" dirty="0"/>
              <a:t> garden</a:t>
            </a:r>
            <a:endParaRPr lang="en-US" sz="3800" dirty="0"/>
          </a:p>
        </p:txBody>
      </p:sp>
      <p:sp>
        <p:nvSpPr>
          <p:cNvPr id="3" name="Podnadpis 2">
            <a:extLst>
              <a:ext uri="{FF2B5EF4-FFF2-40B4-BE49-F238E27FC236}">
                <a16:creationId xmlns:a16="http://schemas.microsoft.com/office/drawing/2014/main" id="{FE9E3DF7-E9CB-42F7-8250-90BE28693EE9}"/>
              </a:ext>
            </a:extLst>
          </p:cNvPr>
          <p:cNvSpPr>
            <a:spLocks noGrp="1"/>
          </p:cNvSpPr>
          <p:nvPr>
            <p:ph type="subTitle" idx="1"/>
          </p:nvPr>
        </p:nvSpPr>
        <p:spPr>
          <a:xfrm>
            <a:off x="695325" y="5879227"/>
            <a:ext cx="9470954" cy="533983"/>
          </a:xfrm>
        </p:spPr>
        <p:txBody>
          <a:bodyPr anchor="t">
            <a:normAutofit/>
          </a:bodyPr>
          <a:lstStyle/>
          <a:p>
            <a:r>
              <a:rPr lang="en-US" sz="1700" dirty="0">
                <a:latin typeface="Avenir Next LT Pro" panose="020B0504020202020204" pitchFamily="34" charset="-18"/>
              </a:rPr>
              <a:t>Methodology of Interpretation of European Nature Heritage in Tourism</a:t>
            </a:r>
            <a:endParaRPr lang="cs-CZ" sz="1700" dirty="0">
              <a:latin typeface="Avenir Next LT Pro" panose="020B0504020202020204" pitchFamily="34" charset="-18"/>
            </a:endParaRPr>
          </a:p>
        </p:txBody>
      </p:sp>
      <p:cxnSp>
        <p:nvCxnSpPr>
          <p:cNvPr id="93" name="Straight Connector 47">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455508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Obrázek 3">
            <a:extLst>
              <a:ext uri="{FF2B5EF4-FFF2-40B4-BE49-F238E27FC236}">
                <a16:creationId xmlns:a16="http://schemas.microsoft.com/office/drawing/2014/main" id="{8F9CDD8A-6407-E504-5F62-1FBA21FB30C6}"/>
              </a:ext>
            </a:extLst>
          </p:cNvPr>
          <p:cNvPicPr>
            <a:picLocks noChangeAspect="1"/>
          </p:cNvPicPr>
          <p:nvPr/>
        </p:nvPicPr>
        <p:blipFill rotWithShape="1">
          <a:blip r:embed="rId2"/>
          <a:srcRect l="-1" t="2423" r="362" b="14640"/>
          <a:stretch/>
        </p:blipFill>
        <p:spPr>
          <a:xfrm>
            <a:off x="800100" y="700311"/>
            <a:ext cx="10591800" cy="3504501"/>
          </a:xfrm>
          <a:prstGeom prst="rect">
            <a:avLst/>
          </a:prstGeom>
        </p:spPr>
      </p:pic>
    </p:spTree>
    <p:extLst>
      <p:ext uri="{BB962C8B-B14F-4D97-AF65-F5344CB8AC3E}">
        <p14:creationId xmlns:p14="http://schemas.microsoft.com/office/powerpoint/2010/main" val="1332476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5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D8F871C-FCE6-598C-DC90-70EF0669A910}"/>
              </a:ext>
            </a:extLst>
          </p:cNvPr>
          <p:cNvSpPr>
            <a:spLocks noGrp="1"/>
          </p:cNvSpPr>
          <p:nvPr>
            <p:ph type="title"/>
          </p:nvPr>
        </p:nvSpPr>
        <p:spPr/>
        <p:txBody>
          <a:bodyPr/>
          <a:lstStyle/>
          <a:p>
            <a:r>
              <a:rPr lang="cs-CZ" dirty="0" err="1"/>
              <a:t>Cultural</a:t>
            </a:r>
            <a:r>
              <a:rPr lang="cs-CZ" dirty="0"/>
              <a:t> </a:t>
            </a:r>
            <a:r>
              <a:rPr lang="cs-CZ" dirty="0" err="1"/>
              <a:t>landsapes</a:t>
            </a:r>
            <a:endParaRPr lang="cs-CZ" dirty="0"/>
          </a:p>
        </p:txBody>
      </p:sp>
      <p:sp>
        <p:nvSpPr>
          <p:cNvPr id="3" name="Zástupný obsah 2">
            <a:extLst>
              <a:ext uri="{FF2B5EF4-FFF2-40B4-BE49-F238E27FC236}">
                <a16:creationId xmlns:a16="http://schemas.microsoft.com/office/drawing/2014/main" id="{77F302E6-E1BA-7785-121E-9BF5047C9AA7}"/>
              </a:ext>
            </a:extLst>
          </p:cNvPr>
          <p:cNvSpPr>
            <a:spLocks noGrp="1"/>
          </p:cNvSpPr>
          <p:nvPr>
            <p:ph idx="1"/>
          </p:nvPr>
        </p:nvSpPr>
        <p:spPr/>
        <p:txBody>
          <a:bodyPr/>
          <a:lstStyle/>
          <a:p>
            <a:r>
              <a:rPr lang="en-US" b="1" dirty="0"/>
              <a:t>Cultural landscapes </a:t>
            </a:r>
            <a:r>
              <a:rPr lang="en-US" dirty="0"/>
              <a:t>are at the interface between nature and culture, tangible and intangible heritage, biological and cultural diversity – they represent a closely woven net of relationships, the essence of culture and people’s identity. </a:t>
            </a:r>
            <a:endParaRPr lang="cs-CZ" dirty="0"/>
          </a:p>
          <a:p>
            <a:r>
              <a:rPr lang="en-US" dirty="0"/>
              <a:t>Cultural landscapes are a </a:t>
            </a:r>
            <a:r>
              <a:rPr lang="en-US" b="1" dirty="0"/>
              <a:t>focus of protected areas in a larger ecosystem context</a:t>
            </a:r>
            <a:r>
              <a:rPr lang="en-US" dirty="0"/>
              <a:t>, and they are a </a:t>
            </a:r>
            <a:r>
              <a:rPr lang="en-US" b="1" dirty="0"/>
              <a:t>symbol of the growing recognition of the fundamental links between local communities and their heritage, humankind and its natural environment</a:t>
            </a:r>
            <a:r>
              <a:rPr lang="cs-CZ" b="1" dirty="0"/>
              <a:t> </a:t>
            </a:r>
            <a:r>
              <a:rPr lang="en-US" dirty="0"/>
              <a:t>(</a:t>
            </a:r>
            <a:r>
              <a:rPr lang="en-US" dirty="0" err="1"/>
              <a:t>Rössler</a:t>
            </a:r>
            <a:r>
              <a:rPr lang="en-US" dirty="0"/>
              <a:t>, 2006, p. 334)</a:t>
            </a:r>
            <a:r>
              <a:rPr lang="cs-CZ" dirty="0"/>
              <a:t>.</a:t>
            </a:r>
          </a:p>
        </p:txBody>
      </p:sp>
      <p:pic>
        <p:nvPicPr>
          <p:cNvPr id="4" name="Obrázek 3" descr="Obsah obrázku text&#10;&#10;Popis byl vytvořen automaticky">
            <a:extLst>
              <a:ext uri="{FF2B5EF4-FFF2-40B4-BE49-F238E27FC236}">
                <a16:creationId xmlns:a16="http://schemas.microsoft.com/office/drawing/2014/main" id="{298E2B0A-B5A0-2A70-7BD2-983BAA655D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35529863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BDEA5AD-CD15-34CA-573F-D7D303F90AE3}"/>
              </a:ext>
            </a:extLst>
          </p:cNvPr>
          <p:cNvSpPr>
            <a:spLocks noGrp="1"/>
          </p:cNvSpPr>
          <p:nvPr>
            <p:ph type="title"/>
          </p:nvPr>
        </p:nvSpPr>
        <p:spPr/>
        <p:txBody>
          <a:bodyPr/>
          <a:lstStyle/>
          <a:p>
            <a:r>
              <a:rPr lang="cs-CZ" dirty="0" err="1"/>
              <a:t>Categories</a:t>
            </a:r>
            <a:r>
              <a:rPr lang="cs-CZ" dirty="0"/>
              <a:t> </a:t>
            </a:r>
            <a:r>
              <a:rPr lang="cs-CZ" dirty="0" err="1"/>
              <a:t>of</a:t>
            </a:r>
            <a:r>
              <a:rPr lang="cs-CZ" dirty="0"/>
              <a:t> </a:t>
            </a:r>
            <a:r>
              <a:rPr lang="cs-CZ" dirty="0" err="1"/>
              <a:t>cultural</a:t>
            </a:r>
            <a:r>
              <a:rPr lang="cs-CZ" dirty="0"/>
              <a:t> </a:t>
            </a:r>
            <a:r>
              <a:rPr lang="cs-CZ" dirty="0" err="1"/>
              <a:t>landscape</a:t>
            </a:r>
            <a:endParaRPr lang="cs-CZ" dirty="0"/>
          </a:p>
        </p:txBody>
      </p:sp>
      <p:sp>
        <p:nvSpPr>
          <p:cNvPr id="3" name="Zástupný obsah 2">
            <a:extLst>
              <a:ext uri="{FF2B5EF4-FFF2-40B4-BE49-F238E27FC236}">
                <a16:creationId xmlns:a16="http://schemas.microsoft.com/office/drawing/2014/main" id="{6852BAAA-4659-BC83-4BFF-892C9B9F7E2E}"/>
              </a:ext>
            </a:extLst>
          </p:cNvPr>
          <p:cNvSpPr>
            <a:spLocks noGrp="1"/>
          </p:cNvSpPr>
          <p:nvPr>
            <p:ph idx="1"/>
          </p:nvPr>
        </p:nvSpPr>
        <p:spPr/>
        <p:txBody>
          <a:bodyPr/>
          <a:lstStyle/>
          <a:p>
            <a:r>
              <a:rPr lang="cs-CZ" b="1" dirty="0" err="1"/>
              <a:t>Clearly</a:t>
            </a:r>
            <a:r>
              <a:rPr lang="cs-CZ" b="1" dirty="0"/>
              <a:t> </a:t>
            </a:r>
            <a:r>
              <a:rPr lang="cs-CZ" b="1" dirty="0" err="1"/>
              <a:t>defined</a:t>
            </a:r>
            <a:r>
              <a:rPr lang="cs-CZ" b="1" dirty="0"/>
              <a:t> </a:t>
            </a:r>
            <a:r>
              <a:rPr lang="cs-CZ" b="1" dirty="0" err="1"/>
              <a:t>landscape</a:t>
            </a:r>
            <a:r>
              <a:rPr lang="cs-CZ" b="1" dirty="0"/>
              <a:t> </a:t>
            </a:r>
            <a:r>
              <a:rPr lang="cs-CZ" dirty="0"/>
              <a:t>– </a:t>
            </a:r>
            <a:r>
              <a:rPr lang="cs-CZ" dirty="0" err="1"/>
              <a:t>designed</a:t>
            </a:r>
            <a:r>
              <a:rPr lang="cs-CZ" dirty="0"/>
              <a:t> and </a:t>
            </a:r>
            <a:r>
              <a:rPr lang="cs-CZ" dirty="0" err="1"/>
              <a:t>created</a:t>
            </a:r>
            <a:r>
              <a:rPr lang="cs-CZ" dirty="0"/>
              <a:t> </a:t>
            </a:r>
            <a:r>
              <a:rPr lang="cs-CZ" dirty="0" err="1"/>
              <a:t>intentionally</a:t>
            </a:r>
            <a:r>
              <a:rPr lang="cs-CZ" dirty="0"/>
              <a:t> by man</a:t>
            </a:r>
          </a:p>
          <a:p>
            <a:r>
              <a:rPr lang="cs-CZ" b="1" dirty="0" err="1"/>
              <a:t>Organically</a:t>
            </a:r>
            <a:r>
              <a:rPr lang="cs-CZ" b="1" dirty="0"/>
              <a:t> </a:t>
            </a:r>
            <a:r>
              <a:rPr lang="cs-CZ" b="1" dirty="0" err="1"/>
              <a:t>evolved</a:t>
            </a:r>
            <a:r>
              <a:rPr lang="cs-CZ" b="1" dirty="0"/>
              <a:t> </a:t>
            </a:r>
            <a:r>
              <a:rPr lang="cs-CZ" b="1" dirty="0" err="1"/>
              <a:t>landscape</a:t>
            </a:r>
            <a:r>
              <a:rPr lang="cs-CZ" b="1" dirty="0"/>
              <a:t> </a:t>
            </a:r>
            <a:r>
              <a:rPr lang="cs-CZ" dirty="0"/>
              <a:t>– </a:t>
            </a:r>
            <a:r>
              <a:rPr lang="cs-CZ" dirty="0" err="1"/>
              <a:t>results</a:t>
            </a:r>
            <a:r>
              <a:rPr lang="cs-CZ" dirty="0"/>
              <a:t> </a:t>
            </a:r>
            <a:r>
              <a:rPr lang="cs-CZ" dirty="0" err="1"/>
              <a:t>from</a:t>
            </a:r>
            <a:r>
              <a:rPr lang="cs-CZ" dirty="0"/>
              <a:t> </a:t>
            </a:r>
            <a:r>
              <a:rPr lang="cs-CZ" dirty="0" err="1"/>
              <a:t>an</a:t>
            </a:r>
            <a:r>
              <a:rPr lang="cs-CZ" dirty="0"/>
              <a:t> </a:t>
            </a:r>
            <a:r>
              <a:rPr lang="cs-CZ" dirty="0" err="1"/>
              <a:t>initial</a:t>
            </a:r>
            <a:r>
              <a:rPr lang="cs-CZ" dirty="0"/>
              <a:t> </a:t>
            </a:r>
            <a:r>
              <a:rPr lang="cs-CZ" dirty="0" err="1"/>
              <a:t>social</a:t>
            </a:r>
            <a:r>
              <a:rPr lang="cs-CZ" dirty="0"/>
              <a:t>, </a:t>
            </a:r>
            <a:r>
              <a:rPr lang="cs-CZ" dirty="0" err="1"/>
              <a:t>economic</a:t>
            </a:r>
            <a:r>
              <a:rPr lang="cs-CZ" dirty="0"/>
              <a:t>, </a:t>
            </a:r>
            <a:r>
              <a:rPr lang="cs-CZ" dirty="0" err="1"/>
              <a:t>administrative</a:t>
            </a:r>
            <a:r>
              <a:rPr lang="cs-CZ" dirty="0"/>
              <a:t>, and/</a:t>
            </a:r>
            <a:r>
              <a:rPr lang="cs-CZ" dirty="0" err="1"/>
              <a:t>or</a:t>
            </a:r>
            <a:r>
              <a:rPr lang="cs-CZ" dirty="0"/>
              <a:t> </a:t>
            </a:r>
            <a:r>
              <a:rPr lang="cs-CZ" dirty="0" err="1"/>
              <a:t>religous</a:t>
            </a:r>
            <a:r>
              <a:rPr lang="cs-CZ" dirty="0"/>
              <a:t> imperative. They </a:t>
            </a:r>
            <a:r>
              <a:rPr lang="cs-CZ" dirty="0" err="1"/>
              <a:t>fall</a:t>
            </a:r>
            <a:r>
              <a:rPr lang="cs-CZ" dirty="0"/>
              <a:t> </a:t>
            </a:r>
            <a:r>
              <a:rPr lang="cs-CZ" dirty="0" err="1"/>
              <a:t>into</a:t>
            </a:r>
            <a:r>
              <a:rPr lang="cs-CZ" dirty="0"/>
              <a:t> </a:t>
            </a:r>
            <a:r>
              <a:rPr lang="cs-CZ" dirty="0" err="1"/>
              <a:t>two</a:t>
            </a:r>
            <a:r>
              <a:rPr lang="cs-CZ" dirty="0"/>
              <a:t> sub-</a:t>
            </a:r>
            <a:r>
              <a:rPr lang="cs-CZ" dirty="0" err="1"/>
              <a:t>categories</a:t>
            </a:r>
            <a:r>
              <a:rPr lang="cs-CZ" dirty="0"/>
              <a:t>:</a:t>
            </a:r>
          </a:p>
          <a:p>
            <a:pPr lvl="1"/>
            <a:r>
              <a:rPr lang="cs-CZ" b="1" dirty="0"/>
              <a:t>A </a:t>
            </a:r>
            <a:r>
              <a:rPr lang="cs-CZ" b="1" dirty="0" err="1"/>
              <a:t>relict</a:t>
            </a:r>
            <a:r>
              <a:rPr lang="cs-CZ" b="1" dirty="0"/>
              <a:t> (</a:t>
            </a:r>
            <a:r>
              <a:rPr lang="cs-CZ" b="1" dirty="0" err="1"/>
              <a:t>fossil</a:t>
            </a:r>
            <a:r>
              <a:rPr lang="cs-CZ" b="1" dirty="0"/>
              <a:t>) </a:t>
            </a:r>
            <a:r>
              <a:rPr lang="cs-CZ" b="1" dirty="0" err="1"/>
              <a:t>landscape</a:t>
            </a:r>
            <a:endParaRPr lang="cs-CZ" b="1" dirty="0"/>
          </a:p>
          <a:p>
            <a:pPr lvl="1"/>
            <a:r>
              <a:rPr lang="cs-CZ" b="1" dirty="0"/>
              <a:t>A </a:t>
            </a:r>
            <a:r>
              <a:rPr lang="cs-CZ" b="1" dirty="0" err="1"/>
              <a:t>continuing</a:t>
            </a:r>
            <a:r>
              <a:rPr lang="cs-CZ" b="1" dirty="0"/>
              <a:t> </a:t>
            </a:r>
            <a:r>
              <a:rPr lang="cs-CZ" b="1" dirty="0" err="1"/>
              <a:t>landscape</a:t>
            </a:r>
            <a:endParaRPr lang="cs-CZ" b="1" dirty="0"/>
          </a:p>
          <a:p>
            <a:r>
              <a:rPr lang="cs-CZ" b="1" dirty="0" err="1"/>
              <a:t>Associative</a:t>
            </a:r>
            <a:r>
              <a:rPr lang="cs-CZ" b="1" dirty="0"/>
              <a:t> </a:t>
            </a:r>
            <a:r>
              <a:rPr lang="cs-CZ" b="1" dirty="0" err="1"/>
              <a:t>cultural</a:t>
            </a:r>
            <a:r>
              <a:rPr lang="cs-CZ" b="1" dirty="0"/>
              <a:t> </a:t>
            </a:r>
            <a:r>
              <a:rPr lang="cs-CZ" b="1" dirty="0" err="1"/>
              <a:t>landscape</a:t>
            </a:r>
            <a:r>
              <a:rPr lang="cs-CZ" b="1" dirty="0"/>
              <a:t> </a:t>
            </a:r>
            <a:r>
              <a:rPr lang="cs-CZ" dirty="0"/>
              <a:t>– </a:t>
            </a:r>
            <a:r>
              <a:rPr lang="cs-CZ" dirty="0" err="1"/>
              <a:t>justifiable</a:t>
            </a:r>
            <a:r>
              <a:rPr lang="cs-CZ" dirty="0"/>
              <a:t> by </a:t>
            </a:r>
            <a:r>
              <a:rPr lang="cs-CZ" dirty="0" err="1"/>
              <a:t>virtue</a:t>
            </a:r>
            <a:r>
              <a:rPr lang="cs-CZ" dirty="0"/>
              <a:t> </a:t>
            </a:r>
            <a:r>
              <a:rPr lang="cs-CZ" dirty="0" err="1"/>
              <a:t>of</a:t>
            </a:r>
            <a:r>
              <a:rPr lang="cs-CZ" dirty="0"/>
              <a:t> </a:t>
            </a:r>
            <a:r>
              <a:rPr lang="cs-CZ" dirty="0" err="1"/>
              <a:t>the</a:t>
            </a:r>
            <a:r>
              <a:rPr lang="cs-CZ" dirty="0"/>
              <a:t> </a:t>
            </a:r>
            <a:r>
              <a:rPr lang="cs-CZ" dirty="0" err="1"/>
              <a:t>powerful</a:t>
            </a:r>
            <a:r>
              <a:rPr lang="cs-CZ" dirty="0"/>
              <a:t> </a:t>
            </a:r>
            <a:r>
              <a:rPr lang="cs-CZ" dirty="0" err="1"/>
              <a:t>religious</a:t>
            </a:r>
            <a:r>
              <a:rPr lang="cs-CZ" dirty="0"/>
              <a:t>, </a:t>
            </a:r>
            <a:r>
              <a:rPr lang="cs-CZ" dirty="0" err="1"/>
              <a:t>artistic</a:t>
            </a:r>
            <a:r>
              <a:rPr lang="cs-CZ" dirty="0"/>
              <a:t>, </a:t>
            </a:r>
            <a:r>
              <a:rPr lang="cs-CZ" dirty="0" err="1"/>
              <a:t>or</a:t>
            </a:r>
            <a:r>
              <a:rPr lang="cs-CZ" dirty="0"/>
              <a:t> </a:t>
            </a:r>
            <a:r>
              <a:rPr lang="cs-CZ" dirty="0" err="1"/>
              <a:t>cultural</a:t>
            </a:r>
            <a:r>
              <a:rPr lang="cs-CZ" dirty="0"/>
              <a:t> </a:t>
            </a:r>
            <a:r>
              <a:rPr lang="cs-CZ" dirty="0" err="1"/>
              <a:t>associations</a:t>
            </a:r>
            <a:r>
              <a:rPr lang="cs-CZ" dirty="0"/>
              <a:t> </a:t>
            </a:r>
            <a:r>
              <a:rPr lang="cs-CZ" dirty="0" err="1"/>
              <a:t>of</a:t>
            </a:r>
            <a:r>
              <a:rPr lang="cs-CZ" dirty="0"/>
              <a:t> </a:t>
            </a:r>
            <a:r>
              <a:rPr lang="cs-CZ" dirty="0" err="1"/>
              <a:t>the</a:t>
            </a:r>
            <a:r>
              <a:rPr lang="cs-CZ" dirty="0"/>
              <a:t> natural element </a:t>
            </a:r>
            <a:r>
              <a:rPr lang="cs-CZ" dirty="0" err="1"/>
              <a:t>rather</a:t>
            </a:r>
            <a:r>
              <a:rPr lang="cs-CZ" dirty="0"/>
              <a:t> </a:t>
            </a:r>
            <a:r>
              <a:rPr lang="cs-CZ" dirty="0" err="1"/>
              <a:t>than</a:t>
            </a:r>
            <a:r>
              <a:rPr lang="cs-CZ" dirty="0"/>
              <a:t> </a:t>
            </a:r>
            <a:r>
              <a:rPr lang="cs-CZ" dirty="0" err="1"/>
              <a:t>material</a:t>
            </a:r>
            <a:r>
              <a:rPr lang="cs-CZ" dirty="0"/>
              <a:t> </a:t>
            </a:r>
            <a:r>
              <a:rPr lang="cs-CZ" dirty="0" err="1"/>
              <a:t>cultural</a:t>
            </a:r>
            <a:r>
              <a:rPr lang="cs-CZ" dirty="0"/>
              <a:t> evidence</a:t>
            </a:r>
          </a:p>
        </p:txBody>
      </p:sp>
      <p:pic>
        <p:nvPicPr>
          <p:cNvPr id="4" name="Obrázek 3" descr="Obsah obrázku text&#10;&#10;Popis byl vytvořen automaticky">
            <a:extLst>
              <a:ext uri="{FF2B5EF4-FFF2-40B4-BE49-F238E27FC236}">
                <a16:creationId xmlns:a16="http://schemas.microsoft.com/office/drawing/2014/main" id="{DE23B629-7DD6-6EA9-F77C-876DF8D893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20171670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96AEAC-3136-F713-8370-ECB15516D9D4}"/>
              </a:ext>
            </a:extLst>
          </p:cNvPr>
          <p:cNvSpPr>
            <a:spLocks noGrp="1"/>
          </p:cNvSpPr>
          <p:nvPr>
            <p:ph type="title"/>
          </p:nvPr>
        </p:nvSpPr>
        <p:spPr/>
        <p:txBody>
          <a:bodyPr/>
          <a:lstStyle/>
          <a:p>
            <a:r>
              <a:rPr lang="cs-CZ"/>
              <a:t>Segmentation of tourist visitors</a:t>
            </a:r>
            <a:endParaRPr lang="cs-CZ" dirty="0"/>
          </a:p>
        </p:txBody>
      </p:sp>
      <p:sp>
        <p:nvSpPr>
          <p:cNvPr id="3" name="Zástupný obsah 2">
            <a:extLst>
              <a:ext uri="{FF2B5EF4-FFF2-40B4-BE49-F238E27FC236}">
                <a16:creationId xmlns:a16="http://schemas.microsoft.com/office/drawing/2014/main" id="{D7100478-5881-26B2-FD8F-5E3E640F2760}"/>
              </a:ext>
            </a:extLst>
          </p:cNvPr>
          <p:cNvSpPr>
            <a:spLocks noGrp="1"/>
          </p:cNvSpPr>
          <p:nvPr>
            <p:ph idx="1"/>
          </p:nvPr>
        </p:nvSpPr>
        <p:spPr/>
        <p:txBody>
          <a:bodyPr/>
          <a:lstStyle/>
          <a:p>
            <a:r>
              <a:rPr lang="cs-CZ" dirty="0" err="1"/>
              <a:t>Lack</a:t>
            </a:r>
            <a:r>
              <a:rPr lang="cs-CZ" dirty="0"/>
              <a:t> </a:t>
            </a:r>
            <a:r>
              <a:rPr lang="cs-CZ" dirty="0" err="1"/>
              <a:t>of</a:t>
            </a:r>
            <a:r>
              <a:rPr lang="cs-CZ" dirty="0"/>
              <a:t> </a:t>
            </a:r>
            <a:r>
              <a:rPr lang="cs-CZ" dirty="0" err="1"/>
              <a:t>comprehensive</a:t>
            </a:r>
            <a:r>
              <a:rPr lang="cs-CZ" dirty="0"/>
              <a:t> </a:t>
            </a:r>
            <a:r>
              <a:rPr lang="cs-CZ" dirty="0" err="1"/>
              <a:t>understanding</a:t>
            </a:r>
            <a:r>
              <a:rPr lang="cs-CZ" dirty="0"/>
              <a:t> </a:t>
            </a:r>
            <a:r>
              <a:rPr lang="cs-CZ" dirty="0" err="1"/>
              <a:t>of</a:t>
            </a:r>
            <a:r>
              <a:rPr lang="cs-CZ" dirty="0"/>
              <a:t> </a:t>
            </a:r>
            <a:r>
              <a:rPr lang="cs-CZ" dirty="0" err="1"/>
              <a:t>visitors</a:t>
            </a:r>
            <a:r>
              <a:rPr lang="cs-CZ" dirty="0"/>
              <a:t> </a:t>
            </a:r>
            <a:r>
              <a:rPr lang="cs-CZ" dirty="0" err="1"/>
              <a:t>motivations</a:t>
            </a:r>
            <a:r>
              <a:rPr lang="cs-CZ" dirty="0"/>
              <a:t> in </a:t>
            </a:r>
            <a:r>
              <a:rPr lang="cs-CZ" dirty="0" err="1"/>
              <a:t>geo-tourism</a:t>
            </a:r>
            <a:endParaRPr lang="cs-CZ" dirty="0"/>
          </a:p>
          <a:p>
            <a:r>
              <a:rPr lang="cs-CZ" dirty="0" err="1"/>
              <a:t>Segmentation</a:t>
            </a:r>
            <a:r>
              <a:rPr lang="cs-CZ" dirty="0"/>
              <a:t> </a:t>
            </a:r>
            <a:r>
              <a:rPr lang="cs-CZ" dirty="0" err="1"/>
              <a:t>based</a:t>
            </a:r>
            <a:r>
              <a:rPr lang="cs-CZ" dirty="0"/>
              <a:t> on </a:t>
            </a:r>
            <a:r>
              <a:rPr lang="cs-CZ" b="1" dirty="0" err="1"/>
              <a:t>recreational</a:t>
            </a:r>
            <a:r>
              <a:rPr lang="cs-CZ" b="1" dirty="0"/>
              <a:t> and </a:t>
            </a:r>
            <a:r>
              <a:rPr lang="cs-CZ" b="1" dirty="0" err="1"/>
              <a:t>educational</a:t>
            </a:r>
            <a:r>
              <a:rPr lang="cs-CZ" b="1" dirty="0"/>
              <a:t> </a:t>
            </a:r>
            <a:r>
              <a:rPr lang="cs-CZ" b="1" dirty="0" err="1"/>
              <a:t>purposes</a:t>
            </a:r>
            <a:r>
              <a:rPr lang="cs-CZ" b="1" dirty="0"/>
              <a:t>: </a:t>
            </a:r>
            <a:r>
              <a:rPr lang="cs-CZ" b="1" i="1" dirty="0" err="1"/>
              <a:t>escape-seekers</a:t>
            </a:r>
            <a:r>
              <a:rPr lang="cs-CZ" b="1" i="1" dirty="0"/>
              <a:t>, </a:t>
            </a:r>
            <a:r>
              <a:rPr lang="cs-CZ" b="1" i="1" dirty="0" err="1"/>
              <a:t>knowledge</a:t>
            </a:r>
            <a:r>
              <a:rPr lang="cs-CZ" b="1" i="1" dirty="0"/>
              <a:t> and </a:t>
            </a:r>
            <a:r>
              <a:rPr lang="cs-CZ" b="1" i="1" dirty="0" err="1"/>
              <a:t>novelty</a:t>
            </a:r>
            <a:r>
              <a:rPr lang="cs-CZ" b="1" i="1" dirty="0"/>
              <a:t> </a:t>
            </a:r>
            <a:r>
              <a:rPr lang="cs-CZ" b="1" i="1" dirty="0" err="1"/>
              <a:t>seekers</a:t>
            </a:r>
            <a:r>
              <a:rPr lang="cs-CZ" b="1" i="1" dirty="0"/>
              <a:t>, </a:t>
            </a:r>
            <a:r>
              <a:rPr lang="cs-CZ" b="1" i="1" dirty="0" err="1"/>
              <a:t>novelty-seekers</a:t>
            </a:r>
            <a:r>
              <a:rPr lang="cs-CZ" b="1" i="1" dirty="0"/>
              <a:t>, and </a:t>
            </a:r>
            <a:r>
              <a:rPr lang="cs-CZ" b="1" i="1" dirty="0" err="1"/>
              <a:t>socializers</a:t>
            </a:r>
            <a:r>
              <a:rPr lang="cs-CZ" b="1" i="1" dirty="0"/>
              <a:t> </a:t>
            </a:r>
            <a:r>
              <a:rPr lang="cs-CZ" dirty="0"/>
              <a:t>(Kim et al, 2008)</a:t>
            </a:r>
          </a:p>
          <a:p>
            <a:r>
              <a:rPr lang="cs-CZ" dirty="0" err="1"/>
              <a:t>Segmentation</a:t>
            </a:r>
            <a:r>
              <a:rPr lang="cs-CZ" dirty="0"/>
              <a:t> </a:t>
            </a:r>
            <a:r>
              <a:rPr lang="cs-CZ" dirty="0" err="1"/>
              <a:t>based</a:t>
            </a:r>
            <a:r>
              <a:rPr lang="cs-CZ" dirty="0"/>
              <a:t> on </a:t>
            </a:r>
            <a:r>
              <a:rPr lang="cs-CZ" b="1" dirty="0" err="1"/>
              <a:t>motivation</a:t>
            </a:r>
            <a:r>
              <a:rPr lang="cs-CZ" b="1" dirty="0"/>
              <a:t>:</a:t>
            </a:r>
            <a:endParaRPr lang="cs-CZ" dirty="0"/>
          </a:p>
          <a:p>
            <a:pPr lvl="1"/>
            <a:r>
              <a:rPr lang="cs-CZ" dirty="0"/>
              <a:t>Study: Allan &amp; </a:t>
            </a:r>
            <a:r>
              <a:rPr lang="cs-CZ" dirty="0" err="1"/>
              <a:t>Dowling</a:t>
            </a:r>
            <a:r>
              <a:rPr lang="cs-CZ" dirty="0"/>
              <a:t> (2015) – </a:t>
            </a:r>
            <a:r>
              <a:rPr lang="cs-CZ" b="1" i="1" dirty="0" err="1"/>
              <a:t>relaxation</a:t>
            </a:r>
            <a:r>
              <a:rPr lang="cs-CZ" b="1" i="1" dirty="0"/>
              <a:t>, </a:t>
            </a:r>
            <a:r>
              <a:rPr lang="cs-CZ" b="1" i="1" dirty="0" err="1"/>
              <a:t>escape</a:t>
            </a:r>
            <a:r>
              <a:rPr lang="cs-CZ" b="1" i="1" dirty="0"/>
              <a:t>, </a:t>
            </a:r>
            <a:r>
              <a:rPr lang="cs-CZ" b="1" i="1" dirty="0" err="1"/>
              <a:t>sense</a:t>
            </a:r>
            <a:r>
              <a:rPr lang="cs-CZ" b="1" i="1" dirty="0"/>
              <a:t> </a:t>
            </a:r>
            <a:r>
              <a:rPr lang="cs-CZ" b="1" i="1" dirty="0" err="1"/>
              <a:t>of</a:t>
            </a:r>
            <a:r>
              <a:rPr lang="cs-CZ" b="1" i="1" dirty="0"/>
              <a:t> </a:t>
            </a:r>
            <a:r>
              <a:rPr lang="cs-CZ" b="1" i="1" dirty="0" err="1"/>
              <a:t>wonder</a:t>
            </a:r>
            <a:r>
              <a:rPr lang="cs-CZ" b="1" i="1" dirty="0"/>
              <a:t>, </a:t>
            </a:r>
            <a:r>
              <a:rPr lang="cs-CZ" b="1" i="1" dirty="0" err="1"/>
              <a:t>knowledge</a:t>
            </a:r>
            <a:endParaRPr lang="cs-CZ" dirty="0"/>
          </a:p>
          <a:p>
            <a:pPr lvl="1"/>
            <a:r>
              <a:rPr lang="cs-CZ" dirty="0"/>
              <a:t>Study: </a:t>
            </a:r>
            <a:r>
              <a:rPr lang="cs-CZ" dirty="0" err="1"/>
              <a:t>Shavanddasht</a:t>
            </a:r>
            <a:r>
              <a:rPr lang="cs-CZ" dirty="0"/>
              <a:t> et al. (2017) – </a:t>
            </a:r>
            <a:r>
              <a:rPr lang="cs-CZ" b="1" i="1" dirty="0" err="1"/>
              <a:t>enjoyment</a:t>
            </a:r>
            <a:r>
              <a:rPr lang="cs-CZ" b="1" i="1" dirty="0"/>
              <a:t>, </a:t>
            </a:r>
            <a:r>
              <a:rPr lang="cs-CZ" b="1" i="1" dirty="0" err="1"/>
              <a:t>relaxation</a:t>
            </a:r>
            <a:r>
              <a:rPr lang="cs-CZ" b="1" i="1" dirty="0"/>
              <a:t>, </a:t>
            </a:r>
            <a:r>
              <a:rPr lang="cs-CZ" b="1" i="1" dirty="0" err="1"/>
              <a:t>novelty</a:t>
            </a:r>
            <a:r>
              <a:rPr lang="cs-CZ" b="1" i="1" dirty="0"/>
              <a:t> </a:t>
            </a:r>
            <a:r>
              <a:rPr lang="cs-CZ" b="1" i="1" dirty="0" err="1"/>
              <a:t>seeking</a:t>
            </a:r>
            <a:r>
              <a:rPr lang="cs-CZ" b="1" i="1" dirty="0"/>
              <a:t>, </a:t>
            </a:r>
            <a:r>
              <a:rPr lang="cs-CZ" b="1" i="1" dirty="0" err="1"/>
              <a:t>escape</a:t>
            </a:r>
            <a:r>
              <a:rPr lang="cs-CZ" b="1" i="1" dirty="0"/>
              <a:t>, </a:t>
            </a:r>
            <a:r>
              <a:rPr lang="cs-CZ" b="1" i="1" dirty="0" err="1"/>
              <a:t>socialization</a:t>
            </a:r>
            <a:r>
              <a:rPr lang="cs-CZ" b="1" i="1" dirty="0"/>
              <a:t>, </a:t>
            </a:r>
            <a:r>
              <a:rPr lang="cs-CZ" b="1" i="1" dirty="0" err="1"/>
              <a:t>knowledge</a:t>
            </a:r>
            <a:endParaRPr lang="cs-CZ" dirty="0"/>
          </a:p>
        </p:txBody>
      </p:sp>
      <p:pic>
        <p:nvPicPr>
          <p:cNvPr id="5" name="Obrázek 4" descr="Obsah obrázku text&#10;&#10;Popis byl vytvořen automaticky">
            <a:extLst>
              <a:ext uri="{FF2B5EF4-FFF2-40B4-BE49-F238E27FC236}">
                <a16:creationId xmlns:a16="http://schemas.microsoft.com/office/drawing/2014/main" id="{287CC106-0C19-48FD-CA3F-1D442A63CA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18970161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7F7C2818-0FD7-84A7-3724-258335F908C4}"/>
              </a:ext>
            </a:extLst>
          </p:cNvPr>
          <p:cNvSpPr>
            <a:spLocks noGrp="1"/>
          </p:cNvSpPr>
          <p:nvPr>
            <p:ph type="title"/>
          </p:nvPr>
        </p:nvSpPr>
        <p:spPr>
          <a:xfrm>
            <a:off x="690587" y="907128"/>
            <a:ext cx="6699564" cy="1378871"/>
          </a:xfrm>
        </p:spPr>
        <p:txBody>
          <a:bodyPr>
            <a:normAutofit/>
          </a:bodyPr>
          <a:lstStyle/>
          <a:p>
            <a:r>
              <a:rPr lang="cs-CZ" dirty="0" err="1"/>
              <a:t>Palace</a:t>
            </a:r>
            <a:r>
              <a:rPr lang="cs-CZ" dirty="0"/>
              <a:t> </a:t>
            </a:r>
            <a:r>
              <a:rPr lang="cs-CZ" dirty="0" err="1"/>
              <a:t>gardens</a:t>
            </a:r>
            <a:endParaRPr lang="cs-CZ" dirty="0"/>
          </a:p>
        </p:txBody>
      </p:sp>
      <p:cxnSp>
        <p:nvCxnSpPr>
          <p:cNvPr id="11" name="Straight Connector 10">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65151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9E5EE731-C144-4CCE-4AA2-FC3360DF9CCA}"/>
              </a:ext>
            </a:extLst>
          </p:cNvPr>
          <p:cNvSpPr>
            <a:spLocks noGrp="1"/>
          </p:cNvSpPr>
          <p:nvPr>
            <p:ph idx="1"/>
          </p:nvPr>
        </p:nvSpPr>
        <p:spPr>
          <a:xfrm>
            <a:off x="695326" y="2285999"/>
            <a:ext cx="6766748" cy="3649080"/>
          </a:xfrm>
        </p:spPr>
        <p:txBody>
          <a:bodyPr>
            <a:normAutofit/>
          </a:bodyPr>
          <a:lstStyle/>
          <a:p>
            <a:r>
              <a:rPr lang="cs-CZ" dirty="0"/>
              <a:t>T</a:t>
            </a:r>
            <a:r>
              <a:rPr lang="en-US" dirty="0"/>
              <a:t>here is no universally valid definition of a palace garden</a:t>
            </a:r>
            <a:r>
              <a:rPr lang="cs-CZ" dirty="0"/>
              <a:t>.</a:t>
            </a:r>
          </a:p>
          <a:p>
            <a:r>
              <a:rPr lang="cs-CZ" dirty="0"/>
              <a:t>A </a:t>
            </a:r>
            <a:r>
              <a:rPr lang="cs-CZ" dirty="0" err="1"/>
              <a:t>castle</a:t>
            </a:r>
            <a:r>
              <a:rPr lang="cs-CZ" dirty="0"/>
              <a:t> garden </a:t>
            </a:r>
            <a:r>
              <a:rPr lang="cs-CZ" dirty="0" err="1"/>
              <a:t>is</a:t>
            </a:r>
            <a:r>
              <a:rPr lang="cs-CZ" dirty="0"/>
              <a:t> </a:t>
            </a:r>
            <a:r>
              <a:rPr lang="cs-CZ" dirty="0" err="1"/>
              <a:t>here</a:t>
            </a:r>
            <a:r>
              <a:rPr lang="cs-CZ" dirty="0"/>
              <a:t> </a:t>
            </a:r>
            <a:r>
              <a:rPr lang="cs-CZ" dirty="0" err="1"/>
              <a:t>defined</a:t>
            </a:r>
            <a:r>
              <a:rPr lang="cs-CZ" dirty="0"/>
              <a:t> as </a:t>
            </a:r>
            <a:r>
              <a:rPr lang="cs-CZ" b="1" dirty="0"/>
              <a:t>a garden </a:t>
            </a:r>
            <a:r>
              <a:rPr lang="cs-CZ" b="1" dirty="0" err="1"/>
              <a:t>that</a:t>
            </a:r>
            <a:r>
              <a:rPr lang="cs-CZ" b="1" dirty="0"/>
              <a:t> </a:t>
            </a:r>
            <a:r>
              <a:rPr lang="cs-CZ" b="1" dirty="0" err="1"/>
              <a:t>belongs</a:t>
            </a:r>
            <a:r>
              <a:rPr lang="cs-CZ" b="1" dirty="0"/>
              <a:t> to a </a:t>
            </a:r>
            <a:r>
              <a:rPr lang="cs-CZ" b="1" dirty="0" err="1"/>
              <a:t>castle</a:t>
            </a:r>
            <a:r>
              <a:rPr lang="cs-CZ" b="1" dirty="0"/>
              <a:t>.</a:t>
            </a:r>
          </a:p>
          <a:p>
            <a:r>
              <a:rPr lang="cs-CZ" dirty="0" err="1"/>
              <a:t>Gardens</a:t>
            </a:r>
            <a:r>
              <a:rPr lang="cs-CZ" dirty="0"/>
              <a:t> </a:t>
            </a:r>
            <a:r>
              <a:rPr lang="cs-CZ" dirty="0" err="1"/>
              <a:t>have</a:t>
            </a:r>
            <a:r>
              <a:rPr lang="cs-CZ" dirty="0"/>
              <a:t> </a:t>
            </a:r>
            <a:r>
              <a:rPr lang="cs-CZ" dirty="0" err="1"/>
              <a:t>outstanding</a:t>
            </a:r>
            <a:r>
              <a:rPr lang="cs-CZ" dirty="0"/>
              <a:t> natural, </a:t>
            </a:r>
            <a:r>
              <a:rPr lang="cs-CZ" dirty="0" err="1"/>
              <a:t>cultural</a:t>
            </a:r>
            <a:r>
              <a:rPr lang="cs-CZ" dirty="0"/>
              <a:t> and </a:t>
            </a:r>
            <a:r>
              <a:rPr lang="cs-CZ" dirty="0" err="1"/>
              <a:t>historical</a:t>
            </a:r>
            <a:r>
              <a:rPr lang="cs-CZ" dirty="0"/>
              <a:t> </a:t>
            </a:r>
            <a:r>
              <a:rPr lang="cs-CZ" dirty="0" err="1"/>
              <a:t>features</a:t>
            </a:r>
            <a:r>
              <a:rPr lang="cs-CZ" dirty="0"/>
              <a:t> </a:t>
            </a:r>
            <a:r>
              <a:rPr lang="cs-CZ" dirty="0" err="1"/>
              <a:t>with</a:t>
            </a:r>
            <a:r>
              <a:rPr lang="cs-CZ" dirty="0"/>
              <a:t> a </a:t>
            </a:r>
            <a:r>
              <a:rPr lang="cs-CZ" dirty="0" err="1"/>
              <a:t>unique</a:t>
            </a:r>
            <a:r>
              <a:rPr lang="cs-CZ" dirty="0"/>
              <a:t> </a:t>
            </a:r>
            <a:r>
              <a:rPr lang="cs-CZ" dirty="0" err="1"/>
              <a:t>history</a:t>
            </a:r>
            <a:r>
              <a:rPr lang="cs-CZ" dirty="0"/>
              <a:t> </a:t>
            </a:r>
            <a:r>
              <a:rPr lang="cs-CZ" dirty="0" err="1"/>
              <a:t>that</a:t>
            </a:r>
            <a:r>
              <a:rPr lang="cs-CZ" dirty="0"/>
              <a:t> has </a:t>
            </a:r>
            <a:r>
              <a:rPr lang="cs-CZ" dirty="0" err="1"/>
              <a:t>the</a:t>
            </a:r>
            <a:r>
              <a:rPr lang="cs-CZ" dirty="0"/>
              <a:t> </a:t>
            </a:r>
            <a:r>
              <a:rPr lang="cs-CZ" dirty="0" err="1"/>
              <a:t>potential</a:t>
            </a:r>
            <a:r>
              <a:rPr lang="cs-CZ" dirty="0"/>
              <a:t> to </a:t>
            </a:r>
            <a:r>
              <a:rPr lang="cs-CZ" dirty="0" err="1"/>
              <a:t>provide</a:t>
            </a:r>
            <a:r>
              <a:rPr lang="cs-CZ" dirty="0"/>
              <a:t> </a:t>
            </a:r>
            <a:r>
              <a:rPr lang="cs-CZ" dirty="0" err="1"/>
              <a:t>the</a:t>
            </a:r>
            <a:r>
              <a:rPr lang="cs-CZ" dirty="0"/>
              <a:t> </a:t>
            </a:r>
            <a:r>
              <a:rPr lang="cs-CZ" dirty="0" err="1"/>
              <a:t>visitor</a:t>
            </a:r>
            <a:r>
              <a:rPr lang="cs-CZ" dirty="0"/>
              <a:t> </a:t>
            </a:r>
            <a:r>
              <a:rPr lang="cs-CZ" dirty="0" err="1"/>
              <a:t>with</a:t>
            </a:r>
            <a:r>
              <a:rPr lang="cs-CZ" dirty="0"/>
              <a:t> </a:t>
            </a:r>
            <a:r>
              <a:rPr lang="cs-CZ" dirty="0" err="1"/>
              <a:t>an</a:t>
            </a:r>
            <a:r>
              <a:rPr lang="cs-CZ" dirty="0"/>
              <a:t> </a:t>
            </a:r>
            <a:r>
              <a:rPr lang="cs-CZ" dirty="0" err="1"/>
              <a:t>authentic</a:t>
            </a:r>
            <a:r>
              <a:rPr lang="cs-CZ" dirty="0"/>
              <a:t> </a:t>
            </a:r>
            <a:r>
              <a:rPr lang="cs-CZ" dirty="0" err="1"/>
              <a:t>experience</a:t>
            </a:r>
            <a:r>
              <a:rPr lang="cs-CZ" dirty="0"/>
              <a:t>.</a:t>
            </a:r>
          </a:p>
          <a:p>
            <a:pPr marL="0" indent="0">
              <a:buNone/>
            </a:pPr>
            <a:endParaRPr lang="cs-CZ" dirty="0"/>
          </a:p>
        </p:txBody>
      </p:sp>
      <p:cxnSp>
        <p:nvCxnSpPr>
          <p:cNvPr id="13" name="Straight Connector 12">
            <a:extLst>
              <a:ext uri="{FF2B5EF4-FFF2-40B4-BE49-F238E27FC236}">
                <a16:creationId xmlns:a16="http://schemas.microsoft.com/office/drawing/2014/main" id="{CBA3C59D-8641-484F-A35C-361AD7E155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2521"/>
            <a:ext cx="6515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4" descr="Trees on a road">
            <a:extLst>
              <a:ext uri="{FF2B5EF4-FFF2-40B4-BE49-F238E27FC236}">
                <a16:creationId xmlns:a16="http://schemas.microsoft.com/office/drawing/2014/main" id="{98BDDA01-C152-357E-E19D-5E6B2AF11BBF}"/>
              </a:ext>
            </a:extLst>
          </p:cNvPr>
          <p:cNvPicPr>
            <a:picLocks noChangeAspect="1"/>
          </p:cNvPicPr>
          <p:nvPr/>
        </p:nvPicPr>
        <p:blipFill rotWithShape="1">
          <a:blip r:embed="rId2"/>
          <a:srcRect l="22433" r="35361" b="1"/>
          <a:stretch/>
        </p:blipFill>
        <p:spPr>
          <a:xfrm>
            <a:off x="8115300" y="10"/>
            <a:ext cx="4076700" cy="6857990"/>
          </a:xfrm>
          <a:prstGeom prst="rect">
            <a:avLst/>
          </a:prstGeom>
        </p:spPr>
      </p:pic>
      <p:pic>
        <p:nvPicPr>
          <p:cNvPr id="5" name="Obrázek 4" descr="Obsah obrázku text&#10;&#10;Popis byl vytvořen automaticky">
            <a:extLst>
              <a:ext uri="{FF2B5EF4-FFF2-40B4-BE49-F238E27FC236}">
                <a16:creationId xmlns:a16="http://schemas.microsoft.com/office/drawing/2014/main" id="{C2D92AC6-1239-ABEB-F61C-2DF77A84B5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9805"/>
            <a:ext cx="3175810" cy="698195"/>
          </a:xfrm>
          <a:prstGeom prst="rect">
            <a:avLst/>
          </a:prstGeom>
        </p:spPr>
      </p:pic>
    </p:spTree>
    <p:extLst>
      <p:ext uri="{BB962C8B-B14F-4D97-AF65-F5344CB8AC3E}">
        <p14:creationId xmlns:p14="http://schemas.microsoft.com/office/powerpoint/2010/main" val="644402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F9456FAB-7753-E46F-5567-728E59A0B7E2}"/>
              </a:ext>
            </a:extLst>
          </p:cNvPr>
          <p:cNvSpPr>
            <a:spLocks noGrp="1"/>
          </p:cNvSpPr>
          <p:nvPr>
            <p:ph type="title"/>
          </p:nvPr>
        </p:nvSpPr>
        <p:spPr>
          <a:xfrm>
            <a:off x="690587" y="907128"/>
            <a:ext cx="6699564" cy="1378871"/>
          </a:xfrm>
        </p:spPr>
        <p:txBody>
          <a:bodyPr>
            <a:normAutofit/>
          </a:bodyPr>
          <a:lstStyle/>
          <a:p>
            <a:r>
              <a:rPr lang="cs-CZ" dirty="0" err="1"/>
              <a:t>zoos</a:t>
            </a:r>
            <a:endParaRPr lang="cs-CZ" dirty="0"/>
          </a:p>
        </p:txBody>
      </p:sp>
      <p:cxnSp>
        <p:nvCxnSpPr>
          <p:cNvPr id="11" name="Straight Connector 10">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65151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BFA22E80-4194-8D3C-AE0A-DE0200C37832}"/>
              </a:ext>
            </a:extLst>
          </p:cNvPr>
          <p:cNvSpPr>
            <a:spLocks noGrp="1"/>
          </p:cNvSpPr>
          <p:nvPr>
            <p:ph idx="1"/>
          </p:nvPr>
        </p:nvSpPr>
        <p:spPr>
          <a:xfrm>
            <a:off x="695326" y="2285999"/>
            <a:ext cx="6766748" cy="3649080"/>
          </a:xfrm>
        </p:spPr>
        <p:txBody>
          <a:bodyPr>
            <a:normAutofit fontScale="92500" lnSpcReduction="10000"/>
          </a:bodyPr>
          <a:lstStyle/>
          <a:p>
            <a:pPr>
              <a:lnSpc>
                <a:spcPct val="110000"/>
              </a:lnSpc>
            </a:pPr>
            <a:r>
              <a:rPr lang="cs-CZ" sz="1800" b="1" dirty="0">
                <a:ea typeface="Calibri" panose="020F0502020204030204" pitchFamily="34" charset="0"/>
              </a:rPr>
              <a:t>Z</a:t>
            </a:r>
            <a:r>
              <a:rPr lang="en-GB" sz="1800" b="1" dirty="0" err="1">
                <a:effectLst/>
                <a:ea typeface="Calibri" panose="020F0502020204030204" pitchFamily="34" charset="0"/>
              </a:rPr>
              <a:t>oos</a:t>
            </a:r>
            <a:r>
              <a:rPr lang="en-GB" sz="1800" b="1" dirty="0">
                <a:effectLst/>
                <a:ea typeface="Calibri" panose="020F0502020204030204" pitchFamily="34" charset="0"/>
              </a:rPr>
              <a:t> </a:t>
            </a:r>
            <a:r>
              <a:rPr lang="en-GB" sz="1800" dirty="0">
                <a:effectLst/>
                <a:ea typeface="Calibri" panose="020F0502020204030204" pitchFamily="34" charset="0"/>
              </a:rPr>
              <a:t>are “permanent facilities in which live animals of species that live in the wild are kept, for purposes of display, for a period of at least seven days of the year” (</a:t>
            </a:r>
            <a:r>
              <a:rPr lang="en-GB" sz="1800" dirty="0" err="1">
                <a:effectLst/>
                <a:ea typeface="Calibri" panose="020F0502020204030204" pitchFamily="34" charset="0"/>
              </a:rPr>
              <a:t>Bundesnaturschutzgesetz</a:t>
            </a:r>
            <a:r>
              <a:rPr lang="en-GB" sz="1800" dirty="0">
                <a:effectLst/>
                <a:ea typeface="Calibri" panose="020F0502020204030204" pitchFamily="34" charset="0"/>
              </a:rPr>
              <a:t>, </a:t>
            </a:r>
            <a:r>
              <a:rPr lang="en-GB" sz="1800" dirty="0" err="1">
                <a:effectLst/>
                <a:ea typeface="Calibri" panose="020F0502020204030204" pitchFamily="34" charset="0"/>
              </a:rPr>
              <a:t>BNatSchG</a:t>
            </a:r>
            <a:r>
              <a:rPr lang="cs-CZ" sz="1800" dirty="0">
                <a:ea typeface="Calibri" panose="020F0502020204030204" pitchFamily="34" charset="0"/>
              </a:rPr>
              <a:t>, </a:t>
            </a:r>
            <a:r>
              <a:rPr lang="en-GB" sz="1800" dirty="0">
                <a:effectLst/>
                <a:ea typeface="Calibri" panose="020F0502020204030204" pitchFamily="34" charset="0"/>
              </a:rPr>
              <a:t>2009)</a:t>
            </a:r>
            <a:r>
              <a:rPr lang="cs-CZ" sz="1800" dirty="0">
                <a:effectLst/>
                <a:ea typeface="Calibri" panose="020F0502020204030204" pitchFamily="34" charset="0"/>
              </a:rPr>
              <a:t>.</a:t>
            </a:r>
          </a:p>
          <a:p>
            <a:pPr>
              <a:lnSpc>
                <a:spcPct val="110000"/>
              </a:lnSpc>
            </a:pPr>
            <a:r>
              <a:rPr lang="cs-CZ" sz="1800" dirty="0"/>
              <a:t>T</a:t>
            </a:r>
            <a:r>
              <a:rPr lang="en-US" sz="1800" dirty="0"/>
              <a:t>he defining feature of a zoo is </a:t>
            </a:r>
            <a:r>
              <a:rPr lang="en-US" sz="1800" b="1" dirty="0"/>
              <a:t>the display of animals of wild species</a:t>
            </a:r>
            <a:r>
              <a:rPr lang="en-US" sz="1800" dirty="0"/>
              <a:t>.</a:t>
            </a:r>
            <a:endParaRPr lang="cs-CZ" sz="1800" dirty="0"/>
          </a:p>
          <a:p>
            <a:pPr>
              <a:lnSpc>
                <a:spcPct val="110000"/>
              </a:lnSpc>
            </a:pPr>
            <a:r>
              <a:rPr lang="en-US" sz="1800" dirty="0"/>
              <a:t>Zoos evolved into places of recreation and leisure</a:t>
            </a:r>
          </a:p>
          <a:p>
            <a:pPr>
              <a:lnSpc>
                <a:spcPct val="110000"/>
              </a:lnSpc>
            </a:pPr>
            <a:r>
              <a:rPr lang="en-US" sz="1800" dirty="0"/>
              <a:t>Zoos now play an </a:t>
            </a:r>
            <a:r>
              <a:rPr lang="en-US" sz="1800" b="1" dirty="0"/>
              <a:t>active role in wildlife conservation </a:t>
            </a:r>
            <a:r>
              <a:rPr lang="en-US" sz="1800" dirty="0"/>
              <a:t>and provide learning experiences for tourists</a:t>
            </a:r>
          </a:p>
          <a:p>
            <a:pPr>
              <a:lnSpc>
                <a:spcPct val="110000"/>
              </a:lnSpc>
            </a:pPr>
            <a:r>
              <a:rPr lang="en-US" sz="1800" dirty="0"/>
              <a:t>Emotional connection with animals in zoos improves attitudes towards conservation</a:t>
            </a:r>
          </a:p>
          <a:p>
            <a:pPr>
              <a:lnSpc>
                <a:spcPct val="110000"/>
              </a:lnSpc>
            </a:pPr>
            <a:r>
              <a:rPr lang="en-US" sz="1800" dirty="0"/>
              <a:t>Understanding visitor characteristics and exhibit design is key to shaping visitor experience</a:t>
            </a:r>
          </a:p>
          <a:p>
            <a:pPr>
              <a:lnSpc>
                <a:spcPct val="110000"/>
              </a:lnSpc>
            </a:pPr>
            <a:endParaRPr lang="cs-CZ" sz="1800" b="1" dirty="0"/>
          </a:p>
        </p:txBody>
      </p:sp>
      <p:cxnSp>
        <p:nvCxnSpPr>
          <p:cNvPr id="13" name="Straight Connector 12">
            <a:extLst>
              <a:ext uri="{FF2B5EF4-FFF2-40B4-BE49-F238E27FC236}">
                <a16:creationId xmlns:a16="http://schemas.microsoft.com/office/drawing/2014/main" id="{CBA3C59D-8641-484F-A35C-361AD7E155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2521"/>
            <a:ext cx="6515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Obrázek 3" descr="Obsah obrázku oblečení, osoba, savec, venku&#10;&#10;Popis byl vytvořen automaticky">
            <a:extLst>
              <a:ext uri="{FF2B5EF4-FFF2-40B4-BE49-F238E27FC236}">
                <a16:creationId xmlns:a16="http://schemas.microsoft.com/office/drawing/2014/main" id="{47D6B8E9-79EC-1AAA-8CD9-96C97033D6D7}"/>
              </a:ext>
            </a:extLst>
          </p:cNvPr>
          <p:cNvPicPr>
            <a:picLocks noChangeAspect="1"/>
          </p:cNvPicPr>
          <p:nvPr/>
        </p:nvPicPr>
        <p:blipFill rotWithShape="1">
          <a:blip r:embed="rId2">
            <a:extLst>
              <a:ext uri="{28A0092B-C50C-407E-A947-70E740481C1C}">
                <a14:useLocalDpi xmlns:a14="http://schemas.microsoft.com/office/drawing/2010/main" val="0"/>
              </a:ext>
            </a:extLst>
          </a:blip>
          <a:srcRect l="34469" r="25851" b="-1"/>
          <a:stretch/>
        </p:blipFill>
        <p:spPr>
          <a:xfrm>
            <a:off x="8115300" y="10"/>
            <a:ext cx="4076700" cy="6857990"/>
          </a:xfrm>
          <a:prstGeom prst="rect">
            <a:avLst/>
          </a:prstGeom>
        </p:spPr>
      </p:pic>
      <p:pic>
        <p:nvPicPr>
          <p:cNvPr id="5" name="Obrázek 4" descr="Obsah obrázku text&#10;&#10;Popis byl vytvořen automaticky">
            <a:extLst>
              <a:ext uri="{FF2B5EF4-FFF2-40B4-BE49-F238E27FC236}">
                <a16:creationId xmlns:a16="http://schemas.microsoft.com/office/drawing/2014/main" id="{AAB4827E-96AF-CC2B-434E-024F9EC6A3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9805"/>
            <a:ext cx="3175810" cy="698195"/>
          </a:xfrm>
          <a:prstGeom prst="rect">
            <a:avLst/>
          </a:prstGeom>
        </p:spPr>
      </p:pic>
    </p:spTree>
    <p:extLst>
      <p:ext uri="{BB962C8B-B14F-4D97-AF65-F5344CB8AC3E}">
        <p14:creationId xmlns:p14="http://schemas.microsoft.com/office/powerpoint/2010/main" val="29650251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EE11B151-BAF5-1EC5-3472-6A85055CBA18}"/>
              </a:ext>
            </a:extLst>
          </p:cNvPr>
          <p:cNvSpPr>
            <a:spLocks noGrp="1"/>
          </p:cNvSpPr>
          <p:nvPr>
            <p:ph type="title"/>
          </p:nvPr>
        </p:nvSpPr>
        <p:spPr>
          <a:xfrm>
            <a:off x="690587" y="907128"/>
            <a:ext cx="6699564" cy="1378871"/>
          </a:xfrm>
        </p:spPr>
        <p:txBody>
          <a:bodyPr>
            <a:normAutofit/>
          </a:bodyPr>
          <a:lstStyle/>
          <a:p>
            <a:r>
              <a:rPr lang="cs-CZ" dirty="0" err="1"/>
              <a:t>Botanical</a:t>
            </a:r>
            <a:r>
              <a:rPr lang="cs-CZ" dirty="0"/>
              <a:t> </a:t>
            </a:r>
            <a:r>
              <a:rPr lang="cs-CZ" dirty="0" err="1"/>
              <a:t>gardens</a:t>
            </a:r>
            <a:endParaRPr lang="cs-CZ" dirty="0"/>
          </a:p>
        </p:txBody>
      </p:sp>
      <p:cxnSp>
        <p:nvCxnSpPr>
          <p:cNvPr id="11" name="Straight Connector 10">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65151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7BA980D0-B188-B8D5-D4D8-4D721C25DDA9}"/>
              </a:ext>
            </a:extLst>
          </p:cNvPr>
          <p:cNvSpPr>
            <a:spLocks noGrp="1"/>
          </p:cNvSpPr>
          <p:nvPr>
            <p:ph idx="1"/>
          </p:nvPr>
        </p:nvSpPr>
        <p:spPr>
          <a:xfrm>
            <a:off x="695326" y="2285999"/>
            <a:ext cx="6766748" cy="3649080"/>
          </a:xfrm>
        </p:spPr>
        <p:txBody>
          <a:bodyPr>
            <a:normAutofit fontScale="92500" lnSpcReduction="20000"/>
          </a:bodyPr>
          <a:lstStyle/>
          <a:p>
            <a:pPr>
              <a:lnSpc>
                <a:spcPct val="110000"/>
              </a:lnSpc>
            </a:pPr>
            <a:r>
              <a:rPr lang="cs-CZ" sz="1800" b="1" dirty="0" err="1"/>
              <a:t>Bo</a:t>
            </a:r>
            <a:r>
              <a:rPr lang="en-US" sz="1800" b="1" dirty="0" err="1"/>
              <a:t>tanical</a:t>
            </a:r>
            <a:r>
              <a:rPr lang="en-US" sz="1800" b="1" dirty="0"/>
              <a:t> gardens </a:t>
            </a:r>
            <a:r>
              <a:rPr lang="en-US" sz="1800" dirty="0"/>
              <a:t>are “institutions holding documented collections of living plants for the purpose of scientific research, conservation, display and education” (Botanic Gardens Conservation International (BGCI)</a:t>
            </a:r>
            <a:r>
              <a:rPr lang="cs-CZ" sz="1800" dirty="0"/>
              <a:t>, </a:t>
            </a:r>
            <a:r>
              <a:rPr lang="en-US" sz="1800" dirty="0"/>
              <a:t>2021).</a:t>
            </a:r>
            <a:endParaRPr lang="cs-CZ" sz="1800" dirty="0"/>
          </a:p>
          <a:p>
            <a:pPr>
              <a:lnSpc>
                <a:spcPct val="110000"/>
              </a:lnSpc>
            </a:pPr>
            <a:r>
              <a:rPr lang="en-US" sz="1800" dirty="0"/>
              <a:t>Botanical gardens serve as </a:t>
            </a:r>
            <a:r>
              <a:rPr lang="en-US" sz="1800" b="1" dirty="0"/>
              <a:t>nature-based recreational contexts </a:t>
            </a:r>
            <a:r>
              <a:rPr lang="en-US" sz="1800" dirty="0"/>
              <a:t>and explore visitors' perceptions of changing local climates</a:t>
            </a:r>
            <a:r>
              <a:rPr lang="cs-CZ" sz="1800" dirty="0"/>
              <a:t>.</a:t>
            </a:r>
          </a:p>
          <a:p>
            <a:pPr>
              <a:lnSpc>
                <a:spcPct val="110000"/>
              </a:lnSpc>
            </a:pPr>
            <a:r>
              <a:rPr lang="en-US" sz="1800" dirty="0"/>
              <a:t>Visitor awareness and concern can influence recreation management in natural areas</a:t>
            </a:r>
            <a:endParaRPr lang="cs-CZ" sz="1800" dirty="0"/>
          </a:p>
          <a:p>
            <a:pPr>
              <a:lnSpc>
                <a:spcPct val="110000"/>
              </a:lnSpc>
            </a:pPr>
            <a:r>
              <a:rPr lang="en-US" sz="1800" dirty="0"/>
              <a:t>Botanical gardens provide a framework for educational programs to raise awareness of sustainability issues</a:t>
            </a:r>
            <a:endParaRPr lang="cs-CZ" sz="1800" dirty="0"/>
          </a:p>
          <a:p>
            <a:pPr>
              <a:lnSpc>
                <a:spcPct val="110000"/>
              </a:lnSpc>
            </a:pPr>
            <a:r>
              <a:rPr lang="en-US" sz="1800" dirty="0"/>
              <a:t>Botanical gardens have great potential for educating tourists, visitors, and local people.</a:t>
            </a:r>
            <a:endParaRPr lang="cs-CZ" sz="1800" dirty="0"/>
          </a:p>
          <a:p>
            <a:pPr>
              <a:lnSpc>
                <a:spcPct val="110000"/>
              </a:lnSpc>
            </a:pPr>
            <a:endParaRPr lang="cs-CZ" sz="1800" dirty="0"/>
          </a:p>
        </p:txBody>
      </p:sp>
      <p:cxnSp>
        <p:nvCxnSpPr>
          <p:cNvPr id="13" name="Straight Connector 12">
            <a:extLst>
              <a:ext uri="{FF2B5EF4-FFF2-40B4-BE49-F238E27FC236}">
                <a16:creationId xmlns:a16="http://schemas.microsoft.com/office/drawing/2014/main" id="{CBA3C59D-8641-484F-A35C-361AD7E155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2521"/>
            <a:ext cx="6515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Obrázek 3" descr="Obsah obrázku Suchozemská rostlina, džungle, vegetace, Cévnaté rostliny&#10;&#10;Popis byl vytvořen automaticky">
            <a:extLst>
              <a:ext uri="{FF2B5EF4-FFF2-40B4-BE49-F238E27FC236}">
                <a16:creationId xmlns:a16="http://schemas.microsoft.com/office/drawing/2014/main" id="{5989A08F-BCBC-38A6-6006-A63615BD111D}"/>
              </a:ext>
            </a:extLst>
          </p:cNvPr>
          <p:cNvPicPr>
            <a:picLocks noChangeAspect="1"/>
          </p:cNvPicPr>
          <p:nvPr/>
        </p:nvPicPr>
        <p:blipFill rotWithShape="1">
          <a:blip r:embed="rId2">
            <a:extLst>
              <a:ext uri="{28A0092B-C50C-407E-A947-70E740481C1C}">
                <a14:useLocalDpi xmlns:a14="http://schemas.microsoft.com/office/drawing/2010/main" val="0"/>
              </a:ext>
            </a:extLst>
          </a:blip>
          <a:srcRect l="24812" r="35508" b="-1"/>
          <a:stretch/>
        </p:blipFill>
        <p:spPr>
          <a:xfrm>
            <a:off x="8115300" y="10"/>
            <a:ext cx="4076700" cy="6857990"/>
          </a:xfrm>
          <a:prstGeom prst="rect">
            <a:avLst/>
          </a:prstGeom>
        </p:spPr>
      </p:pic>
      <p:pic>
        <p:nvPicPr>
          <p:cNvPr id="5" name="Obrázek 4" descr="Obsah obrázku text&#10;&#10;Popis byl vytvořen automaticky">
            <a:extLst>
              <a:ext uri="{FF2B5EF4-FFF2-40B4-BE49-F238E27FC236}">
                <a16:creationId xmlns:a16="http://schemas.microsoft.com/office/drawing/2014/main" id="{E1982DE5-40C8-FF77-5DD3-B7A73C09F4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9805"/>
            <a:ext cx="3175810" cy="698195"/>
          </a:xfrm>
          <a:prstGeom prst="rect">
            <a:avLst/>
          </a:prstGeom>
        </p:spPr>
      </p:pic>
    </p:spTree>
    <p:extLst>
      <p:ext uri="{BB962C8B-B14F-4D97-AF65-F5344CB8AC3E}">
        <p14:creationId xmlns:p14="http://schemas.microsoft.com/office/powerpoint/2010/main" val="3165328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76B3990-41A9-85DD-3D18-BCCED2256BF9}"/>
              </a:ext>
            </a:extLst>
          </p:cNvPr>
          <p:cNvSpPr>
            <a:spLocks noGrp="1"/>
          </p:cNvSpPr>
          <p:nvPr>
            <p:ph type="title"/>
          </p:nvPr>
        </p:nvSpPr>
        <p:spPr/>
        <p:txBody>
          <a:bodyPr/>
          <a:lstStyle/>
          <a:p>
            <a:r>
              <a:rPr lang="cs-CZ" dirty="0" err="1"/>
              <a:t>Specifics</a:t>
            </a:r>
            <a:r>
              <a:rPr lang="cs-CZ" dirty="0"/>
              <a:t> </a:t>
            </a:r>
            <a:r>
              <a:rPr lang="cs-CZ" dirty="0" err="1"/>
              <a:t>of</a:t>
            </a:r>
            <a:r>
              <a:rPr lang="cs-CZ" dirty="0"/>
              <a:t> </a:t>
            </a:r>
            <a:r>
              <a:rPr lang="cs-CZ" dirty="0" err="1"/>
              <a:t>heritage</a:t>
            </a:r>
            <a:r>
              <a:rPr lang="cs-CZ" dirty="0"/>
              <a:t> </a:t>
            </a:r>
            <a:r>
              <a:rPr lang="cs-CZ" dirty="0" err="1"/>
              <a:t>interpretation</a:t>
            </a:r>
            <a:endParaRPr lang="cs-CZ" dirty="0"/>
          </a:p>
        </p:txBody>
      </p:sp>
      <p:sp>
        <p:nvSpPr>
          <p:cNvPr id="3" name="Zástupný obsah 2">
            <a:extLst>
              <a:ext uri="{FF2B5EF4-FFF2-40B4-BE49-F238E27FC236}">
                <a16:creationId xmlns:a16="http://schemas.microsoft.com/office/drawing/2014/main" id="{76C43266-7D83-791C-533F-D5CC2A88CFBE}"/>
              </a:ext>
            </a:extLst>
          </p:cNvPr>
          <p:cNvSpPr>
            <a:spLocks noGrp="1"/>
          </p:cNvSpPr>
          <p:nvPr>
            <p:ph idx="1"/>
          </p:nvPr>
        </p:nvSpPr>
        <p:spPr/>
        <p:txBody>
          <a:bodyPr>
            <a:normAutofit/>
          </a:bodyPr>
          <a:lstStyle/>
          <a:p>
            <a:r>
              <a:rPr lang="cs-CZ" b="1" dirty="0" err="1"/>
              <a:t>Aspects</a:t>
            </a:r>
            <a:r>
              <a:rPr lang="cs-CZ" dirty="0"/>
              <a:t>: </a:t>
            </a:r>
          </a:p>
          <a:p>
            <a:pPr lvl="1"/>
            <a:r>
              <a:rPr lang="en-US" dirty="0"/>
              <a:t>Knowledge transfer regarding nature and cultural landscapes </a:t>
            </a:r>
          </a:p>
          <a:p>
            <a:pPr lvl="1"/>
            <a:r>
              <a:rPr lang="en-US" dirty="0"/>
              <a:t>Evoking of emotions for nature and cultural landscapes</a:t>
            </a:r>
            <a:r>
              <a:rPr lang="cs-CZ" dirty="0"/>
              <a:t> (</a:t>
            </a:r>
            <a:r>
              <a:rPr lang="cs-CZ" dirty="0" err="1"/>
              <a:t>Swedish</a:t>
            </a:r>
            <a:r>
              <a:rPr lang="cs-CZ" dirty="0"/>
              <a:t> Centre </a:t>
            </a:r>
            <a:r>
              <a:rPr lang="cs-CZ" dirty="0" err="1"/>
              <a:t>for</a:t>
            </a:r>
            <a:r>
              <a:rPr lang="cs-CZ" dirty="0"/>
              <a:t> </a:t>
            </a:r>
            <a:r>
              <a:rPr lang="cs-CZ" dirty="0" err="1"/>
              <a:t>Nature</a:t>
            </a:r>
            <a:r>
              <a:rPr lang="cs-CZ" dirty="0"/>
              <a:t> </a:t>
            </a:r>
            <a:r>
              <a:rPr lang="cs-CZ" dirty="0" err="1"/>
              <a:t>Interpretation</a:t>
            </a:r>
            <a:r>
              <a:rPr lang="cs-CZ" dirty="0"/>
              <a:t>, SCNI, 2017).</a:t>
            </a:r>
          </a:p>
          <a:p>
            <a:r>
              <a:rPr lang="cs-CZ" b="1" dirty="0" err="1"/>
              <a:t>The</a:t>
            </a:r>
            <a:r>
              <a:rPr lang="cs-CZ" b="1" dirty="0"/>
              <a:t> </a:t>
            </a:r>
            <a:r>
              <a:rPr lang="cs-CZ" b="1" dirty="0" err="1"/>
              <a:t>main</a:t>
            </a:r>
            <a:r>
              <a:rPr lang="cs-CZ" b="1" dirty="0"/>
              <a:t> </a:t>
            </a:r>
            <a:r>
              <a:rPr lang="cs-CZ" b="1" dirty="0" err="1"/>
              <a:t>aims</a:t>
            </a:r>
            <a:r>
              <a:rPr lang="cs-CZ" b="1" dirty="0"/>
              <a:t> </a:t>
            </a:r>
            <a:r>
              <a:rPr lang="cs-CZ" b="1" dirty="0" err="1"/>
              <a:t>of</a:t>
            </a:r>
            <a:r>
              <a:rPr lang="cs-CZ" b="1" dirty="0"/>
              <a:t> </a:t>
            </a:r>
            <a:r>
              <a:rPr lang="cs-CZ" b="1" dirty="0" err="1"/>
              <a:t>heritage</a:t>
            </a:r>
            <a:r>
              <a:rPr lang="cs-CZ" b="1" dirty="0"/>
              <a:t> </a:t>
            </a:r>
            <a:r>
              <a:rPr lang="cs-CZ" b="1" dirty="0" err="1"/>
              <a:t>interpretation</a:t>
            </a:r>
            <a:r>
              <a:rPr lang="cs-CZ" dirty="0"/>
              <a:t>:</a:t>
            </a:r>
          </a:p>
          <a:p>
            <a:pPr lvl="1"/>
            <a:r>
              <a:rPr lang="en-US" dirty="0"/>
              <a:t>Learning experience</a:t>
            </a:r>
          </a:p>
          <a:p>
            <a:pPr lvl="1"/>
            <a:r>
              <a:rPr lang="en-US" dirty="0"/>
              <a:t>Positive emotional experience in nature</a:t>
            </a:r>
          </a:p>
          <a:p>
            <a:pPr lvl="1"/>
            <a:r>
              <a:rPr lang="en-US" dirty="0"/>
              <a:t>Stimulation of participants’ own reflections i.e. regarding sustainability</a:t>
            </a:r>
          </a:p>
          <a:p>
            <a:pPr lvl="1"/>
            <a:r>
              <a:rPr lang="en-US" dirty="0"/>
              <a:t>Affecting of participants’ attitudes and/or </a:t>
            </a:r>
            <a:r>
              <a:rPr lang="en-US" dirty="0" err="1"/>
              <a:t>behaviour</a:t>
            </a:r>
            <a:r>
              <a:rPr lang="en-US" dirty="0"/>
              <a:t> patterns</a:t>
            </a:r>
          </a:p>
          <a:p>
            <a:endParaRPr lang="en-US" dirty="0"/>
          </a:p>
        </p:txBody>
      </p:sp>
      <p:pic>
        <p:nvPicPr>
          <p:cNvPr id="4" name="Obrázek 3" descr="Obsah obrázku text&#10;&#10;Popis byl vytvořen automaticky">
            <a:extLst>
              <a:ext uri="{FF2B5EF4-FFF2-40B4-BE49-F238E27FC236}">
                <a16:creationId xmlns:a16="http://schemas.microsoft.com/office/drawing/2014/main" id="{5D6566C0-67FA-3771-585B-89B37549B2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19259279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31064BF-C757-932D-4614-3ABA9B6D09EE}"/>
              </a:ext>
            </a:extLst>
          </p:cNvPr>
          <p:cNvSpPr>
            <a:spLocks noGrp="1"/>
          </p:cNvSpPr>
          <p:nvPr>
            <p:ph type="title"/>
          </p:nvPr>
        </p:nvSpPr>
        <p:spPr/>
        <p:txBody>
          <a:bodyPr/>
          <a:lstStyle/>
          <a:p>
            <a:r>
              <a:rPr lang="cs-CZ" dirty="0" err="1"/>
              <a:t>Core-domain-sphere</a:t>
            </a:r>
            <a:r>
              <a:rPr lang="cs-CZ" dirty="0"/>
              <a:t> model by </a:t>
            </a:r>
            <a:r>
              <a:rPr lang="cs-CZ" dirty="0" err="1"/>
              <a:t>donald</a:t>
            </a:r>
            <a:r>
              <a:rPr lang="cs-CZ" dirty="0"/>
              <a:t> </a:t>
            </a:r>
            <a:r>
              <a:rPr lang="cs-CZ" dirty="0" err="1"/>
              <a:t>meinig</a:t>
            </a:r>
            <a:endParaRPr lang="cs-CZ" dirty="0"/>
          </a:p>
        </p:txBody>
      </p:sp>
      <p:sp>
        <p:nvSpPr>
          <p:cNvPr id="14" name="Zástupný obsah 13">
            <a:extLst>
              <a:ext uri="{FF2B5EF4-FFF2-40B4-BE49-F238E27FC236}">
                <a16:creationId xmlns:a16="http://schemas.microsoft.com/office/drawing/2014/main" id="{E247D8F2-DF0E-6CD6-76C6-5EC5BB75BF65}"/>
              </a:ext>
            </a:extLst>
          </p:cNvPr>
          <p:cNvSpPr>
            <a:spLocks noGrp="1"/>
          </p:cNvSpPr>
          <p:nvPr>
            <p:ph idx="1"/>
          </p:nvPr>
        </p:nvSpPr>
        <p:spPr>
          <a:xfrm>
            <a:off x="5117432" y="2293126"/>
            <a:ext cx="6274468" cy="3636088"/>
          </a:xfrm>
        </p:spPr>
        <p:txBody>
          <a:bodyPr>
            <a:normAutofit lnSpcReduction="10000"/>
          </a:bodyPr>
          <a:lstStyle/>
          <a:p>
            <a:r>
              <a:rPr lang="cs-CZ" dirty="0" err="1"/>
              <a:t>The</a:t>
            </a:r>
            <a:r>
              <a:rPr lang="cs-CZ" dirty="0"/>
              <a:t> </a:t>
            </a:r>
            <a:r>
              <a:rPr lang="cs-CZ" b="1" dirty="0" err="1"/>
              <a:t>following</a:t>
            </a:r>
            <a:r>
              <a:rPr lang="cs-CZ" b="1" dirty="0"/>
              <a:t> </a:t>
            </a:r>
            <a:r>
              <a:rPr lang="cs-CZ" b="1" dirty="0" err="1"/>
              <a:t>aspects</a:t>
            </a:r>
            <a:r>
              <a:rPr lang="cs-CZ" b="1" dirty="0"/>
              <a:t> </a:t>
            </a:r>
            <a:r>
              <a:rPr lang="cs-CZ" dirty="0" err="1"/>
              <a:t>need</a:t>
            </a:r>
            <a:r>
              <a:rPr lang="cs-CZ" dirty="0"/>
              <a:t> to </a:t>
            </a:r>
            <a:r>
              <a:rPr lang="cs-CZ" dirty="0" err="1"/>
              <a:t>be</a:t>
            </a:r>
            <a:r>
              <a:rPr lang="cs-CZ" dirty="0"/>
              <a:t> </a:t>
            </a:r>
            <a:r>
              <a:rPr lang="cs-CZ" dirty="0" err="1"/>
              <a:t>considered</a:t>
            </a:r>
            <a:r>
              <a:rPr lang="cs-CZ" dirty="0"/>
              <a:t>:</a:t>
            </a:r>
          </a:p>
          <a:p>
            <a:pPr lvl="1"/>
            <a:r>
              <a:rPr lang="en-US" dirty="0"/>
              <a:t>Infrastructure (layout, type/purpose, architecture)</a:t>
            </a:r>
          </a:p>
          <a:p>
            <a:pPr lvl="1"/>
            <a:r>
              <a:rPr lang="en-US" dirty="0"/>
              <a:t>Names (of </a:t>
            </a:r>
            <a:r>
              <a:rPr lang="en-US" dirty="0" err="1"/>
              <a:t>neighbourhoods</a:t>
            </a:r>
            <a:r>
              <a:rPr lang="en-US" dirty="0"/>
              <a:t>, buildings, streets, sports teams)</a:t>
            </a:r>
          </a:p>
          <a:p>
            <a:pPr lvl="1"/>
            <a:r>
              <a:rPr lang="en-US" dirty="0"/>
              <a:t>Natural features (presence, removal or placement of trees; water systems; role of natural elements in shaping the built environment; adaptation of human systems and infrastructure to the environment)</a:t>
            </a:r>
          </a:p>
          <a:p>
            <a:pPr lvl="1"/>
            <a:r>
              <a:rPr lang="en-US" dirty="0"/>
              <a:t>Local customs </a:t>
            </a:r>
          </a:p>
          <a:p>
            <a:pPr lvl="1"/>
            <a:r>
              <a:rPr lang="en-US" dirty="0"/>
              <a:t>Other material and immaterial culture</a:t>
            </a:r>
          </a:p>
          <a:p>
            <a:endParaRPr lang="cs-CZ" dirty="0"/>
          </a:p>
        </p:txBody>
      </p:sp>
      <p:graphicFrame>
        <p:nvGraphicFramePr>
          <p:cNvPr id="7" name="Diagramm 1">
            <a:extLst>
              <a:ext uri="{FF2B5EF4-FFF2-40B4-BE49-F238E27FC236}">
                <a16:creationId xmlns:a16="http://schemas.microsoft.com/office/drawing/2014/main" id="{C7B23BF6-0FD4-8AC6-A41F-2DFB56D1AD45}"/>
              </a:ext>
            </a:extLst>
          </p:cNvPr>
          <p:cNvGraphicFramePr/>
          <p:nvPr>
            <p:extLst>
              <p:ext uri="{D42A27DB-BD31-4B8C-83A1-F6EECF244321}">
                <p14:modId xmlns:p14="http://schemas.microsoft.com/office/powerpoint/2010/main" val="2704573706"/>
              </p:ext>
            </p:extLst>
          </p:nvPr>
        </p:nvGraphicFramePr>
        <p:xfrm>
          <a:off x="0" y="2510970"/>
          <a:ext cx="5486400" cy="320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TextovéPole 15">
            <a:extLst>
              <a:ext uri="{FF2B5EF4-FFF2-40B4-BE49-F238E27FC236}">
                <a16:creationId xmlns:a16="http://schemas.microsoft.com/office/drawing/2014/main" id="{B7D5EEE1-FFE3-2E61-BBF1-AB59705E8156}"/>
              </a:ext>
            </a:extLst>
          </p:cNvPr>
          <p:cNvSpPr txBox="1"/>
          <p:nvPr/>
        </p:nvSpPr>
        <p:spPr>
          <a:xfrm>
            <a:off x="700635" y="6264260"/>
            <a:ext cx="6096000" cy="369332"/>
          </a:xfrm>
          <a:prstGeom prst="rect">
            <a:avLst/>
          </a:prstGeom>
          <a:noFill/>
        </p:spPr>
        <p:txBody>
          <a:bodyPr wrap="square">
            <a:spAutoFit/>
          </a:bodyPr>
          <a:lstStyle/>
          <a:p>
            <a:r>
              <a:rPr lang="cs-CZ" sz="1800" dirty="0">
                <a:effectLst/>
                <a:latin typeface="Calibri" panose="020F0502020204030204" pitchFamily="34" charset="0"/>
                <a:ea typeface="Calibri" panose="020F0502020204030204" pitchFamily="34" charset="0"/>
                <a:cs typeface="Calibri" panose="020F0502020204030204" pitchFamily="34" charset="0"/>
              </a:rPr>
              <a:t>(</a:t>
            </a:r>
            <a:r>
              <a:rPr lang="en-GB" sz="1800" dirty="0">
                <a:effectLst/>
                <a:latin typeface="Calibri" panose="020F0502020204030204" pitchFamily="34" charset="0"/>
                <a:ea typeface="Calibri" panose="020F0502020204030204" pitchFamily="34" charset="0"/>
                <a:cs typeface="Calibri" panose="020F0502020204030204" pitchFamily="34" charset="0"/>
              </a:rPr>
              <a:t>Rosenfeld and </a:t>
            </a:r>
            <a:r>
              <a:rPr lang="en-GB" sz="1800" dirty="0" err="1">
                <a:effectLst/>
                <a:latin typeface="Calibri" panose="020F0502020204030204" pitchFamily="34" charset="0"/>
                <a:ea typeface="Calibri" panose="020F0502020204030204" pitchFamily="34" charset="0"/>
                <a:cs typeface="Calibri" panose="020F0502020204030204" pitchFamily="34" charset="0"/>
              </a:rPr>
              <a:t>Burtch</a:t>
            </a:r>
            <a:r>
              <a:rPr lang="cs-CZ" sz="1800" dirty="0">
                <a:effectLst/>
                <a:latin typeface="Calibri" panose="020F0502020204030204" pitchFamily="34" charset="0"/>
                <a:ea typeface="Calibri" panose="020F0502020204030204" pitchFamily="34" charset="0"/>
                <a:cs typeface="Calibri" panose="020F0502020204030204" pitchFamily="34" charset="0"/>
              </a:rPr>
              <a:t>, 2021)</a:t>
            </a:r>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cs-CZ" dirty="0">
              <a:latin typeface="Calibri" panose="020F0502020204030204" pitchFamily="34" charset="0"/>
              <a:cs typeface="Calibri" panose="020F0502020204030204" pitchFamily="34" charset="0"/>
            </a:endParaRPr>
          </a:p>
        </p:txBody>
      </p:sp>
      <p:pic>
        <p:nvPicPr>
          <p:cNvPr id="17" name="Obrázek 16" descr="Obsah obrázku text&#10;&#10;Popis byl vytvořen automaticky">
            <a:extLst>
              <a:ext uri="{FF2B5EF4-FFF2-40B4-BE49-F238E27FC236}">
                <a16:creationId xmlns:a16="http://schemas.microsoft.com/office/drawing/2014/main" id="{439D76F8-7293-8B8C-29D0-9920BC15EB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33331415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23EA97C-28A3-9247-A74B-841397D4E640}"/>
              </a:ext>
            </a:extLst>
          </p:cNvPr>
          <p:cNvSpPr>
            <a:spLocks noGrp="1"/>
          </p:cNvSpPr>
          <p:nvPr>
            <p:ph type="title"/>
          </p:nvPr>
        </p:nvSpPr>
        <p:spPr/>
        <p:txBody>
          <a:bodyPr/>
          <a:lstStyle/>
          <a:p>
            <a:r>
              <a:rPr lang="cs-CZ" dirty="0" err="1"/>
              <a:t>Material</a:t>
            </a:r>
            <a:r>
              <a:rPr lang="cs-CZ" dirty="0"/>
              <a:t> vs. </a:t>
            </a:r>
            <a:r>
              <a:rPr lang="cs-CZ" dirty="0" err="1"/>
              <a:t>nonmaterial</a:t>
            </a:r>
            <a:r>
              <a:rPr lang="cs-CZ" dirty="0"/>
              <a:t> </a:t>
            </a:r>
            <a:r>
              <a:rPr lang="cs-CZ" dirty="0" err="1"/>
              <a:t>culture</a:t>
            </a:r>
            <a:endParaRPr lang="cs-CZ" dirty="0"/>
          </a:p>
        </p:txBody>
      </p:sp>
      <p:sp>
        <p:nvSpPr>
          <p:cNvPr id="3" name="Zástupný obsah 2">
            <a:extLst>
              <a:ext uri="{FF2B5EF4-FFF2-40B4-BE49-F238E27FC236}">
                <a16:creationId xmlns:a16="http://schemas.microsoft.com/office/drawing/2014/main" id="{AAEC2F11-5B03-5C70-A66B-03615C40A736}"/>
              </a:ext>
            </a:extLst>
          </p:cNvPr>
          <p:cNvSpPr>
            <a:spLocks noGrp="1"/>
          </p:cNvSpPr>
          <p:nvPr>
            <p:ph idx="1"/>
          </p:nvPr>
        </p:nvSpPr>
        <p:spPr/>
        <p:txBody>
          <a:bodyPr>
            <a:normAutofit fontScale="92500"/>
          </a:bodyPr>
          <a:lstStyle/>
          <a:p>
            <a:r>
              <a:rPr lang="cs-CZ" b="1" dirty="0" err="1"/>
              <a:t>Material</a:t>
            </a:r>
            <a:r>
              <a:rPr lang="cs-CZ" b="1" dirty="0"/>
              <a:t> </a:t>
            </a:r>
            <a:r>
              <a:rPr lang="cs-CZ" b="1" dirty="0" err="1"/>
              <a:t>culture</a:t>
            </a:r>
            <a:r>
              <a:rPr lang="cs-CZ" b="1" dirty="0"/>
              <a:t> </a:t>
            </a:r>
            <a:r>
              <a:rPr lang="cs-CZ" dirty="0"/>
              <a:t>– </a:t>
            </a:r>
            <a:r>
              <a:rPr lang="cs-CZ" dirty="0" err="1"/>
              <a:t>various</a:t>
            </a:r>
            <a:r>
              <a:rPr lang="cs-CZ" dirty="0"/>
              <a:t> </a:t>
            </a:r>
            <a:r>
              <a:rPr lang="cs-CZ" dirty="0" err="1"/>
              <a:t>material</a:t>
            </a:r>
            <a:r>
              <a:rPr lang="cs-CZ" dirty="0"/>
              <a:t> </a:t>
            </a:r>
            <a:r>
              <a:rPr lang="cs-CZ" dirty="0" err="1"/>
              <a:t>objects</a:t>
            </a:r>
            <a:r>
              <a:rPr lang="cs-CZ" dirty="0"/>
              <a:t> </a:t>
            </a:r>
            <a:r>
              <a:rPr lang="cs-CZ" dirty="0" err="1"/>
              <a:t>produced</a:t>
            </a:r>
            <a:r>
              <a:rPr lang="cs-CZ" dirty="0"/>
              <a:t> and </a:t>
            </a:r>
            <a:r>
              <a:rPr lang="cs-CZ" dirty="0" err="1"/>
              <a:t>used</a:t>
            </a:r>
            <a:r>
              <a:rPr lang="cs-CZ" dirty="0"/>
              <a:t> by a </a:t>
            </a:r>
            <a:r>
              <a:rPr lang="cs-CZ" dirty="0" err="1"/>
              <a:t>culture</a:t>
            </a:r>
            <a:endParaRPr lang="cs-CZ" dirty="0"/>
          </a:p>
          <a:p>
            <a:r>
              <a:rPr lang="cs-CZ" b="1" dirty="0" err="1"/>
              <a:t>Immaterial</a:t>
            </a:r>
            <a:r>
              <a:rPr lang="cs-CZ" b="1" dirty="0"/>
              <a:t> </a:t>
            </a:r>
            <a:r>
              <a:rPr lang="cs-CZ" b="1" dirty="0" err="1"/>
              <a:t>culture</a:t>
            </a:r>
            <a:r>
              <a:rPr lang="cs-CZ" b="1" dirty="0"/>
              <a:t> </a:t>
            </a:r>
            <a:r>
              <a:rPr lang="cs-CZ" dirty="0"/>
              <a:t>– </a:t>
            </a:r>
            <a:r>
              <a:rPr lang="cs-CZ" dirty="0" err="1"/>
              <a:t>intangible</a:t>
            </a:r>
            <a:r>
              <a:rPr lang="cs-CZ" dirty="0"/>
              <a:t> </a:t>
            </a:r>
            <a:r>
              <a:rPr lang="cs-CZ" dirty="0" err="1"/>
              <a:t>ideas</a:t>
            </a:r>
            <a:r>
              <a:rPr lang="cs-CZ" dirty="0"/>
              <a:t> </a:t>
            </a:r>
            <a:r>
              <a:rPr lang="cs-CZ" dirty="0" err="1"/>
              <a:t>of</a:t>
            </a:r>
            <a:r>
              <a:rPr lang="cs-CZ" dirty="0"/>
              <a:t> </a:t>
            </a:r>
            <a:r>
              <a:rPr lang="cs-CZ" dirty="0" err="1"/>
              <a:t>cultures</a:t>
            </a:r>
            <a:r>
              <a:rPr lang="cs-CZ" dirty="0"/>
              <a:t> </a:t>
            </a:r>
            <a:r>
              <a:rPr lang="cs-CZ" dirty="0" err="1"/>
              <a:t>that</a:t>
            </a:r>
            <a:r>
              <a:rPr lang="cs-CZ" dirty="0"/>
              <a:t> are not </a:t>
            </a:r>
            <a:r>
              <a:rPr lang="cs-CZ" dirty="0" err="1"/>
              <a:t>directly</a:t>
            </a:r>
            <a:r>
              <a:rPr lang="cs-CZ" dirty="0"/>
              <a:t> </a:t>
            </a:r>
            <a:r>
              <a:rPr lang="cs-CZ" dirty="0" err="1"/>
              <a:t>linked</a:t>
            </a:r>
            <a:r>
              <a:rPr lang="cs-CZ" dirty="0"/>
              <a:t> to </a:t>
            </a:r>
            <a:r>
              <a:rPr lang="cs-CZ" dirty="0" err="1"/>
              <a:t>material</a:t>
            </a:r>
            <a:r>
              <a:rPr lang="cs-CZ" dirty="0"/>
              <a:t> </a:t>
            </a:r>
            <a:r>
              <a:rPr lang="cs-CZ" dirty="0" err="1"/>
              <a:t>objects</a:t>
            </a:r>
            <a:r>
              <a:rPr lang="cs-CZ" dirty="0"/>
              <a:t> (</a:t>
            </a:r>
            <a:r>
              <a:rPr lang="cs-CZ" dirty="0" err="1"/>
              <a:t>Rosenfeld</a:t>
            </a:r>
            <a:r>
              <a:rPr lang="cs-CZ" dirty="0"/>
              <a:t> &amp; </a:t>
            </a:r>
            <a:r>
              <a:rPr lang="cs-CZ" dirty="0" err="1"/>
              <a:t>Burtch</a:t>
            </a:r>
            <a:r>
              <a:rPr lang="cs-CZ" dirty="0"/>
              <a:t>, 2021).</a:t>
            </a:r>
          </a:p>
          <a:p>
            <a:r>
              <a:rPr lang="cs-CZ" b="1" dirty="0" err="1"/>
              <a:t>Typical</a:t>
            </a:r>
            <a:r>
              <a:rPr lang="cs-CZ" b="1" dirty="0"/>
              <a:t> </a:t>
            </a:r>
            <a:r>
              <a:rPr lang="cs-CZ" b="1" dirty="0" err="1"/>
              <a:t>questions</a:t>
            </a:r>
            <a:r>
              <a:rPr lang="cs-CZ" dirty="0"/>
              <a:t>: </a:t>
            </a:r>
          </a:p>
          <a:p>
            <a:pPr lvl="1"/>
            <a:r>
              <a:rPr lang="en-US" dirty="0"/>
              <a:t>How has history, time and scale affected this landscape?</a:t>
            </a:r>
          </a:p>
          <a:p>
            <a:pPr lvl="1"/>
            <a:r>
              <a:rPr lang="en-US" dirty="0"/>
              <a:t>What do fences tell us about the culture?</a:t>
            </a:r>
          </a:p>
          <a:p>
            <a:pPr lvl="1"/>
            <a:r>
              <a:rPr lang="en-US" dirty="0"/>
              <a:t>How is the local infrastructure adapted to agricultural practices? What do the language and naming practices in this landscape tell us about local history and tradition?</a:t>
            </a:r>
          </a:p>
          <a:p>
            <a:pPr lvl="1"/>
            <a:r>
              <a:rPr lang="en-US" dirty="0"/>
              <a:t>What is the relationship between people and livestock and how is this reflected or revealed in the landscape?”</a:t>
            </a:r>
          </a:p>
          <a:p>
            <a:endParaRPr lang="cs-CZ" dirty="0"/>
          </a:p>
          <a:p>
            <a:endParaRPr lang="cs-CZ" dirty="0"/>
          </a:p>
          <a:p>
            <a:endParaRPr lang="cs-CZ" dirty="0"/>
          </a:p>
        </p:txBody>
      </p:sp>
      <p:pic>
        <p:nvPicPr>
          <p:cNvPr id="4" name="Obrázek 3" descr="Obsah obrázku text&#10;&#10;Popis byl vytvořen automaticky">
            <a:extLst>
              <a:ext uri="{FF2B5EF4-FFF2-40B4-BE49-F238E27FC236}">
                <a16:creationId xmlns:a16="http://schemas.microsoft.com/office/drawing/2014/main" id="{580AC3BB-EB58-3E7F-0D5C-7ADF8BE522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2329245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281157AF-04AE-4070-9BB7-52B38535B110}"/>
              </a:ext>
            </a:extLst>
          </p:cNvPr>
          <p:cNvSpPr>
            <a:spLocks noGrp="1"/>
          </p:cNvSpPr>
          <p:nvPr>
            <p:ph type="title"/>
          </p:nvPr>
        </p:nvSpPr>
        <p:spPr>
          <a:xfrm>
            <a:off x="694111" y="909637"/>
            <a:ext cx="5933795" cy="1362073"/>
          </a:xfrm>
        </p:spPr>
        <p:txBody>
          <a:bodyPr>
            <a:normAutofit/>
          </a:bodyPr>
          <a:lstStyle/>
          <a:p>
            <a:pPr>
              <a:lnSpc>
                <a:spcPct val="90000"/>
              </a:lnSpc>
            </a:pPr>
            <a:r>
              <a:rPr lang="cs-CZ" sz="3100" b="1" err="1"/>
              <a:t>Dessau-Wörlitz</a:t>
            </a:r>
            <a:r>
              <a:rPr lang="cs-CZ" sz="3100" b="1"/>
              <a:t> Garden </a:t>
            </a:r>
            <a:r>
              <a:rPr lang="cs-CZ" sz="3100" b="1" err="1"/>
              <a:t>Realm</a:t>
            </a:r>
            <a:r>
              <a:rPr lang="cs-CZ" sz="3100" b="1"/>
              <a:t>, Germany</a:t>
            </a:r>
          </a:p>
        </p:txBody>
      </p:sp>
      <p:cxnSp>
        <p:nvCxnSpPr>
          <p:cNvPr id="30" name="Straight Connector 29">
            <a:extLst>
              <a:ext uri="{FF2B5EF4-FFF2-40B4-BE49-F238E27FC236}">
                <a16:creationId xmlns:a16="http://schemas.microsoft.com/office/drawing/2014/main" id="{511FC409-B3C2-4F68-865C-C5333D6F27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57150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84A973B1-492D-B787-CE6A-06E62492FDFE}"/>
              </a:ext>
            </a:extLst>
          </p:cNvPr>
          <p:cNvSpPr>
            <a:spLocks noGrp="1"/>
          </p:cNvSpPr>
          <p:nvPr>
            <p:ph idx="1"/>
          </p:nvPr>
        </p:nvSpPr>
        <p:spPr>
          <a:xfrm>
            <a:off x="700088" y="2276474"/>
            <a:ext cx="6041371" cy="3553109"/>
          </a:xfrm>
        </p:spPr>
        <p:txBody>
          <a:bodyPr>
            <a:normAutofit/>
          </a:bodyPr>
          <a:lstStyle/>
          <a:p>
            <a:r>
              <a:rPr lang="en-US" dirty="0"/>
              <a:t>Designated as a UNESCO World Heritage Site in 2000</a:t>
            </a:r>
          </a:p>
          <a:p>
            <a:r>
              <a:rPr lang="en-US" b="1" dirty="0"/>
              <a:t>Exceptional example of landscape design </a:t>
            </a:r>
            <a:r>
              <a:rPr lang="en-US" dirty="0"/>
              <a:t>from the 18th century</a:t>
            </a:r>
            <a:r>
              <a:rPr lang="cs-CZ" dirty="0"/>
              <a:t> (</a:t>
            </a:r>
            <a:r>
              <a:rPr lang="de-DE" dirty="0"/>
              <a:t>Kultur Stiftung Dessau Wörlitz, 2021).</a:t>
            </a:r>
            <a:r>
              <a:rPr lang="cs-CZ" dirty="0"/>
              <a:t> </a:t>
            </a:r>
            <a:endParaRPr lang="en-US" dirty="0"/>
          </a:p>
          <a:p>
            <a:r>
              <a:rPr lang="en-US" dirty="0"/>
              <a:t>Features English-style parks and gardens with ancient-style temples</a:t>
            </a:r>
          </a:p>
          <a:p>
            <a:r>
              <a:rPr lang="en-US" dirty="0"/>
              <a:t>Offers guided tours, gondola rides, </a:t>
            </a:r>
            <a:r>
              <a:rPr lang="en-US" dirty="0" err="1"/>
              <a:t>Wörlitz</a:t>
            </a:r>
            <a:r>
              <a:rPr lang="en-US" dirty="0"/>
              <a:t> lake concerts, and guided cycling tours</a:t>
            </a:r>
            <a:endParaRPr lang="cs-CZ" dirty="0"/>
          </a:p>
        </p:txBody>
      </p:sp>
      <p:pic>
        <p:nvPicPr>
          <p:cNvPr id="23" name="Grafik 6" descr="Ein Bild, das Wasser, draußen, Himmel, Natur enthält.&#10;&#10;Automatisch generierte Beschreibung">
            <a:extLst>
              <a:ext uri="{FF2B5EF4-FFF2-40B4-BE49-F238E27FC236}">
                <a16:creationId xmlns:a16="http://schemas.microsoft.com/office/drawing/2014/main" id="{83F038E0-C7FE-4A41-D806-38013E6D15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795" r="31365" b="2"/>
          <a:stretch/>
        </p:blipFill>
        <p:spPr>
          <a:xfrm>
            <a:off x="7315200" y="715218"/>
            <a:ext cx="4076700" cy="5418871"/>
          </a:xfrm>
          <a:prstGeom prst="rect">
            <a:avLst/>
          </a:prstGeom>
        </p:spPr>
      </p:pic>
      <p:cxnSp>
        <p:nvCxnSpPr>
          <p:cNvPr id="32" name="Straight Connector 31">
            <a:extLst>
              <a:ext uri="{FF2B5EF4-FFF2-40B4-BE49-F238E27FC236}">
                <a16:creationId xmlns:a16="http://schemas.microsoft.com/office/drawing/2014/main" id="{B810270D-76A7-44B3-9746-7EDF57886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5715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Obrázek 25" descr="Obsah obrázku text&#10;&#10;Popis byl vytvořen automaticky">
            <a:extLst>
              <a:ext uri="{FF2B5EF4-FFF2-40B4-BE49-F238E27FC236}">
                <a16:creationId xmlns:a16="http://schemas.microsoft.com/office/drawing/2014/main" id="{6E9228FA-56CE-3B52-2B05-3240B35CC6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3494382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3BC9BB61-6557-419A-B25B-3F2BB0531790}"/>
              </a:ext>
            </a:extLst>
          </p:cNvPr>
          <p:cNvSpPr>
            <a:spLocks noGrp="1"/>
          </p:cNvSpPr>
          <p:nvPr>
            <p:ph type="title"/>
          </p:nvPr>
        </p:nvSpPr>
        <p:spPr>
          <a:xfrm>
            <a:off x="694111" y="909637"/>
            <a:ext cx="5933795" cy="1362073"/>
          </a:xfrm>
        </p:spPr>
        <p:txBody>
          <a:bodyPr>
            <a:normAutofit/>
          </a:bodyPr>
          <a:lstStyle/>
          <a:p>
            <a:r>
              <a:rPr lang="cs-CZ" b="1" dirty="0" err="1"/>
              <a:t>Muskau</a:t>
            </a:r>
            <a:r>
              <a:rPr lang="cs-CZ" b="1" dirty="0"/>
              <a:t> Park, Germany/</a:t>
            </a:r>
            <a:r>
              <a:rPr lang="cs-CZ" b="1" dirty="0" err="1"/>
              <a:t>Poland</a:t>
            </a:r>
            <a:endParaRPr lang="cs-CZ" b="1" dirty="0"/>
          </a:p>
        </p:txBody>
      </p:sp>
      <p:cxnSp>
        <p:nvCxnSpPr>
          <p:cNvPr id="11" name="Straight Connector 10">
            <a:extLst>
              <a:ext uri="{FF2B5EF4-FFF2-40B4-BE49-F238E27FC236}">
                <a16:creationId xmlns:a16="http://schemas.microsoft.com/office/drawing/2014/main" id="{511FC409-B3C2-4F68-865C-C5333D6F27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57150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68B04D58-72A8-C11D-3DB5-3692D9A277D4}"/>
              </a:ext>
            </a:extLst>
          </p:cNvPr>
          <p:cNvSpPr>
            <a:spLocks noGrp="1"/>
          </p:cNvSpPr>
          <p:nvPr>
            <p:ph idx="1"/>
          </p:nvPr>
        </p:nvSpPr>
        <p:spPr>
          <a:xfrm>
            <a:off x="700088" y="2276474"/>
            <a:ext cx="6041371" cy="3553109"/>
          </a:xfrm>
        </p:spPr>
        <p:txBody>
          <a:bodyPr>
            <a:normAutofit/>
          </a:bodyPr>
          <a:lstStyle/>
          <a:p>
            <a:r>
              <a:rPr lang="en-US" dirty="0"/>
              <a:t>Listed as a joint Polish-German heritage site by UNESCO</a:t>
            </a:r>
          </a:p>
          <a:p>
            <a:r>
              <a:rPr lang="en-US" dirty="0"/>
              <a:t>Laid out by Prince Hermann von </a:t>
            </a:r>
            <a:r>
              <a:rPr lang="en-US" dirty="0" err="1"/>
              <a:t>Pückler-Muskau</a:t>
            </a:r>
            <a:r>
              <a:rPr lang="en-US" dirty="0"/>
              <a:t> in the 19th century</a:t>
            </a:r>
          </a:p>
          <a:p>
            <a:r>
              <a:rPr lang="en-US" dirty="0"/>
              <a:t>Covers an area of approximately 700 ha</a:t>
            </a:r>
          </a:p>
          <a:p>
            <a:r>
              <a:rPr lang="en-US" dirty="0"/>
              <a:t>Offers exhibitions, visiting the castle nursery, guided tours, children's birthday parties, </a:t>
            </a:r>
            <a:r>
              <a:rPr lang="en-US" dirty="0" err="1"/>
              <a:t>Muskau</a:t>
            </a:r>
            <a:r>
              <a:rPr lang="en-US" dirty="0"/>
              <a:t> forest railway, and carriage rides</a:t>
            </a:r>
            <a:endParaRPr lang="cs-CZ" dirty="0"/>
          </a:p>
        </p:txBody>
      </p:sp>
      <p:pic>
        <p:nvPicPr>
          <p:cNvPr id="4" name="Grafik 8" descr="Ein Bild, das Himmel, Gras, Baum, draußen enthält.&#10;&#10;Automatisch generierte Beschreibung">
            <a:extLst>
              <a:ext uri="{FF2B5EF4-FFF2-40B4-BE49-F238E27FC236}">
                <a16:creationId xmlns:a16="http://schemas.microsoft.com/office/drawing/2014/main" id="{8B213602-3840-055A-14B9-38808F18D19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461" r="31511" b="1"/>
          <a:stretch/>
        </p:blipFill>
        <p:spPr>
          <a:xfrm>
            <a:off x="7315200" y="715218"/>
            <a:ext cx="4076700" cy="5418871"/>
          </a:xfrm>
          <a:prstGeom prst="rect">
            <a:avLst/>
          </a:prstGeom>
        </p:spPr>
      </p:pic>
      <p:cxnSp>
        <p:nvCxnSpPr>
          <p:cNvPr id="13" name="Straight Connector 12">
            <a:extLst>
              <a:ext uri="{FF2B5EF4-FFF2-40B4-BE49-F238E27FC236}">
                <a16:creationId xmlns:a16="http://schemas.microsoft.com/office/drawing/2014/main" id="{B810270D-76A7-44B3-9746-7EDF57886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5715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Obrázek 4" descr="Obsah obrázku text&#10;&#10;Popis byl vytvořen automaticky">
            <a:extLst>
              <a:ext uri="{FF2B5EF4-FFF2-40B4-BE49-F238E27FC236}">
                <a16:creationId xmlns:a16="http://schemas.microsoft.com/office/drawing/2014/main" id="{6FBD6FE1-D97B-9466-5C24-45423EDEB1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28139571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076D653-820A-4052-06BB-B1E38D73D729}"/>
              </a:ext>
            </a:extLst>
          </p:cNvPr>
          <p:cNvSpPr>
            <a:spLocks noGrp="1"/>
          </p:cNvSpPr>
          <p:nvPr>
            <p:ph type="title"/>
          </p:nvPr>
        </p:nvSpPr>
        <p:spPr>
          <a:xfrm>
            <a:off x="694111" y="909637"/>
            <a:ext cx="5933795" cy="1362073"/>
          </a:xfrm>
        </p:spPr>
        <p:txBody>
          <a:bodyPr>
            <a:normAutofit/>
          </a:bodyPr>
          <a:lstStyle/>
          <a:p>
            <a:r>
              <a:rPr lang="en-US" sz="3700" b="1"/>
              <a:t>Palace and gardens of </a:t>
            </a:r>
            <a:r>
              <a:rPr lang="en-US" sz="3700" b="1" err="1"/>
              <a:t>Schönbrunn</a:t>
            </a:r>
            <a:endParaRPr lang="cs-CZ" sz="3700" b="1"/>
          </a:p>
        </p:txBody>
      </p:sp>
      <p:cxnSp>
        <p:nvCxnSpPr>
          <p:cNvPr id="11" name="Straight Connector 10">
            <a:extLst>
              <a:ext uri="{FF2B5EF4-FFF2-40B4-BE49-F238E27FC236}">
                <a16:creationId xmlns:a16="http://schemas.microsoft.com/office/drawing/2014/main" id="{511FC409-B3C2-4F68-865C-C5333D6F27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57150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E53739CB-236D-B229-7A38-272F6E8941EC}"/>
              </a:ext>
            </a:extLst>
          </p:cNvPr>
          <p:cNvSpPr>
            <a:spLocks noGrp="1"/>
          </p:cNvSpPr>
          <p:nvPr>
            <p:ph idx="1"/>
          </p:nvPr>
        </p:nvSpPr>
        <p:spPr>
          <a:xfrm>
            <a:off x="700088" y="2276474"/>
            <a:ext cx="6041371" cy="3553109"/>
          </a:xfrm>
        </p:spPr>
        <p:txBody>
          <a:bodyPr>
            <a:normAutofit/>
          </a:bodyPr>
          <a:lstStyle/>
          <a:p>
            <a:r>
              <a:rPr lang="en-US" dirty="0"/>
              <a:t>Listed as a UNESCO World Heritage Site in 1996</a:t>
            </a:r>
          </a:p>
          <a:p>
            <a:r>
              <a:rPr lang="en-US" dirty="0"/>
              <a:t>Former residence of Habsburg emperors with Baroque gardens</a:t>
            </a:r>
          </a:p>
          <a:p>
            <a:r>
              <a:rPr lang="en-US" dirty="0"/>
              <a:t>Offers a virtual tour of the park, maze, labyrinth, and guided tours</a:t>
            </a:r>
            <a:endParaRPr lang="cs-CZ" dirty="0"/>
          </a:p>
        </p:txBody>
      </p:sp>
      <p:pic>
        <p:nvPicPr>
          <p:cNvPr id="4" name="Grafik 9" descr="Ein Bild, das Gras, draußen, Himmel, Gebäude enthält.&#10;&#10;Automatisch generierte Beschreibung">
            <a:extLst>
              <a:ext uri="{FF2B5EF4-FFF2-40B4-BE49-F238E27FC236}">
                <a16:creationId xmlns:a16="http://schemas.microsoft.com/office/drawing/2014/main" id="{B47ED3E6-E6D8-4C2D-3B4F-E5DD61B184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449" r="30234" b="1"/>
          <a:stretch/>
        </p:blipFill>
        <p:spPr>
          <a:xfrm>
            <a:off x="7315200" y="715218"/>
            <a:ext cx="4076700" cy="5418871"/>
          </a:xfrm>
          <a:prstGeom prst="rect">
            <a:avLst/>
          </a:prstGeom>
        </p:spPr>
      </p:pic>
      <p:cxnSp>
        <p:nvCxnSpPr>
          <p:cNvPr id="13" name="Straight Connector 12">
            <a:extLst>
              <a:ext uri="{FF2B5EF4-FFF2-40B4-BE49-F238E27FC236}">
                <a16:creationId xmlns:a16="http://schemas.microsoft.com/office/drawing/2014/main" id="{B810270D-76A7-44B3-9746-7EDF57886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5715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Obrázek 4" descr="Obsah obrázku text&#10;&#10;Popis byl vytvořen automaticky">
            <a:extLst>
              <a:ext uri="{FF2B5EF4-FFF2-40B4-BE49-F238E27FC236}">
                <a16:creationId xmlns:a16="http://schemas.microsoft.com/office/drawing/2014/main" id="{A6572D45-873A-D511-B9B5-0F00C0C62B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23845656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B37F0AB3-8172-6775-AD9B-78FBDFA7FD3D}"/>
              </a:ext>
            </a:extLst>
          </p:cNvPr>
          <p:cNvSpPr>
            <a:spLocks noGrp="1"/>
          </p:cNvSpPr>
          <p:nvPr>
            <p:ph type="title"/>
          </p:nvPr>
        </p:nvSpPr>
        <p:spPr>
          <a:xfrm>
            <a:off x="694111" y="909637"/>
            <a:ext cx="5933795" cy="1362073"/>
          </a:xfrm>
        </p:spPr>
        <p:txBody>
          <a:bodyPr>
            <a:normAutofit/>
          </a:bodyPr>
          <a:lstStyle/>
          <a:p>
            <a:r>
              <a:rPr lang="cs-CZ" b="1" dirty="0"/>
              <a:t>Schwerin </a:t>
            </a:r>
            <a:r>
              <a:rPr lang="cs-CZ" b="1" dirty="0" err="1"/>
              <a:t>Palace</a:t>
            </a:r>
            <a:r>
              <a:rPr lang="cs-CZ" b="1" dirty="0"/>
              <a:t> </a:t>
            </a:r>
            <a:r>
              <a:rPr lang="cs-CZ" b="1" dirty="0" err="1"/>
              <a:t>GardeN</a:t>
            </a:r>
            <a:endParaRPr lang="cs-CZ" b="1" dirty="0"/>
          </a:p>
        </p:txBody>
      </p:sp>
      <p:cxnSp>
        <p:nvCxnSpPr>
          <p:cNvPr id="11" name="Straight Connector 10">
            <a:extLst>
              <a:ext uri="{FF2B5EF4-FFF2-40B4-BE49-F238E27FC236}">
                <a16:creationId xmlns:a16="http://schemas.microsoft.com/office/drawing/2014/main" id="{511FC409-B3C2-4F68-865C-C5333D6F27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57150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7C7DD33A-8D18-1914-5B43-7B93D5BC638D}"/>
              </a:ext>
            </a:extLst>
          </p:cNvPr>
          <p:cNvSpPr>
            <a:spLocks noGrp="1"/>
          </p:cNvSpPr>
          <p:nvPr>
            <p:ph idx="1"/>
          </p:nvPr>
        </p:nvSpPr>
        <p:spPr>
          <a:xfrm>
            <a:off x="700088" y="2276474"/>
            <a:ext cx="6041371" cy="3553109"/>
          </a:xfrm>
        </p:spPr>
        <p:txBody>
          <a:bodyPr>
            <a:normAutofit/>
          </a:bodyPr>
          <a:lstStyle/>
          <a:p>
            <a:r>
              <a:rPr lang="en-US" dirty="0"/>
              <a:t>Originally a pleasure garden transformed in the 18th and 19th centuries</a:t>
            </a:r>
          </a:p>
          <a:p>
            <a:r>
              <a:rPr lang="en-US" dirty="0"/>
              <a:t>Preserves the basic baroque structure with landscaped surroundings</a:t>
            </a:r>
          </a:p>
          <a:p>
            <a:r>
              <a:rPr lang="en-US" dirty="0"/>
              <a:t>Covers an area of about 25 ha</a:t>
            </a:r>
          </a:p>
          <a:p>
            <a:r>
              <a:rPr lang="en-US" dirty="0"/>
              <a:t>Offers guided tours and gourmet garden experiences</a:t>
            </a:r>
            <a:r>
              <a:rPr lang="cs-CZ" dirty="0"/>
              <a:t> </a:t>
            </a:r>
            <a:r>
              <a:rPr lang="de-DE" dirty="0"/>
              <a:t>(Welterbe Schwerin Förderverein, 2021).</a:t>
            </a:r>
            <a:r>
              <a:rPr lang="cs-CZ" dirty="0"/>
              <a:t> </a:t>
            </a:r>
          </a:p>
        </p:txBody>
      </p:sp>
      <p:pic>
        <p:nvPicPr>
          <p:cNvPr id="4" name="Grafik 11" descr="Ein Bild, das draußen, Himmel, Wasser, umgeben enthält.&#10;&#10;Automatisch generierte Beschreibung">
            <a:extLst>
              <a:ext uri="{FF2B5EF4-FFF2-40B4-BE49-F238E27FC236}">
                <a16:creationId xmlns:a16="http://schemas.microsoft.com/office/drawing/2014/main" id="{A202DC98-99AC-22FF-D428-C88C7807EA76}"/>
              </a:ext>
            </a:extLst>
          </p:cNvPr>
          <p:cNvPicPr>
            <a:picLocks noChangeAspect="1"/>
          </p:cNvPicPr>
          <p:nvPr/>
        </p:nvPicPr>
        <p:blipFill rotWithShape="1">
          <a:blip r:embed="rId2">
            <a:extLst>
              <a:ext uri="{28A0092B-C50C-407E-A947-70E740481C1C}">
                <a14:useLocalDpi xmlns:a14="http://schemas.microsoft.com/office/drawing/2010/main" val="0"/>
              </a:ext>
            </a:extLst>
          </a:blip>
          <a:srcRect l="16499" r="27078" b="1"/>
          <a:stretch/>
        </p:blipFill>
        <p:spPr>
          <a:xfrm>
            <a:off x="7315200" y="715218"/>
            <a:ext cx="4076700" cy="5418871"/>
          </a:xfrm>
          <a:prstGeom prst="rect">
            <a:avLst/>
          </a:prstGeom>
        </p:spPr>
      </p:pic>
      <p:cxnSp>
        <p:nvCxnSpPr>
          <p:cNvPr id="13" name="Straight Connector 12">
            <a:extLst>
              <a:ext uri="{FF2B5EF4-FFF2-40B4-BE49-F238E27FC236}">
                <a16:creationId xmlns:a16="http://schemas.microsoft.com/office/drawing/2014/main" id="{B810270D-76A7-44B3-9746-7EDF57886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5715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Obrázek 4" descr="Obsah obrázku text&#10;&#10;Popis byl vytvořen automaticky">
            <a:extLst>
              <a:ext uri="{FF2B5EF4-FFF2-40B4-BE49-F238E27FC236}">
                <a16:creationId xmlns:a16="http://schemas.microsoft.com/office/drawing/2014/main" id="{C9996A3C-B922-BFE2-46DF-3CD4910ED4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16132052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F710FDB-0919-493E-8539-8240C23F1E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828460E0-4F09-B51F-9113-841A5657F43E}"/>
              </a:ext>
            </a:extLst>
          </p:cNvPr>
          <p:cNvSpPr>
            <a:spLocks noGrp="1"/>
          </p:cNvSpPr>
          <p:nvPr>
            <p:ph type="title"/>
          </p:nvPr>
        </p:nvSpPr>
        <p:spPr>
          <a:xfrm>
            <a:off x="695324" y="942815"/>
            <a:ext cx="10873823" cy="796531"/>
          </a:xfrm>
        </p:spPr>
        <p:txBody>
          <a:bodyPr>
            <a:normAutofit/>
          </a:bodyPr>
          <a:lstStyle/>
          <a:p>
            <a:r>
              <a:rPr lang="cs-CZ"/>
              <a:t>Principal types of interpretation</a:t>
            </a:r>
            <a:endParaRPr lang="cs-CZ" dirty="0"/>
          </a:p>
        </p:txBody>
      </p:sp>
      <p:cxnSp>
        <p:nvCxnSpPr>
          <p:cNvPr id="10" name="Straight Connector 9">
            <a:extLst>
              <a:ext uri="{FF2B5EF4-FFF2-40B4-BE49-F238E27FC236}">
                <a16:creationId xmlns:a16="http://schemas.microsoft.com/office/drawing/2014/main" id="{033715A5-8048-453E-A44A-0F17BBB481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AD5DCF6B-8D8E-A3BE-AB7B-A14335EC131D}"/>
              </a:ext>
            </a:extLst>
          </p:cNvPr>
          <p:cNvSpPr>
            <a:spLocks noGrp="1"/>
          </p:cNvSpPr>
          <p:nvPr>
            <p:ph idx="1"/>
          </p:nvPr>
        </p:nvSpPr>
        <p:spPr>
          <a:xfrm>
            <a:off x="695324" y="2068730"/>
            <a:ext cx="10772775" cy="4331309"/>
          </a:xfrm>
        </p:spPr>
        <p:txBody>
          <a:bodyPr>
            <a:normAutofit/>
          </a:bodyPr>
          <a:lstStyle/>
          <a:p>
            <a:pPr>
              <a:lnSpc>
                <a:spcPct val="110000"/>
              </a:lnSpc>
            </a:pPr>
            <a:r>
              <a:rPr lang="cs-CZ" sz="2200" dirty="0" err="1"/>
              <a:t>Mission-based</a:t>
            </a:r>
            <a:r>
              <a:rPr lang="cs-CZ" sz="2200" dirty="0"/>
              <a:t> </a:t>
            </a:r>
            <a:r>
              <a:rPr lang="cs-CZ" sz="2200" dirty="0" err="1"/>
              <a:t>communication</a:t>
            </a:r>
            <a:r>
              <a:rPr lang="cs-CZ" sz="2200" dirty="0"/>
              <a:t> </a:t>
            </a:r>
            <a:r>
              <a:rPr lang="cs-CZ" sz="2200" dirty="0" err="1"/>
              <a:t>process</a:t>
            </a:r>
            <a:r>
              <a:rPr lang="cs-CZ" sz="2200" dirty="0"/>
              <a:t> </a:t>
            </a:r>
            <a:r>
              <a:rPr lang="cs-CZ" sz="2200" b="1" dirty="0" err="1"/>
              <a:t>connecting</a:t>
            </a:r>
            <a:r>
              <a:rPr lang="cs-CZ" sz="2200" b="1" dirty="0"/>
              <a:t> audience </a:t>
            </a:r>
            <a:r>
              <a:rPr lang="cs-CZ" sz="2200" b="1" dirty="0" err="1"/>
              <a:t>interests</a:t>
            </a:r>
            <a:r>
              <a:rPr lang="cs-CZ" sz="2200" b="1" dirty="0"/>
              <a:t> </a:t>
            </a:r>
            <a:r>
              <a:rPr lang="cs-CZ" sz="2200" b="1" dirty="0" err="1"/>
              <a:t>with</a:t>
            </a:r>
            <a:r>
              <a:rPr lang="cs-CZ" sz="2200" b="1" dirty="0"/>
              <a:t> </a:t>
            </a:r>
            <a:r>
              <a:rPr lang="cs-CZ" sz="2200" b="1" dirty="0" err="1"/>
              <a:t>resource</a:t>
            </a:r>
            <a:r>
              <a:rPr lang="cs-CZ" sz="2200" b="1" dirty="0"/>
              <a:t> </a:t>
            </a:r>
            <a:r>
              <a:rPr lang="cs-CZ" sz="2200" b="1" dirty="0" err="1"/>
              <a:t>meanings</a:t>
            </a:r>
            <a:endParaRPr lang="cs-CZ" sz="2200" b="1" dirty="0"/>
          </a:p>
          <a:p>
            <a:pPr>
              <a:lnSpc>
                <a:spcPct val="110000"/>
              </a:lnSpc>
            </a:pPr>
            <a:r>
              <a:rPr lang="cs-CZ" sz="2200" b="1" dirty="0" err="1"/>
              <a:t>Core</a:t>
            </a:r>
            <a:r>
              <a:rPr lang="cs-CZ" sz="2200" b="1" dirty="0"/>
              <a:t> </a:t>
            </a:r>
            <a:r>
              <a:rPr lang="cs-CZ" sz="2200" b="1" dirty="0" err="1"/>
              <a:t>philisophy</a:t>
            </a:r>
            <a:r>
              <a:rPr lang="cs-CZ" sz="2200" b="1" dirty="0"/>
              <a:t>: </a:t>
            </a:r>
            <a:r>
              <a:rPr lang="cs-CZ" sz="2200" dirty="0" err="1"/>
              <a:t>interpretation</a:t>
            </a:r>
            <a:r>
              <a:rPr lang="cs-CZ" sz="2200" dirty="0"/>
              <a:t> </a:t>
            </a:r>
            <a:r>
              <a:rPr lang="cs-CZ" sz="2200" dirty="0" err="1"/>
              <a:t>leads</a:t>
            </a:r>
            <a:r>
              <a:rPr lang="cs-CZ" sz="2200" dirty="0"/>
              <a:t> to </a:t>
            </a:r>
            <a:r>
              <a:rPr lang="cs-CZ" sz="2200" dirty="0" err="1"/>
              <a:t>understanding</a:t>
            </a:r>
            <a:r>
              <a:rPr lang="cs-CZ" sz="2200" dirty="0"/>
              <a:t>, </a:t>
            </a:r>
            <a:r>
              <a:rPr lang="cs-CZ" sz="2200" dirty="0" err="1"/>
              <a:t>appreciation</a:t>
            </a:r>
            <a:r>
              <a:rPr lang="cs-CZ" sz="2200" dirty="0"/>
              <a:t>, and </a:t>
            </a:r>
            <a:r>
              <a:rPr lang="cs-CZ" sz="2200" dirty="0" err="1"/>
              <a:t>protection</a:t>
            </a:r>
            <a:endParaRPr lang="cs-CZ" sz="2200" dirty="0"/>
          </a:p>
          <a:p>
            <a:pPr>
              <a:lnSpc>
                <a:spcPct val="110000"/>
              </a:lnSpc>
            </a:pPr>
            <a:r>
              <a:rPr lang="cs-CZ" sz="2200" dirty="0" err="1"/>
              <a:t>Modern</a:t>
            </a:r>
            <a:r>
              <a:rPr lang="cs-CZ" sz="2200" dirty="0"/>
              <a:t> </a:t>
            </a:r>
            <a:r>
              <a:rPr lang="cs-CZ" sz="2200" dirty="0" err="1"/>
              <a:t>roles</a:t>
            </a:r>
            <a:r>
              <a:rPr lang="cs-CZ" sz="2200" dirty="0"/>
              <a:t> </a:t>
            </a:r>
            <a:r>
              <a:rPr lang="cs-CZ" sz="2200" dirty="0" err="1"/>
              <a:t>of</a:t>
            </a:r>
            <a:r>
              <a:rPr lang="cs-CZ" sz="2200" dirty="0"/>
              <a:t> </a:t>
            </a:r>
            <a:r>
              <a:rPr lang="cs-CZ" sz="2200" dirty="0" err="1"/>
              <a:t>interpretation</a:t>
            </a:r>
            <a:r>
              <a:rPr lang="cs-CZ" sz="2200" dirty="0"/>
              <a:t>:</a:t>
            </a:r>
            <a:r>
              <a:rPr lang="cs-CZ" sz="2200" b="1" dirty="0"/>
              <a:t> </a:t>
            </a:r>
            <a:r>
              <a:rPr lang="cs-CZ" sz="2200" b="1" dirty="0" err="1"/>
              <a:t>personal</a:t>
            </a:r>
            <a:r>
              <a:rPr lang="cs-CZ" sz="2200" b="1" dirty="0"/>
              <a:t> and non-</a:t>
            </a:r>
            <a:r>
              <a:rPr lang="cs-CZ" sz="2200" b="1" dirty="0" err="1"/>
              <a:t>personal</a:t>
            </a:r>
            <a:endParaRPr lang="cs-CZ" sz="2200" dirty="0"/>
          </a:p>
          <a:p>
            <a:pPr lvl="1">
              <a:lnSpc>
                <a:spcPct val="110000"/>
              </a:lnSpc>
            </a:pPr>
            <a:r>
              <a:rPr lang="cs-CZ" sz="2200" b="1" dirty="0" err="1"/>
              <a:t>Personal</a:t>
            </a:r>
            <a:r>
              <a:rPr lang="cs-CZ" sz="2200" dirty="0"/>
              <a:t> – </a:t>
            </a:r>
            <a:r>
              <a:rPr lang="cs-CZ" sz="2200" dirty="0" err="1"/>
              <a:t>physical</a:t>
            </a:r>
            <a:r>
              <a:rPr lang="cs-CZ" sz="2200" dirty="0"/>
              <a:t> </a:t>
            </a:r>
            <a:r>
              <a:rPr lang="cs-CZ" sz="2200" dirty="0" err="1"/>
              <a:t>interaction</a:t>
            </a:r>
            <a:r>
              <a:rPr lang="cs-CZ" sz="2200" dirty="0"/>
              <a:t> </a:t>
            </a:r>
            <a:r>
              <a:rPr lang="cs-CZ" sz="2200" dirty="0" err="1"/>
              <a:t>with</a:t>
            </a:r>
            <a:r>
              <a:rPr lang="cs-CZ" sz="2200" dirty="0"/>
              <a:t> </a:t>
            </a:r>
            <a:r>
              <a:rPr lang="cs-CZ" sz="2200" dirty="0" err="1"/>
              <a:t>visitors</a:t>
            </a:r>
            <a:r>
              <a:rPr lang="cs-CZ" sz="2200" dirty="0"/>
              <a:t> (</a:t>
            </a:r>
            <a:r>
              <a:rPr lang="cs-CZ" sz="2200" dirty="0" err="1"/>
              <a:t>tours</a:t>
            </a:r>
            <a:r>
              <a:rPr lang="cs-CZ" sz="2200" dirty="0"/>
              <a:t>, </a:t>
            </a:r>
            <a:r>
              <a:rPr lang="cs-CZ" sz="2200" dirty="0" err="1"/>
              <a:t>talks</a:t>
            </a:r>
            <a:r>
              <a:rPr lang="cs-CZ" sz="2200" dirty="0"/>
              <a:t>, </a:t>
            </a:r>
            <a:r>
              <a:rPr lang="cs-CZ" sz="2200" dirty="0" err="1"/>
              <a:t>demonstations</a:t>
            </a:r>
            <a:r>
              <a:rPr lang="cs-CZ" sz="2200" dirty="0"/>
              <a:t>, </a:t>
            </a:r>
            <a:r>
              <a:rPr lang="cs-CZ" sz="2200" dirty="0" err="1"/>
              <a:t>etc</a:t>
            </a:r>
            <a:r>
              <a:rPr lang="cs-CZ" sz="2200" dirty="0"/>
              <a:t>.)</a:t>
            </a:r>
          </a:p>
          <a:p>
            <a:pPr lvl="1">
              <a:lnSpc>
                <a:spcPct val="110000"/>
              </a:lnSpc>
            </a:pPr>
            <a:r>
              <a:rPr lang="cs-CZ" sz="2200" b="1" dirty="0"/>
              <a:t>Non-</a:t>
            </a:r>
            <a:r>
              <a:rPr lang="cs-CZ" sz="2200" b="1" dirty="0" err="1"/>
              <a:t>personal</a:t>
            </a:r>
            <a:r>
              <a:rPr lang="cs-CZ" sz="2200" b="1" dirty="0"/>
              <a:t> </a:t>
            </a:r>
            <a:r>
              <a:rPr lang="cs-CZ" sz="2200" dirty="0"/>
              <a:t>– </a:t>
            </a:r>
            <a:r>
              <a:rPr lang="cs-CZ" sz="2200" dirty="0" err="1"/>
              <a:t>self-guided</a:t>
            </a:r>
            <a:r>
              <a:rPr lang="cs-CZ" sz="2200" dirty="0"/>
              <a:t> </a:t>
            </a:r>
            <a:r>
              <a:rPr lang="cs-CZ" sz="2200" dirty="0" err="1"/>
              <a:t>exploration</a:t>
            </a:r>
            <a:r>
              <a:rPr lang="cs-CZ" sz="2200" dirty="0"/>
              <a:t> (</a:t>
            </a:r>
            <a:r>
              <a:rPr lang="cs-CZ" sz="2200" dirty="0" err="1"/>
              <a:t>exhibits</a:t>
            </a:r>
            <a:r>
              <a:rPr lang="cs-CZ" sz="2200" dirty="0"/>
              <a:t>, </a:t>
            </a:r>
            <a:r>
              <a:rPr lang="cs-CZ" sz="2200" dirty="0" err="1"/>
              <a:t>printed</a:t>
            </a:r>
            <a:r>
              <a:rPr lang="cs-CZ" sz="2200" dirty="0"/>
              <a:t> </a:t>
            </a:r>
            <a:r>
              <a:rPr lang="cs-CZ" sz="2200" dirty="0" err="1"/>
              <a:t>materials</a:t>
            </a:r>
            <a:r>
              <a:rPr lang="cs-CZ" sz="2200" dirty="0"/>
              <a:t>, </a:t>
            </a:r>
            <a:r>
              <a:rPr lang="cs-CZ" sz="2200" dirty="0" err="1"/>
              <a:t>signs</a:t>
            </a:r>
            <a:r>
              <a:rPr lang="cs-CZ" sz="2200" dirty="0"/>
              <a:t>, </a:t>
            </a:r>
            <a:r>
              <a:rPr lang="cs-CZ" sz="2200" dirty="0" err="1"/>
              <a:t>brochures</a:t>
            </a:r>
            <a:r>
              <a:rPr lang="cs-CZ" sz="2200" dirty="0"/>
              <a:t>, audio/</a:t>
            </a:r>
            <a:r>
              <a:rPr lang="cs-CZ" sz="2200" dirty="0" err="1"/>
              <a:t>visual</a:t>
            </a:r>
            <a:r>
              <a:rPr lang="cs-CZ" sz="2200" dirty="0"/>
              <a:t> </a:t>
            </a:r>
            <a:r>
              <a:rPr lang="cs-CZ" sz="2200" dirty="0" err="1"/>
              <a:t>devices</a:t>
            </a:r>
            <a:r>
              <a:rPr lang="cs-CZ" sz="2200" dirty="0"/>
              <a:t>), </a:t>
            </a:r>
            <a:r>
              <a:rPr lang="cs-CZ" sz="2200" dirty="0" err="1"/>
              <a:t>new</a:t>
            </a:r>
            <a:r>
              <a:rPr lang="cs-CZ" sz="2200" dirty="0"/>
              <a:t> </a:t>
            </a:r>
            <a:r>
              <a:rPr lang="cs-CZ" sz="2200" dirty="0" err="1"/>
              <a:t>technologies</a:t>
            </a:r>
            <a:r>
              <a:rPr lang="cs-CZ" sz="2200" dirty="0"/>
              <a:t> </a:t>
            </a:r>
            <a:r>
              <a:rPr lang="cs-CZ" sz="2200" dirty="0" err="1"/>
              <a:t>for</a:t>
            </a:r>
            <a:r>
              <a:rPr lang="cs-CZ" sz="2200" dirty="0"/>
              <a:t> </a:t>
            </a:r>
            <a:r>
              <a:rPr lang="cs-CZ" sz="2200" dirty="0" err="1"/>
              <a:t>interactive</a:t>
            </a:r>
            <a:r>
              <a:rPr lang="cs-CZ" sz="2200" dirty="0"/>
              <a:t> </a:t>
            </a:r>
            <a:r>
              <a:rPr lang="cs-CZ" sz="2200" dirty="0" err="1"/>
              <a:t>experiences</a:t>
            </a:r>
            <a:endParaRPr lang="cs-CZ" sz="2200" dirty="0"/>
          </a:p>
        </p:txBody>
      </p:sp>
      <p:pic>
        <p:nvPicPr>
          <p:cNvPr id="4" name="Obrázek 3" descr="Obsah obrázku text&#10;&#10;Popis byl vytvořen automaticky">
            <a:extLst>
              <a:ext uri="{FF2B5EF4-FFF2-40B4-BE49-F238E27FC236}">
                <a16:creationId xmlns:a16="http://schemas.microsoft.com/office/drawing/2014/main" id="{1A53E919-6549-420E-F474-D54BEDA9A9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42398810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0B359EA-9ABC-AB50-3F4B-BA7FB342C697}"/>
              </a:ext>
            </a:extLst>
          </p:cNvPr>
          <p:cNvSpPr>
            <a:spLocks noGrp="1"/>
          </p:cNvSpPr>
          <p:nvPr>
            <p:ph type="title"/>
          </p:nvPr>
        </p:nvSpPr>
        <p:spPr/>
        <p:txBody>
          <a:bodyPr/>
          <a:lstStyle/>
          <a:p>
            <a:r>
              <a:rPr lang="cs-CZ" b="1" dirty="0"/>
              <a:t>Zoo </a:t>
            </a:r>
            <a:r>
              <a:rPr lang="cs-CZ" b="1" dirty="0" err="1"/>
              <a:t>academy</a:t>
            </a:r>
            <a:r>
              <a:rPr lang="cs-CZ" b="1" dirty="0"/>
              <a:t> Heidelberg</a:t>
            </a:r>
          </a:p>
        </p:txBody>
      </p:sp>
      <p:sp>
        <p:nvSpPr>
          <p:cNvPr id="3" name="Zástupný obsah 2">
            <a:extLst>
              <a:ext uri="{FF2B5EF4-FFF2-40B4-BE49-F238E27FC236}">
                <a16:creationId xmlns:a16="http://schemas.microsoft.com/office/drawing/2014/main" id="{45623506-1022-646A-8F26-2A678EA39656}"/>
              </a:ext>
            </a:extLst>
          </p:cNvPr>
          <p:cNvSpPr>
            <a:spLocks noGrp="1"/>
          </p:cNvSpPr>
          <p:nvPr>
            <p:ph idx="1"/>
          </p:nvPr>
        </p:nvSpPr>
        <p:spPr/>
        <p:txBody>
          <a:bodyPr/>
          <a:lstStyle/>
          <a:p>
            <a:r>
              <a:rPr lang="en-US" b="1" dirty="0"/>
              <a:t>Educational department </a:t>
            </a:r>
            <a:r>
              <a:rPr lang="en-US" dirty="0"/>
              <a:t>of Heidelberg Zoo</a:t>
            </a:r>
          </a:p>
          <a:p>
            <a:r>
              <a:rPr lang="en-US" dirty="0"/>
              <a:t>Covers animals &amp; nature, exhibition, technology, and laboratory categories</a:t>
            </a:r>
          </a:p>
          <a:p>
            <a:r>
              <a:rPr lang="en-US" dirty="0"/>
              <a:t>Offers workshops, school class/kindergarten programs, scientific experimentation, modern technology, interactive exhibitions, and visiting zoo animals with special observation offers</a:t>
            </a:r>
            <a:r>
              <a:rPr lang="cs-CZ" dirty="0"/>
              <a:t> (Zoo Heidelberg, 2021). </a:t>
            </a:r>
          </a:p>
        </p:txBody>
      </p:sp>
      <p:pic>
        <p:nvPicPr>
          <p:cNvPr id="4" name="Obrázek 3" descr="Obsah obrázku text&#10;&#10;Popis byl vytvořen automaticky">
            <a:extLst>
              <a:ext uri="{FF2B5EF4-FFF2-40B4-BE49-F238E27FC236}">
                <a16:creationId xmlns:a16="http://schemas.microsoft.com/office/drawing/2014/main" id="{3B50B069-EDB9-BD65-B6E5-1A7ECE5A27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25517900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CA39B959-0F5A-C13A-02F7-B7771B5E2218}"/>
              </a:ext>
            </a:extLst>
          </p:cNvPr>
          <p:cNvSpPr>
            <a:spLocks noGrp="1"/>
          </p:cNvSpPr>
          <p:nvPr>
            <p:ph type="title"/>
          </p:nvPr>
        </p:nvSpPr>
        <p:spPr>
          <a:xfrm>
            <a:off x="694111" y="909637"/>
            <a:ext cx="5933795" cy="1362073"/>
          </a:xfrm>
        </p:spPr>
        <p:txBody>
          <a:bodyPr>
            <a:normAutofit/>
          </a:bodyPr>
          <a:lstStyle/>
          <a:p>
            <a:r>
              <a:rPr lang="en-US" b="1" dirty="0"/>
              <a:t>The botanical garden of Padua</a:t>
            </a:r>
            <a:endParaRPr lang="cs-CZ" b="1"/>
          </a:p>
        </p:txBody>
      </p:sp>
      <p:cxnSp>
        <p:nvCxnSpPr>
          <p:cNvPr id="20" name="Straight Connector 19">
            <a:extLst>
              <a:ext uri="{FF2B5EF4-FFF2-40B4-BE49-F238E27FC236}">
                <a16:creationId xmlns:a16="http://schemas.microsoft.com/office/drawing/2014/main" id="{511FC409-B3C2-4F68-865C-C5333D6F27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57150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48F9A3C1-1747-8EB2-83B2-AA3C2860F217}"/>
              </a:ext>
            </a:extLst>
          </p:cNvPr>
          <p:cNvSpPr>
            <a:spLocks noGrp="1"/>
          </p:cNvSpPr>
          <p:nvPr>
            <p:ph idx="1"/>
          </p:nvPr>
        </p:nvSpPr>
        <p:spPr>
          <a:xfrm>
            <a:off x="700088" y="2276474"/>
            <a:ext cx="6041371" cy="3553109"/>
          </a:xfrm>
        </p:spPr>
        <p:txBody>
          <a:bodyPr>
            <a:normAutofit/>
          </a:bodyPr>
          <a:lstStyle/>
          <a:p>
            <a:r>
              <a:rPr lang="en-US" dirty="0"/>
              <a:t>UNESCO World Heritage Site since 1997</a:t>
            </a:r>
          </a:p>
          <a:p>
            <a:r>
              <a:rPr lang="en-US" b="1" dirty="0"/>
              <a:t>The first botanical garden in the world with a circular layout</a:t>
            </a:r>
          </a:p>
          <a:p>
            <a:r>
              <a:rPr lang="en-US" dirty="0"/>
              <a:t>Offers educational workshops and guided tours covering various topics in botany, cultivation, biodiversity, and ecology</a:t>
            </a:r>
            <a:endParaRPr lang="cs-CZ" dirty="0"/>
          </a:p>
        </p:txBody>
      </p:sp>
      <p:pic>
        <p:nvPicPr>
          <p:cNvPr id="5" name="Picture 4" descr="Hedge maze">
            <a:extLst>
              <a:ext uri="{FF2B5EF4-FFF2-40B4-BE49-F238E27FC236}">
                <a16:creationId xmlns:a16="http://schemas.microsoft.com/office/drawing/2014/main" id="{8FE6A424-9725-33B6-B99D-AB62C81AA56A}"/>
              </a:ext>
            </a:extLst>
          </p:cNvPr>
          <p:cNvPicPr>
            <a:picLocks noChangeAspect="1"/>
          </p:cNvPicPr>
          <p:nvPr/>
        </p:nvPicPr>
        <p:blipFill rotWithShape="1">
          <a:blip r:embed="rId2"/>
          <a:srcRect l="30472" r="19500" b="1"/>
          <a:stretch/>
        </p:blipFill>
        <p:spPr>
          <a:xfrm>
            <a:off x="7315200" y="715218"/>
            <a:ext cx="4076700" cy="5418871"/>
          </a:xfrm>
          <a:prstGeom prst="rect">
            <a:avLst/>
          </a:prstGeom>
        </p:spPr>
      </p:pic>
      <p:cxnSp>
        <p:nvCxnSpPr>
          <p:cNvPr id="22" name="Straight Connector 21">
            <a:extLst>
              <a:ext uri="{FF2B5EF4-FFF2-40B4-BE49-F238E27FC236}">
                <a16:creationId xmlns:a16="http://schemas.microsoft.com/office/drawing/2014/main" id="{B810270D-76A7-44B3-9746-7EDF57886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5715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Obrázek 3" descr="Obsah obrázku text&#10;&#10;Popis byl vytvořen automaticky">
            <a:extLst>
              <a:ext uri="{FF2B5EF4-FFF2-40B4-BE49-F238E27FC236}">
                <a16:creationId xmlns:a16="http://schemas.microsoft.com/office/drawing/2014/main" id="{4593F17A-03E4-6C9E-506C-C10301D01A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7596771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26E89EBC-5C41-D97A-DA7C-C5C33133BEB6}"/>
              </a:ext>
            </a:extLst>
          </p:cNvPr>
          <p:cNvSpPr>
            <a:spLocks noGrp="1"/>
          </p:cNvSpPr>
          <p:nvPr>
            <p:ph type="title"/>
          </p:nvPr>
        </p:nvSpPr>
        <p:spPr>
          <a:xfrm>
            <a:off x="694111" y="909637"/>
            <a:ext cx="5933795" cy="1362073"/>
          </a:xfrm>
        </p:spPr>
        <p:txBody>
          <a:bodyPr>
            <a:normAutofit/>
          </a:bodyPr>
          <a:lstStyle/>
          <a:p>
            <a:pPr>
              <a:lnSpc>
                <a:spcPct val="90000"/>
              </a:lnSpc>
            </a:pPr>
            <a:r>
              <a:rPr lang="cs-CZ" sz="3400" b="1" err="1"/>
              <a:t>The</a:t>
            </a:r>
            <a:r>
              <a:rPr lang="cs-CZ" sz="3400" b="1"/>
              <a:t> </a:t>
            </a:r>
            <a:r>
              <a:rPr lang="cs-CZ" sz="3400" b="1" err="1"/>
              <a:t>palaces</a:t>
            </a:r>
            <a:r>
              <a:rPr lang="cs-CZ" sz="3400" b="1"/>
              <a:t> and </a:t>
            </a:r>
            <a:r>
              <a:rPr lang="cs-CZ" sz="3400" b="1" err="1"/>
              <a:t>parks</a:t>
            </a:r>
            <a:r>
              <a:rPr lang="cs-CZ" sz="3400" b="1"/>
              <a:t> </a:t>
            </a:r>
            <a:r>
              <a:rPr lang="cs-CZ" sz="3400" b="1" err="1"/>
              <a:t>of</a:t>
            </a:r>
            <a:r>
              <a:rPr lang="cs-CZ" sz="3400" b="1"/>
              <a:t> </a:t>
            </a:r>
            <a:r>
              <a:rPr lang="cs-CZ" sz="3400" b="1" err="1"/>
              <a:t>potsdam</a:t>
            </a:r>
            <a:r>
              <a:rPr lang="cs-CZ" sz="3400" b="1"/>
              <a:t> and </a:t>
            </a:r>
            <a:r>
              <a:rPr lang="cs-CZ" sz="3400" b="1" err="1"/>
              <a:t>berlin</a:t>
            </a:r>
            <a:endParaRPr lang="cs-CZ" sz="3400" b="1"/>
          </a:p>
        </p:txBody>
      </p:sp>
      <p:cxnSp>
        <p:nvCxnSpPr>
          <p:cNvPr id="29" name="Straight Connector 28">
            <a:extLst>
              <a:ext uri="{FF2B5EF4-FFF2-40B4-BE49-F238E27FC236}">
                <a16:creationId xmlns:a16="http://schemas.microsoft.com/office/drawing/2014/main" id="{511FC409-B3C2-4F68-865C-C5333D6F27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57150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257B2797-DE75-F311-E1C9-86BF7899C420}"/>
              </a:ext>
            </a:extLst>
          </p:cNvPr>
          <p:cNvSpPr>
            <a:spLocks noGrp="1"/>
          </p:cNvSpPr>
          <p:nvPr>
            <p:ph idx="1"/>
          </p:nvPr>
        </p:nvSpPr>
        <p:spPr>
          <a:xfrm>
            <a:off x="700088" y="2276474"/>
            <a:ext cx="6041371" cy="3553109"/>
          </a:xfrm>
        </p:spPr>
        <p:txBody>
          <a:bodyPr>
            <a:normAutofit/>
          </a:bodyPr>
          <a:lstStyle/>
          <a:p>
            <a:r>
              <a:rPr lang="en-US" dirty="0"/>
              <a:t>UNESCO World Heritage Sites since 1990</a:t>
            </a:r>
          </a:p>
          <a:p>
            <a:r>
              <a:rPr lang="en-US" dirty="0"/>
              <a:t>Fulfillment of UNESCO criteria</a:t>
            </a:r>
          </a:p>
          <a:p>
            <a:r>
              <a:rPr lang="en-US" dirty="0"/>
              <a:t>Area of approximately 500 ha with 150 buildings</a:t>
            </a:r>
            <a:endParaRPr lang="cs-CZ" dirty="0"/>
          </a:p>
        </p:txBody>
      </p:sp>
      <p:pic>
        <p:nvPicPr>
          <p:cNvPr id="6" name="Obrázek 5" descr="Obsah obrázku venku, obloha, budova, strom&#10;&#10;Popis byl vytvořen automaticky">
            <a:extLst>
              <a:ext uri="{FF2B5EF4-FFF2-40B4-BE49-F238E27FC236}">
                <a16:creationId xmlns:a16="http://schemas.microsoft.com/office/drawing/2014/main" id="{CC1437FA-CB24-E972-F164-FBF442013930}"/>
              </a:ext>
            </a:extLst>
          </p:cNvPr>
          <p:cNvPicPr>
            <a:picLocks noChangeAspect="1"/>
          </p:cNvPicPr>
          <p:nvPr/>
        </p:nvPicPr>
        <p:blipFill rotWithShape="1">
          <a:blip r:embed="rId2">
            <a:extLst>
              <a:ext uri="{28A0092B-C50C-407E-A947-70E740481C1C}">
                <a14:useLocalDpi xmlns:a14="http://schemas.microsoft.com/office/drawing/2010/main" val="0"/>
              </a:ext>
            </a:extLst>
          </a:blip>
          <a:srcRect l="26876" r="22720" b="2"/>
          <a:stretch/>
        </p:blipFill>
        <p:spPr>
          <a:xfrm>
            <a:off x="7315200" y="715218"/>
            <a:ext cx="4076700" cy="5418871"/>
          </a:xfrm>
          <a:prstGeom prst="rect">
            <a:avLst/>
          </a:prstGeom>
        </p:spPr>
      </p:pic>
      <p:cxnSp>
        <p:nvCxnSpPr>
          <p:cNvPr id="31" name="Straight Connector 30">
            <a:extLst>
              <a:ext uri="{FF2B5EF4-FFF2-40B4-BE49-F238E27FC236}">
                <a16:creationId xmlns:a16="http://schemas.microsoft.com/office/drawing/2014/main" id="{B810270D-76A7-44B3-9746-7EDF57886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5715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Obrázek 6" descr="Obsah obrázku text&#10;&#10;Popis byl vytvořen automaticky">
            <a:extLst>
              <a:ext uri="{FF2B5EF4-FFF2-40B4-BE49-F238E27FC236}">
                <a16:creationId xmlns:a16="http://schemas.microsoft.com/office/drawing/2014/main" id="{0F6F3585-3F25-FD5E-8092-6A20E953A3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22695443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28A4702-184B-CB6B-896B-7C87AE794807}"/>
              </a:ext>
            </a:extLst>
          </p:cNvPr>
          <p:cNvSpPr>
            <a:spLocks noGrp="1"/>
          </p:cNvSpPr>
          <p:nvPr>
            <p:ph type="title"/>
          </p:nvPr>
        </p:nvSpPr>
        <p:spPr/>
        <p:txBody>
          <a:bodyPr/>
          <a:lstStyle/>
          <a:p>
            <a:r>
              <a:rPr lang="cs-CZ" b="1" dirty="0" err="1"/>
              <a:t>The</a:t>
            </a:r>
            <a:r>
              <a:rPr lang="cs-CZ" b="1" dirty="0"/>
              <a:t> </a:t>
            </a:r>
            <a:r>
              <a:rPr lang="cs-CZ" b="1" dirty="0" err="1"/>
              <a:t>palaces</a:t>
            </a:r>
            <a:r>
              <a:rPr lang="cs-CZ" b="1" dirty="0"/>
              <a:t> and </a:t>
            </a:r>
            <a:r>
              <a:rPr lang="cs-CZ" b="1" dirty="0" err="1"/>
              <a:t>parks</a:t>
            </a:r>
            <a:r>
              <a:rPr lang="cs-CZ" b="1" dirty="0"/>
              <a:t> </a:t>
            </a:r>
            <a:r>
              <a:rPr lang="cs-CZ" b="1" dirty="0" err="1"/>
              <a:t>of</a:t>
            </a:r>
            <a:r>
              <a:rPr lang="cs-CZ" b="1" dirty="0"/>
              <a:t> </a:t>
            </a:r>
            <a:r>
              <a:rPr lang="cs-CZ" b="1" dirty="0" err="1"/>
              <a:t>potsdam</a:t>
            </a:r>
            <a:r>
              <a:rPr lang="cs-CZ" b="1" dirty="0"/>
              <a:t> and </a:t>
            </a:r>
            <a:r>
              <a:rPr lang="cs-CZ" b="1" dirty="0" err="1"/>
              <a:t>berlin</a:t>
            </a:r>
            <a:r>
              <a:rPr lang="cs-CZ" b="1" dirty="0"/>
              <a:t>: </a:t>
            </a:r>
            <a:r>
              <a:rPr lang="cs-CZ" dirty="0" err="1"/>
              <a:t>target</a:t>
            </a:r>
            <a:r>
              <a:rPr lang="cs-CZ" dirty="0"/>
              <a:t> </a:t>
            </a:r>
            <a:r>
              <a:rPr lang="cs-CZ" dirty="0" err="1"/>
              <a:t>groups</a:t>
            </a:r>
            <a:endParaRPr lang="cs-CZ" dirty="0"/>
          </a:p>
        </p:txBody>
      </p:sp>
      <p:sp>
        <p:nvSpPr>
          <p:cNvPr id="3" name="Zástupný obsah 2">
            <a:extLst>
              <a:ext uri="{FF2B5EF4-FFF2-40B4-BE49-F238E27FC236}">
                <a16:creationId xmlns:a16="http://schemas.microsoft.com/office/drawing/2014/main" id="{5A05A95A-B208-1F3E-7D8D-1148B2D4056D}"/>
              </a:ext>
            </a:extLst>
          </p:cNvPr>
          <p:cNvSpPr>
            <a:spLocks noGrp="1"/>
          </p:cNvSpPr>
          <p:nvPr>
            <p:ph idx="1"/>
          </p:nvPr>
        </p:nvSpPr>
        <p:spPr/>
        <p:txBody>
          <a:bodyPr/>
          <a:lstStyle/>
          <a:p>
            <a:r>
              <a:rPr lang="cs-CZ" b="1" dirty="0" err="1"/>
              <a:t>Family</a:t>
            </a:r>
            <a:r>
              <a:rPr lang="cs-CZ" b="1" dirty="0"/>
              <a:t> &amp; </a:t>
            </a:r>
            <a:r>
              <a:rPr lang="cs-CZ" b="1" dirty="0" err="1"/>
              <a:t>children</a:t>
            </a:r>
            <a:r>
              <a:rPr lang="cs-CZ" b="1" dirty="0"/>
              <a:t> </a:t>
            </a:r>
            <a:r>
              <a:rPr lang="cs-CZ" dirty="0"/>
              <a:t>– </a:t>
            </a:r>
            <a:r>
              <a:rPr lang="cs-CZ" dirty="0" err="1"/>
              <a:t>special</a:t>
            </a:r>
            <a:r>
              <a:rPr lang="cs-CZ" dirty="0"/>
              <a:t> </a:t>
            </a:r>
            <a:r>
              <a:rPr lang="cs-CZ" dirty="0" err="1"/>
              <a:t>events</a:t>
            </a:r>
            <a:r>
              <a:rPr lang="cs-CZ" dirty="0"/>
              <a:t>, </a:t>
            </a:r>
            <a:r>
              <a:rPr lang="cs-CZ" dirty="0" err="1"/>
              <a:t>workshops</a:t>
            </a:r>
            <a:r>
              <a:rPr lang="cs-CZ" dirty="0"/>
              <a:t>, </a:t>
            </a:r>
            <a:r>
              <a:rPr lang="cs-CZ" dirty="0" err="1"/>
              <a:t>guided</a:t>
            </a:r>
            <a:r>
              <a:rPr lang="cs-CZ" dirty="0"/>
              <a:t> </a:t>
            </a:r>
            <a:r>
              <a:rPr lang="cs-CZ" dirty="0" err="1"/>
              <a:t>tours</a:t>
            </a:r>
            <a:r>
              <a:rPr lang="cs-CZ" dirty="0"/>
              <a:t>, </a:t>
            </a:r>
            <a:r>
              <a:rPr lang="cs-CZ" dirty="0" err="1"/>
              <a:t>fairytale</a:t>
            </a:r>
            <a:r>
              <a:rPr lang="cs-CZ" dirty="0"/>
              <a:t> </a:t>
            </a:r>
            <a:r>
              <a:rPr lang="cs-CZ" dirty="0" err="1"/>
              <a:t>festivals</a:t>
            </a:r>
            <a:r>
              <a:rPr lang="cs-CZ" dirty="0"/>
              <a:t>, </a:t>
            </a:r>
            <a:r>
              <a:rPr lang="cs-CZ" dirty="0" err="1"/>
              <a:t>children‘s</a:t>
            </a:r>
            <a:r>
              <a:rPr lang="cs-CZ" dirty="0"/>
              <a:t> </a:t>
            </a:r>
            <a:r>
              <a:rPr lang="cs-CZ" dirty="0" err="1"/>
              <a:t>birthday</a:t>
            </a:r>
            <a:r>
              <a:rPr lang="cs-CZ" dirty="0"/>
              <a:t> </a:t>
            </a:r>
            <a:r>
              <a:rPr lang="cs-CZ" dirty="0" err="1"/>
              <a:t>parties</a:t>
            </a:r>
            <a:r>
              <a:rPr lang="cs-CZ" dirty="0"/>
              <a:t> </a:t>
            </a:r>
          </a:p>
          <a:p>
            <a:r>
              <a:rPr lang="cs-CZ" b="1" dirty="0" err="1"/>
              <a:t>Preschool</a:t>
            </a:r>
            <a:r>
              <a:rPr lang="cs-CZ" b="1" dirty="0"/>
              <a:t> &amp; </a:t>
            </a:r>
            <a:r>
              <a:rPr lang="cs-CZ" b="1" dirty="0" err="1"/>
              <a:t>school</a:t>
            </a:r>
            <a:r>
              <a:rPr lang="cs-CZ" b="1" dirty="0"/>
              <a:t> </a:t>
            </a:r>
            <a:r>
              <a:rPr lang="cs-CZ" dirty="0"/>
              <a:t>– </a:t>
            </a:r>
            <a:r>
              <a:rPr lang="cs-CZ" dirty="0" err="1"/>
              <a:t>programs</a:t>
            </a:r>
            <a:r>
              <a:rPr lang="cs-CZ" dirty="0"/>
              <a:t> on </a:t>
            </a:r>
            <a:r>
              <a:rPr lang="cs-CZ" dirty="0" err="1"/>
              <a:t>cultural</a:t>
            </a:r>
            <a:r>
              <a:rPr lang="cs-CZ" dirty="0"/>
              <a:t> and art </a:t>
            </a:r>
            <a:r>
              <a:rPr lang="cs-CZ" dirty="0" err="1"/>
              <a:t>history</a:t>
            </a:r>
            <a:r>
              <a:rPr lang="cs-CZ" dirty="0"/>
              <a:t> </a:t>
            </a:r>
            <a:r>
              <a:rPr lang="cs-CZ" dirty="0" err="1"/>
              <a:t>for</a:t>
            </a:r>
            <a:r>
              <a:rPr lang="cs-CZ" dirty="0"/>
              <a:t> </a:t>
            </a:r>
            <a:r>
              <a:rPr lang="cs-CZ" dirty="0" err="1"/>
              <a:t>school</a:t>
            </a:r>
            <a:r>
              <a:rPr lang="cs-CZ" dirty="0"/>
              <a:t> </a:t>
            </a:r>
            <a:r>
              <a:rPr lang="cs-CZ" dirty="0" err="1"/>
              <a:t>classes</a:t>
            </a:r>
            <a:r>
              <a:rPr lang="cs-CZ" dirty="0"/>
              <a:t>, </a:t>
            </a:r>
            <a:r>
              <a:rPr lang="cs-CZ" dirty="0" err="1"/>
              <a:t>playful</a:t>
            </a:r>
            <a:r>
              <a:rPr lang="cs-CZ" dirty="0"/>
              <a:t> </a:t>
            </a:r>
            <a:r>
              <a:rPr lang="cs-CZ" dirty="0" err="1"/>
              <a:t>approach</a:t>
            </a:r>
            <a:endParaRPr lang="cs-CZ" dirty="0"/>
          </a:p>
          <a:p>
            <a:r>
              <a:rPr lang="cs-CZ" b="1" dirty="0" err="1"/>
              <a:t>Visitors</a:t>
            </a:r>
            <a:r>
              <a:rPr lang="cs-CZ" b="1" dirty="0"/>
              <a:t> </a:t>
            </a:r>
            <a:r>
              <a:rPr lang="cs-CZ" b="1" dirty="0" err="1"/>
              <a:t>with</a:t>
            </a:r>
            <a:r>
              <a:rPr lang="cs-CZ" b="1" dirty="0"/>
              <a:t> </a:t>
            </a:r>
            <a:r>
              <a:rPr lang="cs-CZ" b="1" dirty="0" err="1"/>
              <a:t>special</a:t>
            </a:r>
            <a:r>
              <a:rPr lang="cs-CZ" b="1" dirty="0"/>
              <a:t> </a:t>
            </a:r>
            <a:r>
              <a:rPr lang="cs-CZ" b="1" dirty="0" err="1"/>
              <a:t>needs</a:t>
            </a:r>
            <a:r>
              <a:rPr lang="cs-CZ" b="1" dirty="0"/>
              <a:t> </a:t>
            </a:r>
            <a:r>
              <a:rPr lang="cs-CZ" dirty="0"/>
              <a:t>– </a:t>
            </a:r>
            <a:r>
              <a:rPr lang="cs-CZ" dirty="0" err="1"/>
              <a:t>recommended</a:t>
            </a:r>
            <a:r>
              <a:rPr lang="cs-CZ" dirty="0"/>
              <a:t> </a:t>
            </a:r>
            <a:r>
              <a:rPr lang="cs-CZ" dirty="0" err="1"/>
              <a:t>route</a:t>
            </a:r>
            <a:r>
              <a:rPr lang="cs-CZ" dirty="0"/>
              <a:t> </a:t>
            </a:r>
            <a:r>
              <a:rPr lang="cs-CZ" dirty="0" err="1"/>
              <a:t>for</a:t>
            </a:r>
            <a:r>
              <a:rPr lang="cs-CZ" dirty="0"/>
              <a:t> mobility and </a:t>
            </a:r>
            <a:r>
              <a:rPr lang="cs-CZ" dirty="0" err="1"/>
              <a:t>visually</a:t>
            </a:r>
            <a:r>
              <a:rPr lang="cs-CZ" dirty="0"/>
              <a:t> </a:t>
            </a:r>
            <a:r>
              <a:rPr lang="cs-CZ" dirty="0" err="1"/>
              <a:t>impaired</a:t>
            </a:r>
            <a:r>
              <a:rPr lang="cs-CZ" dirty="0"/>
              <a:t> </a:t>
            </a:r>
            <a:r>
              <a:rPr lang="cs-CZ" dirty="0" err="1"/>
              <a:t>visitors</a:t>
            </a:r>
            <a:r>
              <a:rPr lang="cs-CZ" dirty="0"/>
              <a:t>, </a:t>
            </a:r>
            <a:r>
              <a:rPr lang="cs-CZ" dirty="0" err="1"/>
              <a:t>barrier</a:t>
            </a:r>
            <a:r>
              <a:rPr lang="cs-CZ" dirty="0"/>
              <a:t>-free </a:t>
            </a:r>
            <a:r>
              <a:rPr lang="cs-CZ" dirty="0" err="1"/>
              <a:t>accress</a:t>
            </a:r>
            <a:r>
              <a:rPr lang="cs-CZ" dirty="0"/>
              <a:t> as a </a:t>
            </a:r>
            <a:r>
              <a:rPr lang="cs-CZ" dirty="0" err="1"/>
              <a:t>goal</a:t>
            </a:r>
            <a:endParaRPr lang="cs-CZ" dirty="0"/>
          </a:p>
          <a:p>
            <a:r>
              <a:rPr lang="cs-CZ" b="1" dirty="0"/>
              <a:t>Digital </a:t>
            </a:r>
            <a:r>
              <a:rPr lang="cs-CZ" b="1" dirty="0" err="1"/>
              <a:t>offers</a:t>
            </a:r>
            <a:r>
              <a:rPr lang="cs-CZ" b="1" dirty="0"/>
              <a:t> </a:t>
            </a:r>
            <a:r>
              <a:rPr lang="cs-CZ" dirty="0"/>
              <a:t>– </a:t>
            </a:r>
            <a:r>
              <a:rPr lang="cs-CZ" dirty="0" err="1"/>
              <a:t>virtual</a:t>
            </a:r>
            <a:r>
              <a:rPr lang="cs-CZ" dirty="0"/>
              <a:t> tour and </a:t>
            </a:r>
            <a:r>
              <a:rPr lang="cs-CZ" dirty="0" err="1"/>
              <a:t>digital</a:t>
            </a:r>
            <a:r>
              <a:rPr lang="cs-CZ" dirty="0"/>
              <a:t> </a:t>
            </a:r>
            <a:r>
              <a:rPr lang="cs-CZ" dirty="0" err="1"/>
              <a:t>exhibitions</a:t>
            </a:r>
            <a:r>
              <a:rPr lang="cs-CZ" dirty="0"/>
              <a:t>, YouTube </a:t>
            </a:r>
            <a:r>
              <a:rPr lang="cs-CZ" dirty="0" err="1"/>
              <a:t>clips</a:t>
            </a:r>
            <a:r>
              <a:rPr lang="cs-CZ" dirty="0"/>
              <a:t> and </a:t>
            </a:r>
            <a:r>
              <a:rPr lang="cs-CZ" dirty="0" err="1"/>
              <a:t>behind-the-scenes</a:t>
            </a:r>
            <a:r>
              <a:rPr lang="cs-CZ" dirty="0"/>
              <a:t> </a:t>
            </a:r>
            <a:r>
              <a:rPr lang="cs-CZ" dirty="0" err="1"/>
              <a:t>glimpses</a:t>
            </a:r>
            <a:r>
              <a:rPr lang="cs-CZ" dirty="0"/>
              <a:t>, online </a:t>
            </a:r>
            <a:r>
              <a:rPr lang="cs-CZ" dirty="0" err="1"/>
              <a:t>exploration</a:t>
            </a:r>
            <a:r>
              <a:rPr lang="cs-CZ" dirty="0"/>
              <a:t> </a:t>
            </a:r>
            <a:r>
              <a:rPr lang="cs-CZ" dirty="0" err="1"/>
              <a:t>of</a:t>
            </a:r>
            <a:r>
              <a:rPr lang="cs-CZ" dirty="0"/>
              <a:t> </a:t>
            </a:r>
            <a:r>
              <a:rPr lang="cs-CZ" dirty="0" err="1"/>
              <a:t>specific</a:t>
            </a:r>
            <a:r>
              <a:rPr lang="cs-CZ" dirty="0"/>
              <a:t> </a:t>
            </a:r>
            <a:r>
              <a:rPr lang="cs-CZ" dirty="0" err="1"/>
              <a:t>sites</a:t>
            </a:r>
            <a:endParaRPr lang="cs-CZ" dirty="0"/>
          </a:p>
        </p:txBody>
      </p:sp>
      <p:sp>
        <p:nvSpPr>
          <p:cNvPr id="5" name="TextovéPole 4">
            <a:extLst>
              <a:ext uri="{FF2B5EF4-FFF2-40B4-BE49-F238E27FC236}">
                <a16:creationId xmlns:a16="http://schemas.microsoft.com/office/drawing/2014/main" id="{B94B325A-1403-5A17-498A-5850B9DBFDEC}"/>
              </a:ext>
            </a:extLst>
          </p:cNvPr>
          <p:cNvSpPr txBox="1"/>
          <p:nvPr/>
        </p:nvSpPr>
        <p:spPr>
          <a:xfrm>
            <a:off x="700635" y="6211669"/>
            <a:ext cx="7913976" cy="369332"/>
          </a:xfrm>
          <a:prstGeom prst="rect">
            <a:avLst/>
          </a:prstGeom>
          <a:noFill/>
        </p:spPr>
        <p:txBody>
          <a:bodyPr wrap="square">
            <a:spAutoFit/>
          </a:bodyPr>
          <a:lstStyle/>
          <a:p>
            <a:r>
              <a:rPr lang="en-GB" sz="1800" dirty="0">
                <a:effectLst/>
                <a:latin typeface="Calibri" panose="020F0502020204030204" pitchFamily="34" charset="0"/>
                <a:ea typeface="Calibri" panose="020F0502020204030204" pitchFamily="34" charset="0"/>
                <a:cs typeface="Calibri" panose="020F0502020204030204" pitchFamily="34" charset="0"/>
              </a:rPr>
              <a:t> (Stiftung </a:t>
            </a:r>
            <a:r>
              <a:rPr lang="en-GB" sz="1800" dirty="0" err="1">
                <a:effectLst/>
                <a:latin typeface="Calibri" panose="020F0502020204030204" pitchFamily="34" charset="0"/>
                <a:ea typeface="Calibri" panose="020F0502020204030204" pitchFamily="34" charset="0"/>
                <a:cs typeface="Calibri" panose="020F0502020204030204" pitchFamily="34" charset="0"/>
              </a:rPr>
              <a:t>Preussische</a:t>
            </a:r>
            <a:r>
              <a:rPr lang="en-GB" sz="1800" dirty="0">
                <a:effectLst/>
                <a:latin typeface="Calibri" panose="020F0502020204030204" pitchFamily="34" charset="0"/>
                <a:ea typeface="Calibri" panose="020F0502020204030204" pitchFamily="34" charset="0"/>
                <a:cs typeface="Calibri" panose="020F0502020204030204" pitchFamily="34" charset="0"/>
              </a:rPr>
              <a:t> </a:t>
            </a:r>
            <a:r>
              <a:rPr lang="en-GB" sz="1800" dirty="0" err="1">
                <a:effectLst/>
                <a:latin typeface="Calibri" panose="020F0502020204030204" pitchFamily="34" charset="0"/>
                <a:ea typeface="Calibri" panose="020F0502020204030204" pitchFamily="34" charset="0"/>
                <a:cs typeface="Calibri" panose="020F0502020204030204" pitchFamily="34" charset="0"/>
              </a:rPr>
              <a:t>Schlösser</a:t>
            </a:r>
            <a:r>
              <a:rPr lang="en-GB" sz="1800" dirty="0">
                <a:effectLst/>
                <a:latin typeface="Calibri" panose="020F0502020204030204" pitchFamily="34" charset="0"/>
                <a:ea typeface="Calibri" panose="020F0502020204030204" pitchFamily="34" charset="0"/>
                <a:cs typeface="Calibri" panose="020F0502020204030204" pitchFamily="34" charset="0"/>
              </a:rPr>
              <a:t> und </a:t>
            </a:r>
            <a:r>
              <a:rPr lang="en-GB" sz="1800" dirty="0" err="1">
                <a:effectLst/>
                <a:latin typeface="Calibri" panose="020F0502020204030204" pitchFamily="34" charset="0"/>
                <a:ea typeface="Calibri" panose="020F0502020204030204" pitchFamily="34" charset="0"/>
                <a:cs typeface="Calibri" panose="020F0502020204030204" pitchFamily="34" charset="0"/>
              </a:rPr>
              <a:t>Gärten</a:t>
            </a:r>
            <a:r>
              <a:rPr lang="en-GB" sz="1800" dirty="0">
                <a:effectLst/>
                <a:latin typeface="Calibri" panose="020F0502020204030204" pitchFamily="34" charset="0"/>
                <a:ea typeface="Calibri" panose="020F0502020204030204" pitchFamily="34" charset="0"/>
                <a:cs typeface="Calibri" panose="020F0502020204030204" pitchFamily="34" charset="0"/>
              </a:rPr>
              <a:t> Berlin-Brandenburg, 2021)</a:t>
            </a:r>
            <a:r>
              <a:rPr lang="cs-CZ" sz="1800" dirty="0">
                <a:effectLst/>
                <a:latin typeface="Calibri" panose="020F0502020204030204" pitchFamily="34" charset="0"/>
                <a:ea typeface="Calibri" panose="020F0502020204030204" pitchFamily="34" charset="0"/>
                <a:cs typeface="Calibri" panose="020F0502020204030204" pitchFamily="34" charset="0"/>
              </a:rPr>
              <a:t> </a:t>
            </a:r>
            <a:r>
              <a:rPr lang="en-GB" sz="1800" dirty="0">
                <a:effectLst/>
                <a:latin typeface="Calibri" panose="020F0502020204030204" pitchFamily="34" charset="0"/>
                <a:ea typeface="Calibri" panose="020F0502020204030204" pitchFamily="34" charset="0"/>
                <a:cs typeface="Calibri" panose="020F0502020204030204" pitchFamily="34" charset="0"/>
              </a:rPr>
              <a:t>.</a:t>
            </a:r>
            <a:endParaRPr lang="cs-CZ" dirty="0">
              <a:latin typeface="Calibri" panose="020F0502020204030204" pitchFamily="34" charset="0"/>
              <a:cs typeface="Calibri" panose="020F0502020204030204" pitchFamily="34" charset="0"/>
            </a:endParaRPr>
          </a:p>
        </p:txBody>
      </p:sp>
      <p:pic>
        <p:nvPicPr>
          <p:cNvPr id="6" name="Obrázek 5" descr="Obsah obrázku text&#10;&#10;Popis byl vytvořen automaticky">
            <a:extLst>
              <a:ext uri="{FF2B5EF4-FFF2-40B4-BE49-F238E27FC236}">
                <a16:creationId xmlns:a16="http://schemas.microsoft.com/office/drawing/2014/main" id="{D1FA5D8C-4FA1-C262-FA1A-8C6CAEC47B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6373273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1F48572-C87C-6B9E-823D-663A0EDD5F3E}"/>
              </a:ext>
            </a:extLst>
          </p:cNvPr>
          <p:cNvSpPr>
            <a:spLocks noGrp="1"/>
          </p:cNvSpPr>
          <p:nvPr>
            <p:ph type="title"/>
          </p:nvPr>
        </p:nvSpPr>
        <p:spPr/>
        <p:txBody>
          <a:bodyPr/>
          <a:lstStyle/>
          <a:p>
            <a:r>
              <a:rPr lang="cs-CZ" dirty="0" err="1"/>
              <a:t>summary</a:t>
            </a:r>
            <a:endParaRPr lang="cs-CZ" dirty="0"/>
          </a:p>
        </p:txBody>
      </p:sp>
      <p:sp>
        <p:nvSpPr>
          <p:cNvPr id="3" name="Zástupný obsah 2">
            <a:extLst>
              <a:ext uri="{FF2B5EF4-FFF2-40B4-BE49-F238E27FC236}">
                <a16:creationId xmlns:a16="http://schemas.microsoft.com/office/drawing/2014/main" id="{1ABF0247-8C67-9001-D86A-89D4D930B166}"/>
              </a:ext>
            </a:extLst>
          </p:cNvPr>
          <p:cNvSpPr>
            <a:spLocks noGrp="1"/>
          </p:cNvSpPr>
          <p:nvPr>
            <p:ph idx="1"/>
          </p:nvPr>
        </p:nvSpPr>
        <p:spPr/>
        <p:txBody>
          <a:bodyPr/>
          <a:lstStyle/>
          <a:p>
            <a:r>
              <a:rPr lang="cs-CZ" dirty="0" err="1"/>
              <a:t>Cultural</a:t>
            </a:r>
            <a:r>
              <a:rPr lang="cs-CZ" dirty="0"/>
              <a:t> </a:t>
            </a:r>
            <a:r>
              <a:rPr lang="cs-CZ" dirty="0" err="1"/>
              <a:t>landscapes</a:t>
            </a:r>
            <a:r>
              <a:rPr lang="cs-CZ" dirty="0"/>
              <a:t> </a:t>
            </a:r>
            <a:r>
              <a:rPr lang="cs-CZ" dirty="0" err="1"/>
              <a:t>is</a:t>
            </a:r>
            <a:r>
              <a:rPr lang="cs-CZ" dirty="0"/>
              <a:t> </a:t>
            </a:r>
            <a:r>
              <a:rPr lang="cs-CZ" dirty="0" err="1"/>
              <a:t>divided</a:t>
            </a:r>
            <a:r>
              <a:rPr lang="cs-CZ" dirty="0"/>
              <a:t> </a:t>
            </a:r>
            <a:r>
              <a:rPr lang="cs-CZ" dirty="0" err="1"/>
              <a:t>into</a:t>
            </a:r>
            <a:r>
              <a:rPr lang="cs-CZ" dirty="0"/>
              <a:t> </a:t>
            </a:r>
            <a:r>
              <a:rPr lang="cs-CZ" dirty="0" err="1"/>
              <a:t>three</a:t>
            </a:r>
            <a:r>
              <a:rPr lang="cs-CZ" dirty="0"/>
              <a:t> </a:t>
            </a:r>
            <a:r>
              <a:rPr lang="cs-CZ" dirty="0" err="1"/>
              <a:t>categories</a:t>
            </a:r>
            <a:r>
              <a:rPr lang="cs-CZ" dirty="0"/>
              <a:t>: </a:t>
            </a:r>
          </a:p>
          <a:p>
            <a:pPr lvl="1"/>
            <a:r>
              <a:rPr lang="cs-CZ" dirty="0"/>
              <a:t>c</a:t>
            </a:r>
            <a:r>
              <a:rPr lang="en-US" dirty="0" err="1"/>
              <a:t>learly</a:t>
            </a:r>
            <a:r>
              <a:rPr lang="en-US" dirty="0"/>
              <a:t> defined landscape</a:t>
            </a:r>
            <a:r>
              <a:rPr lang="cs-CZ" dirty="0"/>
              <a:t>,</a:t>
            </a:r>
          </a:p>
          <a:p>
            <a:pPr lvl="1"/>
            <a:r>
              <a:rPr lang="cs-CZ" dirty="0"/>
              <a:t>o</a:t>
            </a:r>
            <a:r>
              <a:rPr lang="en-US" dirty="0" err="1"/>
              <a:t>rganically</a:t>
            </a:r>
            <a:r>
              <a:rPr lang="en-US" dirty="0"/>
              <a:t> evolved landscape</a:t>
            </a:r>
            <a:r>
              <a:rPr lang="cs-CZ" dirty="0"/>
              <a:t>, </a:t>
            </a:r>
          </a:p>
          <a:p>
            <a:pPr lvl="1"/>
            <a:r>
              <a:rPr lang="cs-CZ" dirty="0"/>
              <a:t>a</a:t>
            </a:r>
            <a:r>
              <a:rPr lang="en-US" dirty="0" err="1"/>
              <a:t>ssociative</a:t>
            </a:r>
            <a:r>
              <a:rPr lang="en-US" dirty="0"/>
              <a:t> cultural landscape </a:t>
            </a:r>
            <a:endParaRPr lang="cs-CZ" dirty="0"/>
          </a:p>
          <a:p>
            <a:r>
              <a:rPr lang="cs-CZ" dirty="0" err="1"/>
              <a:t>Palace</a:t>
            </a:r>
            <a:r>
              <a:rPr lang="cs-CZ" dirty="0"/>
              <a:t> </a:t>
            </a:r>
            <a:r>
              <a:rPr lang="cs-CZ" dirty="0" err="1"/>
              <a:t>gardens</a:t>
            </a:r>
            <a:r>
              <a:rPr lang="cs-CZ" dirty="0"/>
              <a:t>, </a:t>
            </a:r>
            <a:r>
              <a:rPr lang="cs-CZ" dirty="0" err="1"/>
              <a:t>botanical</a:t>
            </a:r>
            <a:r>
              <a:rPr lang="cs-CZ" dirty="0"/>
              <a:t> </a:t>
            </a:r>
            <a:r>
              <a:rPr lang="cs-CZ" dirty="0" err="1"/>
              <a:t>gardens</a:t>
            </a:r>
            <a:r>
              <a:rPr lang="cs-CZ" dirty="0"/>
              <a:t>, </a:t>
            </a:r>
            <a:r>
              <a:rPr lang="cs-CZ" dirty="0" err="1"/>
              <a:t>zoos</a:t>
            </a:r>
            <a:endParaRPr lang="cs-CZ" dirty="0"/>
          </a:p>
          <a:p>
            <a:r>
              <a:rPr lang="cs-CZ" dirty="0" err="1"/>
              <a:t>Two</a:t>
            </a:r>
            <a:r>
              <a:rPr lang="cs-CZ" dirty="0"/>
              <a:t> </a:t>
            </a:r>
            <a:r>
              <a:rPr lang="cs-CZ" dirty="0" err="1"/>
              <a:t>models</a:t>
            </a:r>
            <a:r>
              <a:rPr lang="cs-CZ" dirty="0"/>
              <a:t>:</a:t>
            </a:r>
          </a:p>
          <a:p>
            <a:pPr lvl="1"/>
            <a:r>
              <a:rPr lang="cs-CZ" dirty="0" err="1"/>
              <a:t>Core-domain-sphere</a:t>
            </a:r>
            <a:endParaRPr lang="cs-CZ" dirty="0"/>
          </a:p>
          <a:p>
            <a:pPr lvl="1"/>
            <a:r>
              <a:rPr lang="cs-CZ" dirty="0" err="1"/>
              <a:t>Material</a:t>
            </a:r>
            <a:r>
              <a:rPr lang="cs-CZ" dirty="0"/>
              <a:t> vs. </a:t>
            </a:r>
            <a:r>
              <a:rPr lang="cs-CZ" dirty="0" err="1"/>
              <a:t>nonmaterial</a:t>
            </a:r>
            <a:r>
              <a:rPr lang="cs-CZ" dirty="0"/>
              <a:t> </a:t>
            </a:r>
            <a:r>
              <a:rPr lang="cs-CZ" dirty="0" err="1"/>
              <a:t>culture</a:t>
            </a:r>
            <a:endParaRPr lang="cs-CZ" dirty="0"/>
          </a:p>
          <a:p>
            <a:endParaRPr lang="cs-CZ" dirty="0"/>
          </a:p>
          <a:p>
            <a:endParaRPr lang="cs-CZ" dirty="0"/>
          </a:p>
        </p:txBody>
      </p:sp>
      <p:pic>
        <p:nvPicPr>
          <p:cNvPr id="4" name="Obrázek 3" descr="Obsah obrázku text&#10;&#10;Popis byl vytvořen automaticky">
            <a:extLst>
              <a:ext uri="{FF2B5EF4-FFF2-40B4-BE49-F238E27FC236}">
                <a16:creationId xmlns:a16="http://schemas.microsoft.com/office/drawing/2014/main" id="{0A72E9CF-E6A8-8D50-09ED-CF30B4EE21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18014220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832805-45DB-76A6-28E9-5D8445CF49C0}"/>
              </a:ext>
            </a:extLst>
          </p:cNvPr>
          <p:cNvSpPr>
            <a:spLocks noGrp="1"/>
          </p:cNvSpPr>
          <p:nvPr>
            <p:ph type="title"/>
          </p:nvPr>
        </p:nvSpPr>
        <p:spPr/>
        <p:txBody>
          <a:bodyPr/>
          <a:lstStyle/>
          <a:p>
            <a:r>
              <a:rPr lang="cs-CZ" dirty="0" err="1"/>
              <a:t>references</a:t>
            </a:r>
            <a:endParaRPr lang="cs-CZ" dirty="0"/>
          </a:p>
        </p:txBody>
      </p:sp>
      <p:sp>
        <p:nvSpPr>
          <p:cNvPr id="3" name="Zástupný obsah 2">
            <a:extLst>
              <a:ext uri="{FF2B5EF4-FFF2-40B4-BE49-F238E27FC236}">
                <a16:creationId xmlns:a16="http://schemas.microsoft.com/office/drawing/2014/main" id="{F804B18F-9C64-F7F3-CD59-6E72DBFAF8FE}"/>
              </a:ext>
            </a:extLst>
          </p:cNvPr>
          <p:cNvSpPr>
            <a:spLocks noGrp="1"/>
          </p:cNvSpPr>
          <p:nvPr>
            <p:ph idx="1"/>
          </p:nvPr>
        </p:nvSpPr>
        <p:spPr/>
        <p:txBody>
          <a:bodyPr>
            <a:normAutofit/>
          </a:bodyPr>
          <a:lstStyle/>
          <a:p>
            <a:r>
              <a:rPr lang="en-US" dirty="0"/>
              <a:t>Berlin, Potsdam and Brandenburg. Retrieved from https://www.spsg.de/en/palaces-gardens/palaces-and-gardens-overview/</a:t>
            </a:r>
          </a:p>
          <a:p>
            <a:r>
              <a:rPr lang="en-US" dirty="0"/>
              <a:t>Botanic Gardens Conservation International (2021). What is a Botanic Garden? Retrieved from</a:t>
            </a:r>
            <a:r>
              <a:rPr lang="cs-CZ" dirty="0"/>
              <a:t> 	</a:t>
            </a:r>
            <a:r>
              <a:rPr lang="en-US" dirty="0"/>
              <a:t>https://www.bgci.org/about/botanic-gardens-and-plant-conservation/  </a:t>
            </a:r>
            <a:r>
              <a:rPr lang="cs-CZ" dirty="0"/>
              <a:t>	</a:t>
            </a:r>
            <a:r>
              <a:rPr lang="en-US" dirty="0"/>
              <a:t>https://www.gartenreich.de/de/schloesser-u-gaerten/woerlitz </a:t>
            </a:r>
            <a:r>
              <a:rPr lang="cs-CZ" dirty="0"/>
              <a:t>	</a:t>
            </a:r>
            <a:r>
              <a:rPr lang="en-US" dirty="0"/>
              <a:t>https://www.slu.se/en/Collaborative-Centres-and-Projects/swedish-centre-for-nature-</a:t>
            </a:r>
            <a:r>
              <a:rPr lang="cs-CZ" dirty="0"/>
              <a:t>	</a:t>
            </a:r>
            <a:r>
              <a:rPr lang="en-US" dirty="0"/>
              <a:t>interpretation/nature-interpretation-in-sweden/definition/ </a:t>
            </a:r>
          </a:p>
          <a:p>
            <a:r>
              <a:rPr lang="en-US" dirty="0"/>
              <a:t>Kultur Stiftung Dessau </a:t>
            </a:r>
            <a:r>
              <a:rPr lang="en-US" dirty="0" err="1"/>
              <a:t>Wörlitz</a:t>
            </a:r>
            <a:r>
              <a:rPr lang="en-US" dirty="0"/>
              <a:t> (2021). SCHLÖSSER &amp; GÄRTEN GARTENREICH. Retrieved from https://www.welterbe-schwerin.de/projekt </a:t>
            </a:r>
          </a:p>
        </p:txBody>
      </p:sp>
      <p:pic>
        <p:nvPicPr>
          <p:cNvPr id="4" name="Obrázek 3" descr="Obsah obrázku text&#10;&#10;Popis byl vytvořen automaticky">
            <a:extLst>
              <a:ext uri="{FF2B5EF4-FFF2-40B4-BE49-F238E27FC236}">
                <a16:creationId xmlns:a16="http://schemas.microsoft.com/office/drawing/2014/main" id="{66FBFBB7-8056-CAEE-46EB-FDABB4139C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22593954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4F052A2-5D00-0629-4BBF-885422A474DB}"/>
              </a:ext>
            </a:extLst>
          </p:cNvPr>
          <p:cNvSpPr>
            <a:spLocks noGrp="1"/>
          </p:cNvSpPr>
          <p:nvPr>
            <p:ph type="title"/>
          </p:nvPr>
        </p:nvSpPr>
        <p:spPr/>
        <p:txBody>
          <a:bodyPr/>
          <a:lstStyle/>
          <a:p>
            <a:r>
              <a:rPr lang="cs-CZ" dirty="0" err="1"/>
              <a:t>references</a:t>
            </a:r>
            <a:endParaRPr lang="cs-CZ" dirty="0"/>
          </a:p>
        </p:txBody>
      </p:sp>
      <p:sp>
        <p:nvSpPr>
          <p:cNvPr id="3" name="Zástupný obsah 2">
            <a:extLst>
              <a:ext uri="{FF2B5EF4-FFF2-40B4-BE49-F238E27FC236}">
                <a16:creationId xmlns:a16="http://schemas.microsoft.com/office/drawing/2014/main" id="{32EFD475-CBEE-A9CD-4C09-D2E229789EAD}"/>
              </a:ext>
            </a:extLst>
          </p:cNvPr>
          <p:cNvSpPr>
            <a:spLocks noGrp="1"/>
          </p:cNvSpPr>
          <p:nvPr>
            <p:ph idx="1"/>
          </p:nvPr>
        </p:nvSpPr>
        <p:spPr/>
        <p:txBody>
          <a:bodyPr>
            <a:normAutofit/>
          </a:bodyPr>
          <a:lstStyle/>
          <a:p>
            <a:r>
              <a:rPr lang="cs-CZ" dirty="0" err="1"/>
              <a:t>Rosenfeld</a:t>
            </a:r>
            <a:r>
              <a:rPr lang="cs-CZ" dirty="0"/>
              <a:t>, C. &amp; </a:t>
            </a:r>
            <a:r>
              <a:rPr lang="cs-CZ" dirty="0" err="1"/>
              <a:t>Burtch</a:t>
            </a:r>
            <a:r>
              <a:rPr lang="cs-CZ" dirty="0"/>
              <a:t>, N. (2021). </a:t>
            </a:r>
            <a:r>
              <a:rPr lang="cs-CZ" dirty="0" err="1"/>
              <a:t>Human</a:t>
            </a:r>
            <a:r>
              <a:rPr lang="cs-CZ" dirty="0"/>
              <a:t> </a:t>
            </a:r>
            <a:r>
              <a:rPr lang="cs-CZ" dirty="0" err="1"/>
              <a:t>Geography</a:t>
            </a:r>
            <a:r>
              <a:rPr lang="cs-CZ" dirty="0"/>
              <a:t>. </a:t>
            </a:r>
            <a:r>
              <a:rPr lang="cs-CZ" dirty="0" err="1"/>
              <a:t>Retrieved</a:t>
            </a:r>
            <a:r>
              <a:rPr lang="cs-CZ" dirty="0"/>
              <a:t> </a:t>
            </a:r>
            <a:r>
              <a:rPr lang="cs-CZ" dirty="0" err="1"/>
              <a:t>from</a:t>
            </a:r>
            <a:r>
              <a:rPr lang="cs-CZ" dirty="0"/>
              <a:t> https://humangeog.pressbooks.com/front-matter/introduction/ </a:t>
            </a:r>
          </a:p>
          <a:p>
            <a:r>
              <a:rPr lang="cs-CZ" dirty="0"/>
              <a:t>Rössler, M. (2006). </a:t>
            </a:r>
            <a:r>
              <a:rPr lang="cs-CZ" dirty="0" err="1"/>
              <a:t>World</a:t>
            </a:r>
            <a:r>
              <a:rPr lang="cs-CZ" dirty="0"/>
              <a:t> </a:t>
            </a:r>
            <a:r>
              <a:rPr lang="cs-CZ" dirty="0" err="1"/>
              <a:t>Heritage</a:t>
            </a:r>
            <a:r>
              <a:rPr lang="cs-CZ" dirty="0"/>
              <a:t> </a:t>
            </a:r>
            <a:r>
              <a:rPr lang="cs-CZ" dirty="0" err="1"/>
              <a:t>cultural</a:t>
            </a:r>
            <a:r>
              <a:rPr lang="cs-CZ" dirty="0"/>
              <a:t> </a:t>
            </a:r>
            <a:r>
              <a:rPr lang="cs-CZ" dirty="0" err="1"/>
              <a:t>landscapes</a:t>
            </a:r>
            <a:r>
              <a:rPr lang="cs-CZ" dirty="0"/>
              <a:t>: A UNESCO </a:t>
            </a:r>
            <a:r>
              <a:rPr lang="cs-CZ" dirty="0" err="1"/>
              <a:t>flagship</a:t>
            </a:r>
            <a:r>
              <a:rPr lang="cs-CZ" dirty="0"/>
              <a:t> </a:t>
            </a:r>
            <a:r>
              <a:rPr lang="cs-CZ" dirty="0" err="1"/>
              <a:t>programme</a:t>
            </a:r>
            <a:r>
              <a:rPr lang="cs-CZ" dirty="0"/>
              <a:t> 1992 – 2006. </a:t>
            </a:r>
            <a:r>
              <a:rPr lang="cs-CZ" dirty="0" err="1"/>
              <a:t>Landscape</a:t>
            </a:r>
            <a:r>
              <a:rPr lang="cs-CZ" dirty="0"/>
              <a:t> </a:t>
            </a:r>
            <a:r>
              <a:rPr lang="cs-CZ" dirty="0" err="1"/>
              <a:t>Research</a:t>
            </a:r>
            <a:r>
              <a:rPr lang="cs-CZ" dirty="0"/>
              <a:t>, 31(4), 333–353. https://doi.org/10.1080/01426390601004210 </a:t>
            </a:r>
          </a:p>
          <a:p>
            <a:r>
              <a:rPr lang="cs-CZ" dirty="0" err="1"/>
              <a:t>Stiftung</a:t>
            </a:r>
            <a:r>
              <a:rPr lang="cs-CZ" dirty="0"/>
              <a:t> </a:t>
            </a:r>
            <a:r>
              <a:rPr lang="cs-CZ" dirty="0" err="1"/>
              <a:t>Preussische</a:t>
            </a:r>
            <a:r>
              <a:rPr lang="cs-CZ" dirty="0"/>
              <a:t> </a:t>
            </a:r>
            <a:r>
              <a:rPr lang="cs-CZ" dirty="0" err="1"/>
              <a:t>Schlösser</a:t>
            </a:r>
            <a:r>
              <a:rPr lang="cs-CZ" dirty="0"/>
              <a:t> </a:t>
            </a:r>
            <a:r>
              <a:rPr lang="cs-CZ" dirty="0" err="1"/>
              <a:t>und</a:t>
            </a:r>
            <a:r>
              <a:rPr lang="cs-CZ" dirty="0"/>
              <a:t> </a:t>
            </a:r>
            <a:r>
              <a:rPr lang="cs-CZ" dirty="0" err="1"/>
              <a:t>Gärten</a:t>
            </a:r>
            <a:r>
              <a:rPr lang="cs-CZ" dirty="0"/>
              <a:t> </a:t>
            </a:r>
            <a:r>
              <a:rPr lang="cs-CZ" dirty="0" err="1"/>
              <a:t>Berlin</a:t>
            </a:r>
            <a:r>
              <a:rPr lang="cs-CZ" dirty="0"/>
              <a:t>-Brandenburg (2021). </a:t>
            </a:r>
            <a:r>
              <a:rPr lang="cs-CZ" dirty="0" err="1"/>
              <a:t>Prussian</a:t>
            </a:r>
            <a:r>
              <a:rPr lang="cs-CZ" dirty="0"/>
              <a:t> </a:t>
            </a:r>
            <a:r>
              <a:rPr lang="cs-CZ" dirty="0" err="1"/>
              <a:t>Palaces</a:t>
            </a:r>
            <a:r>
              <a:rPr lang="cs-CZ" dirty="0"/>
              <a:t> &amp; </a:t>
            </a:r>
            <a:r>
              <a:rPr lang="cs-CZ" dirty="0" err="1"/>
              <a:t>Gardens</a:t>
            </a:r>
            <a:r>
              <a:rPr lang="cs-CZ" dirty="0"/>
              <a:t> in </a:t>
            </a:r>
            <a:r>
              <a:rPr lang="cs-CZ" dirty="0" err="1"/>
              <a:t>Swedish</a:t>
            </a:r>
            <a:r>
              <a:rPr lang="cs-CZ" dirty="0"/>
              <a:t> Centre </a:t>
            </a:r>
            <a:r>
              <a:rPr lang="cs-CZ" dirty="0" err="1"/>
              <a:t>for</a:t>
            </a:r>
            <a:r>
              <a:rPr lang="cs-CZ" dirty="0"/>
              <a:t> </a:t>
            </a:r>
            <a:r>
              <a:rPr lang="cs-CZ" dirty="0" err="1"/>
              <a:t>Nature</a:t>
            </a:r>
            <a:r>
              <a:rPr lang="cs-CZ" dirty="0"/>
              <a:t> </a:t>
            </a:r>
            <a:r>
              <a:rPr lang="cs-CZ" dirty="0" err="1"/>
              <a:t>Interpretation</a:t>
            </a:r>
            <a:r>
              <a:rPr lang="cs-CZ" dirty="0"/>
              <a:t> (2017). </a:t>
            </a:r>
            <a:r>
              <a:rPr lang="cs-CZ" dirty="0" err="1"/>
              <a:t>Nature</a:t>
            </a:r>
            <a:r>
              <a:rPr lang="cs-CZ" dirty="0"/>
              <a:t> </a:t>
            </a:r>
            <a:r>
              <a:rPr lang="cs-CZ" dirty="0" err="1"/>
              <a:t>Interpretation</a:t>
            </a:r>
            <a:r>
              <a:rPr lang="cs-CZ" dirty="0"/>
              <a:t> - a </a:t>
            </a:r>
            <a:r>
              <a:rPr lang="cs-CZ" dirty="0" err="1"/>
              <a:t>definition</a:t>
            </a:r>
            <a:r>
              <a:rPr lang="cs-CZ" dirty="0"/>
              <a:t>. </a:t>
            </a:r>
            <a:r>
              <a:rPr lang="cs-CZ" dirty="0" err="1"/>
              <a:t>Retrieved</a:t>
            </a:r>
            <a:r>
              <a:rPr lang="cs-CZ" dirty="0"/>
              <a:t> </a:t>
            </a:r>
            <a:r>
              <a:rPr lang="cs-CZ" dirty="0" err="1"/>
              <a:t>from</a:t>
            </a:r>
            <a:r>
              <a:rPr lang="cs-CZ" dirty="0"/>
              <a:t> </a:t>
            </a:r>
          </a:p>
          <a:p>
            <a:r>
              <a:rPr lang="cs-CZ" dirty="0" err="1"/>
              <a:t>Welterbe</a:t>
            </a:r>
            <a:r>
              <a:rPr lang="cs-CZ" dirty="0"/>
              <a:t> Schwerin </a:t>
            </a:r>
            <a:r>
              <a:rPr lang="cs-CZ" dirty="0" err="1"/>
              <a:t>Förderverein</a:t>
            </a:r>
            <a:r>
              <a:rPr lang="cs-CZ" dirty="0"/>
              <a:t> (2021). </a:t>
            </a:r>
            <a:r>
              <a:rPr lang="cs-CZ" dirty="0" err="1"/>
              <a:t>Akzeptanz</a:t>
            </a:r>
            <a:r>
              <a:rPr lang="cs-CZ" dirty="0"/>
              <a:t> &amp; </a:t>
            </a:r>
            <a:r>
              <a:rPr lang="cs-CZ" dirty="0" err="1"/>
              <a:t>Begeisterung</a:t>
            </a:r>
            <a:r>
              <a:rPr lang="cs-CZ" dirty="0"/>
              <a:t> </a:t>
            </a:r>
            <a:r>
              <a:rPr lang="cs-CZ" dirty="0" err="1"/>
              <a:t>für</a:t>
            </a:r>
            <a:r>
              <a:rPr lang="cs-CZ" dirty="0"/>
              <a:t> </a:t>
            </a:r>
            <a:r>
              <a:rPr lang="cs-CZ" dirty="0" err="1"/>
              <a:t>das</a:t>
            </a:r>
            <a:r>
              <a:rPr lang="cs-CZ" dirty="0"/>
              <a:t> </a:t>
            </a:r>
            <a:r>
              <a:rPr lang="cs-CZ" dirty="0" err="1"/>
              <a:t>Residenz­ensemble</a:t>
            </a:r>
            <a:endParaRPr lang="cs-CZ" dirty="0"/>
          </a:p>
          <a:p>
            <a:endParaRPr lang="cs-CZ" dirty="0"/>
          </a:p>
        </p:txBody>
      </p:sp>
      <p:pic>
        <p:nvPicPr>
          <p:cNvPr id="4" name="Obrázek 3" descr="Obsah obrázku text&#10;&#10;Popis byl vytvořen automaticky">
            <a:extLst>
              <a:ext uri="{FF2B5EF4-FFF2-40B4-BE49-F238E27FC236}">
                <a16:creationId xmlns:a16="http://schemas.microsoft.com/office/drawing/2014/main" id="{7A547CFC-4E5B-AAEF-5488-39C757F393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15779799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Nadpis 13">
            <a:extLst>
              <a:ext uri="{FF2B5EF4-FFF2-40B4-BE49-F238E27FC236}">
                <a16:creationId xmlns:a16="http://schemas.microsoft.com/office/drawing/2014/main" id="{4F7E237C-2CAC-48E5-A58D-0493DC40D1D2}"/>
              </a:ext>
            </a:extLst>
          </p:cNvPr>
          <p:cNvSpPr>
            <a:spLocks noGrp="1"/>
          </p:cNvSpPr>
          <p:nvPr>
            <p:ph type="title"/>
          </p:nvPr>
        </p:nvSpPr>
        <p:spPr>
          <a:xfrm>
            <a:off x="422773" y="662257"/>
            <a:ext cx="4969297" cy="1543844"/>
          </a:xfrm>
        </p:spPr>
        <p:txBody>
          <a:bodyPr anchor="b">
            <a:normAutofit/>
          </a:bodyPr>
          <a:lstStyle/>
          <a:p>
            <a:r>
              <a:rPr lang="en-US" sz="1600" dirty="0">
                <a:latin typeface="+mn-lt"/>
                <a:ea typeface="+mn-ea"/>
                <a:cs typeface="+mn-cs"/>
              </a:rPr>
              <a:t>Output of the Erasmus+ K2 Strategic Partnership Project </a:t>
            </a:r>
            <a:r>
              <a:rPr lang="cs-CZ" sz="1600" dirty="0" err="1">
                <a:latin typeface="+mn-lt"/>
                <a:ea typeface="+mn-ea"/>
                <a:cs typeface="+mn-cs"/>
              </a:rPr>
              <a:t>Nr</a:t>
            </a:r>
            <a:r>
              <a:rPr lang="cs-CZ" sz="1600" dirty="0">
                <a:latin typeface="+mn-lt"/>
                <a:ea typeface="+mn-ea"/>
                <a:cs typeface="+mn-cs"/>
              </a:rPr>
              <a:t>. </a:t>
            </a:r>
            <a:r>
              <a:rPr lang="en-US" sz="1600" dirty="0">
                <a:latin typeface="+mn-lt"/>
                <a:ea typeface="+mn-ea"/>
                <a:cs typeface="+mn-cs"/>
              </a:rPr>
              <a:t>2020-1-CZ01-KA203-078407</a:t>
            </a:r>
            <a:br>
              <a:rPr lang="cs-CZ" sz="1600" b="1" dirty="0">
                <a:latin typeface="+mn-lt"/>
                <a:ea typeface="+mn-ea"/>
                <a:cs typeface="+mn-cs"/>
              </a:rPr>
            </a:br>
            <a:br>
              <a:rPr lang="cs-CZ" sz="2000" dirty="0">
                <a:latin typeface="+mn-lt"/>
              </a:rPr>
            </a:br>
            <a:r>
              <a:rPr lang="cs-CZ" sz="1800" b="1" dirty="0">
                <a:latin typeface="+mn-lt"/>
                <a:cs typeface="+mn-cs"/>
              </a:rPr>
              <a:t>„</a:t>
            </a:r>
            <a:r>
              <a:rPr lang="en-US" sz="1800" b="1" dirty="0">
                <a:latin typeface="+mn-lt"/>
                <a:cs typeface="+mn-cs"/>
              </a:rPr>
              <a:t>Methodology of Interpretation of European Nature Heritage in Tourism" 20</a:t>
            </a:r>
            <a:r>
              <a:rPr lang="cs-CZ" sz="1800" b="1" dirty="0">
                <a:latin typeface="+mn-lt"/>
                <a:cs typeface="+mn-cs"/>
              </a:rPr>
              <a:t>20</a:t>
            </a:r>
            <a:r>
              <a:rPr lang="en-US" sz="1800" b="1" dirty="0">
                <a:latin typeface="+mn-lt"/>
                <a:cs typeface="+mn-cs"/>
              </a:rPr>
              <a:t> – 202</a:t>
            </a:r>
            <a:r>
              <a:rPr lang="cs-CZ" sz="1800" b="1" dirty="0">
                <a:latin typeface="+mn-lt"/>
                <a:cs typeface="+mn-cs"/>
              </a:rPr>
              <a:t>3</a:t>
            </a:r>
          </a:p>
        </p:txBody>
      </p:sp>
      <p:sp>
        <p:nvSpPr>
          <p:cNvPr id="16" name="Zástupný obsah 15">
            <a:extLst>
              <a:ext uri="{FF2B5EF4-FFF2-40B4-BE49-F238E27FC236}">
                <a16:creationId xmlns:a16="http://schemas.microsoft.com/office/drawing/2014/main" id="{C81ED30B-003E-48A7-9313-45ABE4635C35}"/>
              </a:ext>
            </a:extLst>
          </p:cNvPr>
          <p:cNvSpPr>
            <a:spLocks noGrp="1"/>
          </p:cNvSpPr>
          <p:nvPr>
            <p:ph idx="1"/>
          </p:nvPr>
        </p:nvSpPr>
        <p:spPr>
          <a:xfrm>
            <a:off x="6193643" y="2565030"/>
            <a:ext cx="5575584" cy="3717056"/>
          </a:xfrm>
        </p:spPr>
        <p:txBody>
          <a:bodyPr>
            <a:noAutofit/>
          </a:bodyPr>
          <a:lstStyle/>
          <a:p>
            <a:pPr marL="0" indent="0">
              <a:spcBef>
                <a:spcPts val="80"/>
              </a:spcBef>
              <a:buNone/>
            </a:pPr>
            <a:r>
              <a:rPr lang="cs-CZ" sz="1600" b="1" dirty="0" err="1"/>
              <a:t>Participating</a:t>
            </a:r>
            <a:r>
              <a:rPr lang="cs-CZ" sz="1600" b="1" dirty="0"/>
              <a:t> </a:t>
            </a:r>
            <a:r>
              <a:rPr lang="cs-CZ" sz="1600" b="1" dirty="0" err="1"/>
              <a:t>universities</a:t>
            </a:r>
            <a:r>
              <a:rPr lang="cs-CZ" sz="1600" b="1" dirty="0"/>
              <a:t> and </a:t>
            </a:r>
            <a:r>
              <a:rPr lang="cs-CZ" sz="1600" b="1" dirty="0" err="1"/>
              <a:t>their</a:t>
            </a:r>
            <a:r>
              <a:rPr lang="cs-CZ" sz="1600" b="1" dirty="0"/>
              <a:t> </a:t>
            </a:r>
            <a:r>
              <a:rPr lang="cs-CZ" sz="1600" b="1" dirty="0" err="1"/>
              <a:t>academic</a:t>
            </a:r>
            <a:r>
              <a:rPr lang="cs-CZ" sz="1600" b="1" dirty="0"/>
              <a:t> </a:t>
            </a:r>
            <a:r>
              <a:rPr lang="cs-CZ" sz="1600" b="1" dirty="0" err="1"/>
              <a:t>teams</a:t>
            </a:r>
            <a:endParaRPr lang="cs-CZ" sz="1600" b="1" dirty="0"/>
          </a:p>
          <a:p>
            <a:pPr marL="0" indent="0">
              <a:spcBef>
                <a:spcPts val="80"/>
              </a:spcBef>
              <a:buNone/>
            </a:pPr>
            <a:endParaRPr lang="cs-CZ" sz="1600" b="1" dirty="0"/>
          </a:p>
          <a:p>
            <a:pPr>
              <a:spcBef>
                <a:spcPts val="80"/>
              </a:spcBef>
            </a:pPr>
            <a:r>
              <a:rPr lang="en-US" sz="1600" dirty="0">
                <a:effectLst/>
                <a:ea typeface="Times New Roman" panose="02020603050405020304" pitchFamily="18" charset="0"/>
              </a:rPr>
              <a:t>Prague University of Economics and Business</a:t>
            </a:r>
            <a:r>
              <a:rPr lang="cs-CZ" sz="1600" dirty="0">
                <a:effectLst/>
                <a:ea typeface="Times New Roman" panose="02020603050405020304" pitchFamily="18" charset="0"/>
              </a:rPr>
              <a:t>, </a:t>
            </a:r>
            <a:r>
              <a:rPr lang="en-GB" sz="1600" dirty="0">
                <a:effectLst/>
                <a:ea typeface="Times New Roman" panose="02020603050405020304" pitchFamily="18" charset="0"/>
              </a:rPr>
              <a:t>Czech Republic</a:t>
            </a:r>
            <a:r>
              <a:rPr lang="cs-CZ" sz="1600" dirty="0">
                <a:ea typeface="Times New Roman" panose="02020603050405020304" pitchFamily="18" charset="0"/>
              </a:rPr>
              <a:t>;</a:t>
            </a:r>
          </a:p>
          <a:p>
            <a:pPr>
              <a:spcBef>
                <a:spcPts val="80"/>
              </a:spcBef>
            </a:pPr>
            <a:r>
              <a:rPr lang="en-GB" sz="1600" dirty="0" err="1"/>
              <a:t>Alexandru</a:t>
            </a:r>
            <a:r>
              <a:rPr lang="en-GB" sz="1600" dirty="0"/>
              <a:t> </a:t>
            </a:r>
            <a:r>
              <a:rPr lang="en-GB" sz="1600" dirty="0" err="1"/>
              <a:t>Ioan</a:t>
            </a:r>
            <a:r>
              <a:rPr lang="en-GB" sz="1600" dirty="0"/>
              <a:t> </a:t>
            </a:r>
            <a:r>
              <a:rPr lang="en-GB" sz="1600" dirty="0" err="1"/>
              <a:t>Cuza</a:t>
            </a:r>
            <a:r>
              <a:rPr lang="en-GB" sz="1600" dirty="0"/>
              <a:t> University of </a:t>
            </a:r>
            <a:r>
              <a:rPr lang="en-GB" sz="1600" dirty="0" err="1"/>
              <a:t>Iași</a:t>
            </a:r>
            <a:r>
              <a:rPr lang="en-GB" sz="1600" dirty="0"/>
              <a:t>, Romania; </a:t>
            </a:r>
            <a:endParaRPr lang="cs-CZ" sz="1600" dirty="0"/>
          </a:p>
          <a:p>
            <a:pPr>
              <a:spcBef>
                <a:spcPts val="80"/>
              </a:spcBef>
            </a:pPr>
            <a:r>
              <a:rPr lang="de-DE" sz="1600" dirty="0"/>
              <a:t>Fachhochschule des Mittelstands, Germany; </a:t>
            </a:r>
            <a:endParaRPr lang="cs-CZ" sz="1600" dirty="0"/>
          </a:p>
          <a:p>
            <a:pPr>
              <a:spcBef>
                <a:spcPts val="80"/>
              </a:spcBef>
            </a:pPr>
            <a:r>
              <a:rPr lang="en-US" sz="1600" dirty="0"/>
              <a:t>Munster Technological University</a:t>
            </a:r>
            <a:r>
              <a:rPr lang="cs-CZ" sz="1600" dirty="0"/>
              <a:t>,</a:t>
            </a:r>
            <a:r>
              <a:rPr lang="en-US" sz="1600" dirty="0"/>
              <a:t> Cork, Ireland</a:t>
            </a:r>
            <a:endParaRPr lang="cs-CZ" sz="1600" dirty="0"/>
          </a:p>
          <a:p>
            <a:pPr>
              <a:spcBef>
                <a:spcPts val="80"/>
              </a:spcBef>
            </a:pPr>
            <a:r>
              <a:rPr lang="es-ES" sz="1600" dirty="0"/>
              <a:t>Universidad Europea de Madrid, Spain; </a:t>
            </a:r>
            <a:endParaRPr lang="cs-CZ" sz="1600" dirty="0"/>
          </a:p>
          <a:p>
            <a:pPr>
              <a:spcBef>
                <a:spcPts val="80"/>
              </a:spcBef>
            </a:pPr>
            <a:r>
              <a:rPr lang="cs-CZ" sz="1600" dirty="0" err="1"/>
              <a:t>Universidade</a:t>
            </a:r>
            <a:r>
              <a:rPr lang="cs-CZ" sz="1600" dirty="0"/>
              <a:t> do Porto, Portugal;</a:t>
            </a:r>
          </a:p>
          <a:p>
            <a:pPr>
              <a:spcBef>
                <a:spcPts val="80"/>
              </a:spcBef>
            </a:pPr>
            <a:r>
              <a:rPr lang="en-GB" sz="1600" dirty="0"/>
              <a:t>University of Applied Sciences Burgenland, Austria;</a:t>
            </a:r>
            <a:endParaRPr lang="cs-CZ" sz="1600" dirty="0"/>
          </a:p>
          <a:p>
            <a:pPr>
              <a:spcBef>
                <a:spcPts val="80"/>
              </a:spcBef>
            </a:pPr>
            <a:r>
              <a:rPr lang="cs-CZ" sz="1600" dirty="0" err="1"/>
              <a:t>Vytauto</a:t>
            </a:r>
            <a:r>
              <a:rPr lang="cs-CZ" sz="1600" dirty="0"/>
              <a:t> </a:t>
            </a:r>
            <a:r>
              <a:rPr lang="cs-CZ" sz="1600" dirty="0" err="1"/>
              <a:t>Didziojo</a:t>
            </a:r>
            <a:r>
              <a:rPr lang="cs-CZ" sz="1600" dirty="0"/>
              <a:t> </a:t>
            </a:r>
            <a:r>
              <a:rPr lang="cs-CZ" sz="1600" dirty="0" err="1"/>
              <a:t>Universitetas</a:t>
            </a:r>
            <a:r>
              <a:rPr lang="cs-CZ" sz="1600" dirty="0"/>
              <a:t>, </a:t>
            </a:r>
            <a:r>
              <a:rPr lang="cs-CZ" sz="1600" dirty="0" err="1"/>
              <a:t>Lithuania</a:t>
            </a:r>
            <a:r>
              <a:rPr lang="cs-CZ" sz="1600" dirty="0"/>
              <a:t>.</a:t>
            </a:r>
          </a:p>
          <a:p>
            <a:pPr>
              <a:spcBef>
                <a:spcPts val="80"/>
              </a:spcBef>
            </a:pPr>
            <a:endParaRPr lang="cs-CZ" sz="1600" dirty="0">
              <a:ea typeface="Times New Roman" panose="02020603050405020304" pitchFamily="18" charset="0"/>
              <a:cs typeface="Times New Roman" panose="02020603050405020304" pitchFamily="18" charset="0"/>
            </a:endParaRPr>
          </a:p>
        </p:txBody>
      </p:sp>
      <p:pic>
        <p:nvPicPr>
          <p:cNvPr id="33" name="Obrázek 32" descr="Obsah obrázku text&#10;&#10;Popis byl vytvořen automaticky">
            <a:extLst>
              <a:ext uri="{FF2B5EF4-FFF2-40B4-BE49-F238E27FC236}">
                <a16:creationId xmlns:a16="http://schemas.microsoft.com/office/drawing/2014/main" id="{92C66C0C-75C2-4D02-BD5B-B229A3BC3D67}"/>
              </a:ext>
            </a:extLst>
          </p:cNvPr>
          <p:cNvPicPr>
            <a:picLocks noChangeAspect="1"/>
          </p:cNvPicPr>
          <p:nvPr/>
        </p:nvPicPr>
        <p:blipFill rotWithShape="1">
          <a:blip r:embed="rId2">
            <a:extLst>
              <a:ext uri="{28A0092B-C50C-407E-A947-70E740481C1C}">
                <a14:useLocalDpi xmlns:a14="http://schemas.microsoft.com/office/drawing/2010/main" val="0"/>
              </a:ext>
            </a:extLst>
          </a:blip>
          <a:srcRect l="23785"/>
          <a:stretch/>
        </p:blipFill>
        <p:spPr>
          <a:xfrm>
            <a:off x="6702289" y="662257"/>
            <a:ext cx="5066938" cy="1461609"/>
          </a:xfrm>
          <a:prstGeom prst="rect">
            <a:avLst/>
          </a:prstGeom>
        </p:spPr>
      </p:pic>
      <p:pic>
        <p:nvPicPr>
          <p:cNvPr id="9" name="Obrázek 8" descr="Obsah obrázku krajina, venku, příroda, Pohoří&#10;&#10;Popis byl vytvořen automaticky">
            <a:extLst>
              <a:ext uri="{FF2B5EF4-FFF2-40B4-BE49-F238E27FC236}">
                <a16:creationId xmlns:a16="http://schemas.microsoft.com/office/drawing/2014/main" id="{4DAD2D8B-BE91-395E-2F9C-1F6C2C1182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773" y="2565030"/>
            <a:ext cx="5575584" cy="3717056"/>
          </a:xfrm>
          <a:prstGeom prst="rect">
            <a:avLst/>
          </a:prstGeom>
        </p:spPr>
      </p:pic>
    </p:spTree>
    <p:extLst>
      <p:ext uri="{BB962C8B-B14F-4D97-AF65-F5344CB8AC3E}">
        <p14:creationId xmlns:p14="http://schemas.microsoft.com/office/powerpoint/2010/main" val="37352243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0" name="Rectangle 45">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F400F0CD-D7AA-4DC7-AAC5-9BAE5535BEC3}"/>
              </a:ext>
            </a:extLst>
          </p:cNvPr>
          <p:cNvSpPr>
            <a:spLocks noGrp="1"/>
          </p:cNvSpPr>
          <p:nvPr>
            <p:ph type="ctrTitle"/>
          </p:nvPr>
        </p:nvSpPr>
        <p:spPr>
          <a:xfrm>
            <a:off x="695325" y="4727768"/>
            <a:ext cx="10912906" cy="978772"/>
          </a:xfrm>
        </p:spPr>
        <p:txBody>
          <a:bodyPr>
            <a:noAutofit/>
          </a:bodyPr>
          <a:lstStyle/>
          <a:p>
            <a:pPr>
              <a:lnSpc>
                <a:spcPct val="90000"/>
              </a:lnSpc>
            </a:pPr>
            <a:r>
              <a:rPr lang="cs-CZ" sz="3800" dirty="0"/>
              <a:t>8 </a:t>
            </a:r>
            <a:r>
              <a:rPr lang="cs-CZ" sz="3800" dirty="0" err="1"/>
              <a:t>Geoparks</a:t>
            </a:r>
            <a:r>
              <a:rPr lang="cs-CZ" sz="3800" dirty="0"/>
              <a:t>, </a:t>
            </a:r>
            <a:r>
              <a:rPr lang="cs-CZ" sz="3800" dirty="0" err="1"/>
              <a:t>coastal</a:t>
            </a:r>
            <a:r>
              <a:rPr lang="cs-CZ" sz="3800" dirty="0"/>
              <a:t> </a:t>
            </a:r>
            <a:r>
              <a:rPr lang="cs-CZ" sz="3800" dirty="0" err="1"/>
              <a:t>landscape</a:t>
            </a:r>
            <a:r>
              <a:rPr lang="cs-CZ" sz="3800" dirty="0"/>
              <a:t>, </a:t>
            </a:r>
            <a:r>
              <a:rPr lang="cs-CZ" sz="3800" dirty="0" err="1"/>
              <a:t>inanimate</a:t>
            </a:r>
            <a:r>
              <a:rPr lang="cs-CZ" sz="3800" dirty="0"/>
              <a:t> </a:t>
            </a:r>
            <a:r>
              <a:rPr lang="cs-CZ" sz="3800" dirty="0" err="1"/>
              <a:t>nature</a:t>
            </a:r>
            <a:endParaRPr lang="en-US" sz="3800" dirty="0"/>
          </a:p>
        </p:txBody>
      </p:sp>
      <p:sp>
        <p:nvSpPr>
          <p:cNvPr id="3" name="Podnadpis 2">
            <a:extLst>
              <a:ext uri="{FF2B5EF4-FFF2-40B4-BE49-F238E27FC236}">
                <a16:creationId xmlns:a16="http://schemas.microsoft.com/office/drawing/2014/main" id="{FE9E3DF7-E9CB-42F7-8250-90BE28693EE9}"/>
              </a:ext>
            </a:extLst>
          </p:cNvPr>
          <p:cNvSpPr>
            <a:spLocks noGrp="1"/>
          </p:cNvSpPr>
          <p:nvPr>
            <p:ph type="subTitle" idx="1"/>
          </p:nvPr>
        </p:nvSpPr>
        <p:spPr>
          <a:xfrm>
            <a:off x="695325" y="5879227"/>
            <a:ext cx="9470954" cy="533983"/>
          </a:xfrm>
        </p:spPr>
        <p:txBody>
          <a:bodyPr anchor="t">
            <a:normAutofit/>
          </a:bodyPr>
          <a:lstStyle/>
          <a:p>
            <a:r>
              <a:rPr lang="en-US" sz="1700" dirty="0">
                <a:latin typeface="Avenir Next LT Pro" panose="020B0504020202020204" pitchFamily="34" charset="-18"/>
              </a:rPr>
              <a:t>Methodology of Interpretation of European Nature Heritage in Tourism</a:t>
            </a:r>
            <a:endParaRPr lang="cs-CZ" sz="1700" dirty="0">
              <a:latin typeface="Avenir Next LT Pro" panose="020B0504020202020204" pitchFamily="34" charset="-18"/>
            </a:endParaRPr>
          </a:p>
        </p:txBody>
      </p:sp>
      <p:cxnSp>
        <p:nvCxnSpPr>
          <p:cNvPr id="93" name="Straight Connector 47">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455508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Obrázek 3">
            <a:extLst>
              <a:ext uri="{FF2B5EF4-FFF2-40B4-BE49-F238E27FC236}">
                <a16:creationId xmlns:a16="http://schemas.microsoft.com/office/drawing/2014/main" id="{7527248E-1758-A189-207A-11A8304A3F0E}"/>
              </a:ext>
            </a:extLst>
          </p:cNvPr>
          <p:cNvPicPr>
            <a:picLocks noChangeAspect="1"/>
          </p:cNvPicPr>
          <p:nvPr/>
        </p:nvPicPr>
        <p:blipFill rotWithShape="1">
          <a:blip r:embed="rId2"/>
          <a:srcRect l="-1" t="2423" r="362" b="14640"/>
          <a:stretch/>
        </p:blipFill>
        <p:spPr>
          <a:xfrm>
            <a:off x="800100" y="700311"/>
            <a:ext cx="10591800" cy="3504501"/>
          </a:xfrm>
          <a:prstGeom prst="rect">
            <a:avLst/>
          </a:prstGeom>
        </p:spPr>
      </p:pic>
    </p:spTree>
    <p:extLst>
      <p:ext uri="{BB962C8B-B14F-4D97-AF65-F5344CB8AC3E}">
        <p14:creationId xmlns:p14="http://schemas.microsoft.com/office/powerpoint/2010/main" val="26831632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5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245220A-6B84-CD18-5349-9AD6C424CDF2}"/>
              </a:ext>
            </a:extLst>
          </p:cNvPr>
          <p:cNvSpPr>
            <a:spLocks noGrp="1"/>
          </p:cNvSpPr>
          <p:nvPr>
            <p:ph type="title"/>
          </p:nvPr>
        </p:nvSpPr>
        <p:spPr/>
        <p:txBody>
          <a:bodyPr/>
          <a:lstStyle/>
          <a:p>
            <a:r>
              <a:rPr lang="cs-CZ" dirty="0" err="1"/>
              <a:t>Sustainable</a:t>
            </a:r>
            <a:r>
              <a:rPr lang="cs-CZ" dirty="0"/>
              <a:t> </a:t>
            </a:r>
            <a:r>
              <a:rPr lang="cs-CZ" dirty="0" err="1"/>
              <a:t>tourism</a:t>
            </a:r>
            <a:r>
              <a:rPr lang="cs-CZ" dirty="0"/>
              <a:t> </a:t>
            </a:r>
            <a:br>
              <a:rPr lang="cs-CZ" dirty="0"/>
            </a:br>
            <a:r>
              <a:rPr lang="cs-CZ" dirty="0"/>
              <a:t>in </a:t>
            </a:r>
            <a:r>
              <a:rPr lang="cs-CZ" dirty="0" err="1"/>
              <a:t>geoparks</a:t>
            </a:r>
            <a:r>
              <a:rPr lang="cs-CZ" dirty="0"/>
              <a:t> and </a:t>
            </a:r>
            <a:r>
              <a:rPr lang="cs-CZ" dirty="0" err="1"/>
              <a:t>coastal</a:t>
            </a:r>
            <a:r>
              <a:rPr lang="cs-CZ" dirty="0"/>
              <a:t> </a:t>
            </a:r>
            <a:r>
              <a:rPr lang="cs-CZ" dirty="0" err="1"/>
              <a:t>landscapes</a:t>
            </a:r>
            <a:endParaRPr lang="cs-CZ" dirty="0"/>
          </a:p>
        </p:txBody>
      </p:sp>
      <p:sp>
        <p:nvSpPr>
          <p:cNvPr id="3" name="Zástupný obsah 2">
            <a:extLst>
              <a:ext uri="{FF2B5EF4-FFF2-40B4-BE49-F238E27FC236}">
                <a16:creationId xmlns:a16="http://schemas.microsoft.com/office/drawing/2014/main" id="{C058BE56-5D7D-98A0-3865-5AABB971F797}"/>
              </a:ext>
            </a:extLst>
          </p:cNvPr>
          <p:cNvSpPr>
            <a:spLocks noGrp="1"/>
          </p:cNvSpPr>
          <p:nvPr>
            <p:ph idx="1"/>
          </p:nvPr>
        </p:nvSpPr>
        <p:spPr/>
        <p:txBody>
          <a:bodyPr>
            <a:normAutofit/>
          </a:bodyPr>
          <a:lstStyle/>
          <a:p>
            <a:r>
              <a:rPr lang="cs-CZ" dirty="0" err="1"/>
              <a:t>Conservation</a:t>
            </a:r>
            <a:r>
              <a:rPr lang="cs-CZ" dirty="0"/>
              <a:t> and </a:t>
            </a:r>
            <a:r>
              <a:rPr lang="cs-CZ" dirty="0" err="1"/>
              <a:t>sustainable</a:t>
            </a:r>
            <a:r>
              <a:rPr lang="cs-CZ" dirty="0"/>
              <a:t> development in </a:t>
            </a:r>
            <a:r>
              <a:rPr lang="cs-CZ" dirty="0" err="1"/>
              <a:t>geoparks</a:t>
            </a:r>
            <a:r>
              <a:rPr lang="cs-CZ" dirty="0"/>
              <a:t> and </a:t>
            </a:r>
            <a:r>
              <a:rPr lang="cs-CZ" dirty="0" err="1"/>
              <a:t>coastal</a:t>
            </a:r>
            <a:r>
              <a:rPr lang="cs-CZ" dirty="0"/>
              <a:t> </a:t>
            </a:r>
            <a:r>
              <a:rPr lang="cs-CZ" dirty="0" err="1"/>
              <a:t>landscapes</a:t>
            </a:r>
            <a:r>
              <a:rPr lang="cs-CZ" dirty="0"/>
              <a:t> </a:t>
            </a:r>
            <a:r>
              <a:rPr lang="cs-CZ" dirty="0" err="1"/>
              <a:t>require</a:t>
            </a:r>
            <a:r>
              <a:rPr lang="cs-CZ" dirty="0"/>
              <a:t> a</a:t>
            </a:r>
            <a:r>
              <a:rPr lang="cs-CZ" b="1" dirty="0"/>
              <a:t> </a:t>
            </a:r>
            <a:r>
              <a:rPr lang="cs-CZ" b="1" dirty="0" err="1"/>
              <a:t>delicate</a:t>
            </a:r>
            <a:r>
              <a:rPr lang="cs-CZ" b="1" dirty="0"/>
              <a:t> balance </a:t>
            </a:r>
            <a:r>
              <a:rPr lang="cs-CZ" b="1" dirty="0" err="1"/>
              <a:t>with</a:t>
            </a:r>
            <a:r>
              <a:rPr lang="cs-CZ" b="1" dirty="0"/>
              <a:t> </a:t>
            </a:r>
            <a:r>
              <a:rPr lang="cs-CZ" b="1" dirty="0" err="1"/>
              <a:t>tourism</a:t>
            </a:r>
            <a:endParaRPr lang="cs-CZ" b="1" dirty="0"/>
          </a:p>
          <a:p>
            <a:r>
              <a:rPr lang="cs-CZ" b="1" dirty="0" err="1"/>
              <a:t>Local</a:t>
            </a:r>
            <a:r>
              <a:rPr lang="cs-CZ" b="1" dirty="0"/>
              <a:t> </a:t>
            </a:r>
            <a:r>
              <a:rPr lang="cs-CZ" b="1" dirty="0" err="1"/>
              <a:t>community</a:t>
            </a:r>
            <a:r>
              <a:rPr lang="cs-CZ" b="1" dirty="0"/>
              <a:t> </a:t>
            </a:r>
            <a:r>
              <a:rPr lang="cs-CZ" b="1" dirty="0" err="1"/>
              <a:t>involvement</a:t>
            </a:r>
            <a:r>
              <a:rPr lang="cs-CZ" b="1" dirty="0"/>
              <a:t> </a:t>
            </a:r>
            <a:r>
              <a:rPr lang="cs-CZ" dirty="0" err="1"/>
              <a:t>is</a:t>
            </a:r>
            <a:r>
              <a:rPr lang="cs-CZ" dirty="0"/>
              <a:t> </a:t>
            </a:r>
            <a:r>
              <a:rPr lang="cs-CZ" dirty="0" err="1"/>
              <a:t>crucial</a:t>
            </a:r>
            <a:r>
              <a:rPr lang="cs-CZ" dirty="0"/>
              <a:t> </a:t>
            </a:r>
            <a:r>
              <a:rPr lang="cs-CZ" dirty="0" err="1"/>
              <a:t>for</a:t>
            </a:r>
            <a:r>
              <a:rPr lang="cs-CZ" dirty="0"/>
              <a:t> </a:t>
            </a:r>
            <a:r>
              <a:rPr lang="cs-CZ" dirty="0" err="1"/>
              <a:t>sustainable</a:t>
            </a:r>
            <a:r>
              <a:rPr lang="cs-CZ" dirty="0"/>
              <a:t> </a:t>
            </a:r>
            <a:r>
              <a:rPr lang="cs-CZ" dirty="0" err="1"/>
              <a:t>tourism</a:t>
            </a:r>
            <a:r>
              <a:rPr lang="cs-CZ" dirty="0"/>
              <a:t> and </a:t>
            </a:r>
            <a:r>
              <a:rPr lang="cs-CZ" dirty="0" err="1"/>
              <a:t>conservation</a:t>
            </a:r>
            <a:r>
              <a:rPr lang="cs-CZ" dirty="0"/>
              <a:t> management</a:t>
            </a:r>
          </a:p>
          <a:p>
            <a:r>
              <a:rPr lang="cs-CZ" dirty="0" err="1"/>
              <a:t>The</a:t>
            </a:r>
            <a:r>
              <a:rPr lang="cs-CZ" dirty="0"/>
              <a:t> Covid-19 </a:t>
            </a:r>
            <a:r>
              <a:rPr lang="cs-CZ" dirty="0" err="1"/>
              <a:t>pandemic</a:t>
            </a:r>
            <a:r>
              <a:rPr lang="cs-CZ" dirty="0"/>
              <a:t> </a:t>
            </a:r>
            <a:r>
              <a:rPr lang="cs-CZ" dirty="0" err="1"/>
              <a:t>offered</a:t>
            </a:r>
            <a:r>
              <a:rPr lang="cs-CZ" dirty="0"/>
              <a:t> </a:t>
            </a:r>
            <a:r>
              <a:rPr lang="cs-CZ" dirty="0" err="1"/>
              <a:t>an</a:t>
            </a:r>
            <a:r>
              <a:rPr lang="cs-CZ" dirty="0"/>
              <a:t> </a:t>
            </a:r>
            <a:r>
              <a:rPr lang="cs-CZ" dirty="0" err="1"/>
              <a:t>opportunity</a:t>
            </a:r>
            <a:r>
              <a:rPr lang="cs-CZ" dirty="0"/>
              <a:t> to </a:t>
            </a:r>
            <a:r>
              <a:rPr lang="cs-CZ" dirty="0" err="1"/>
              <a:t>rethink</a:t>
            </a:r>
            <a:r>
              <a:rPr lang="cs-CZ" dirty="0"/>
              <a:t> </a:t>
            </a:r>
            <a:r>
              <a:rPr lang="cs-CZ" dirty="0" err="1"/>
              <a:t>tourism</a:t>
            </a:r>
            <a:r>
              <a:rPr lang="cs-CZ" dirty="0"/>
              <a:t> </a:t>
            </a:r>
            <a:r>
              <a:rPr lang="cs-CZ" dirty="0" err="1"/>
              <a:t>approaches</a:t>
            </a:r>
            <a:r>
              <a:rPr lang="cs-CZ" dirty="0"/>
              <a:t> and </a:t>
            </a:r>
            <a:r>
              <a:rPr lang="cs-CZ" dirty="0" err="1"/>
              <a:t>prioritize</a:t>
            </a:r>
            <a:r>
              <a:rPr lang="cs-CZ" dirty="0"/>
              <a:t> </a:t>
            </a:r>
            <a:r>
              <a:rPr lang="cs-CZ" dirty="0" err="1"/>
              <a:t>sustainability</a:t>
            </a:r>
            <a:r>
              <a:rPr lang="cs-CZ" dirty="0"/>
              <a:t> </a:t>
            </a:r>
            <a:r>
              <a:rPr lang="cs-CZ" dirty="0" err="1"/>
              <a:t>over</a:t>
            </a:r>
            <a:r>
              <a:rPr lang="cs-CZ" dirty="0"/>
              <a:t> </a:t>
            </a:r>
            <a:r>
              <a:rPr lang="cs-CZ" dirty="0" err="1"/>
              <a:t>visitor</a:t>
            </a:r>
            <a:r>
              <a:rPr lang="cs-CZ" dirty="0"/>
              <a:t> </a:t>
            </a:r>
            <a:r>
              <a:rPr lang="cs-CZ" dirty="0" err="1"/>
              <a:t>numbers</a:t>
            </a:r>
            <a:endParaRPr lang="cs-CZ" dirty="0"/>
          </a:p>
          <a:p>
            <a:r>
              <a:rPr lang="cs-CZ" dirty="0" err="1"/>
              <a:t>Geoparks</a:t>
            </a:r>
            <a:r>
              <a:rPr lang="cs-CZ" dirty="0"/>
              <a:t> and </a:t>
            </a:r>
            <a:r>
              <a:rPr lang="cs-CZ" dirty="0" err="1"/>
              <a:t>coastal</a:t>
            </a:r>
            <a:r>
              <a:rPr lang="cs-CZ" dirty="0"/>
              <a:t> </a:t>
            </a:r>
            <a:r>
              <a:rPr lang="cs-CZ" dirty="0" err="1"/>
              <a:t>landscapes</a:t>
            </a:r>
            <a:r>
              <a:rPr lang="cs-CZ" dirty="0"/>
              <a:t> </a:t>
            </a:r>
            <a:r>
              <a:rPr lang="cs-CZ" dirty="0" err="1"/>
              <a:t>require</a:t>
            </a:r>
            <a:r>
              <a:rPr lang="cs-CZ" dirty="0"/>
              <a:t> </a:t>
            </a:r>
            <a:r>
              <a:rPr lang="cs-CZ" b="1" dirty="0" err="1"/>
              <a:t>responsible</a:t>
            </a:r>
            <a:r>
              <a:rPr lang="cs-CZ" b="1" dirty="0"/>
              <a:t> </a:t>
            </a:r>
            <a:r>
              <a:rPr lang="cs-CZ" b="1" dirty="0" err="1"/>
              <a:t>tourism</a:t>
            </a:r>
            <a:r>
              <a:rPr lang="cs-CZ" b="1" dirty="0"/>
              <a:t> </a:t>
            </a:r>
            <a:r>
              <a:rPr lang="cs-CZ" b="1" dirty="0" err="1"/>
              <a:t>practices</a:t>
            </a:r>
            <a:r>
              <a:rPr lang="cs-CZ" b="1" dirty="0"/>
              <a:t> </a:t>
            </a:r>
            <a:r>
              <a:rPr lang="cs-CZ" dirty="0"/>
              <a:t>to </a:t>
            </a:r>
            <a:r>
              <a:rPr lang="cs-CZ" dirty="0" err="1"/>
              <a:t>avoid</a:t>
            </a:r>
            <a:r>
              <a:rPr lang="cs-CZ" dirty="0"/>
              <a:t> </a:t>
            </a:r>
            <a:r>
              <a:rPr lang="cs-CZ" dirty="0" err="1"/>
              <a:t>overtourism</a:t>
            </a:r>
            <a:r>
              <a:rPr lang="cs-CZ" dirty="0"/>
              <a:t> and </a:t>
            </a:r>
            <a:r>
              <a:rPr lang="cs-CZ" dirty="0" err="1"/>
              <a:t>environmental</a:t>
            </a:r>
            <a:r>
              <a:rPr lang="cs-CZ" dirty="0"/>
              <a:t> </a:t>
            </a:r>
            <a:r>
              <a:rPr lang="cs-CZ" dirty="0" err="1"/>
              <a:t>degradation</a:t>
            </a:r>
            <a:endParaRPr lang="cs-CZ" dirty="0"/>
          </a:p>
          <a:p>
            <a:r>
              <a:rPr lang="cs-CZ" b="1" dirty="0" err="1"/>
              <a:t>Geotourism</a:t>
            </a:r>
            <a:r>
              <a:rPr lang="cs-CZ" dirty="0"/>
              <a:t> </a:t>
            </a:r>
            <a:r>
              <a:rPr lang="cs-CZ" dirty="0" err="1"/>
              <a:t>encompasses</a:t>
            </a:r>
            <a:r>
              <a:rPr lang="cs-CZ" dirty="0"/>
              <a:t> </a:t>
            </a:r>
            <a:r>
              <a:rPr lang="cs-CZ" dirty="0" err="1"/>
              <a:t>both</a:t>
            </a:r>
            <a:r>
              <a:rPr lang="cs-CZ" dirty="0"/>
              <a:t> </a:t>
            </a:r>
            <a:r>
              <a:rPr lang="cs-CZ" dirty="0" err="1"/>
              <a:t>geoparks</a:t>
            </a:r>
            <a:r>
              <a:rPr lang="cs-CZ" dirty="0"/>
              <a:t> and </a:t>
            </a:r>
            <a:r>
              <a:rPr lang="cs-CZ" dirty="0" err="1"/>
              <a:t>coastal</a:t>
            </a:r>
            <a:r>
              <a:rPr lang="cs-CZ" dirty="0"/>
              <a:t> </a:t>
            </a:r>
            <a:r>
              <a:rPr lang="cs-CZ" dirty="0" err="1"/>
              <a:t>landscapes</a:t>
            </a:r>
            <a:endParaRPr lang="cs-CZ" dirty="0"/>
          </a:p>
        </p:txBody>
      </p:sp>
      <p:pic>
        <p:nvPicPr>
          <p:cNvPr id="4" name="Obrázek 3" descr="Obsah obrázku text&#10;&#10;Popis byl vytvořen automaticky">
            <a:extLst>
              <a:ext uri="{FF2B5EF4-FFF2-40B4-BE49-F238E27FC236}">
                <a16:creationId xmlns:a16="http://schemas.microsoft.com/office/drawing/2014/main" id="{85B3EE0C-F5FB-AD22-746F-41129972DD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38361843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FB301476-8446-059C-2B77-2AC8A30D8FA8}"/>
              </a:ext>
            </a:extLst>
          </p:cNvPr>
          <p:cNvSpPr>
            <a:spLocks noGrp="1"/>
          </p:cNvSpPr>
          <p:nvPr>
            <p:ph type="title"/>
          </p:nvPr>
        </p:nvSpPr>
        <p:spPr>
          <a:xfrm>
            <a:off x="700088" y="909637"/>
            <a:ext cx="6852004" cy="1362073"/>
          </a:xfrm>
        </p:spPr>
        <p:txBody>
          <a:bodyPr>
            <a:normAutofit/>
          </a:bodyPr>
          <a:lstStyle/>
          <a:p>
            <a:r>
              <a:rPr lang="cs-CZ" sz="3700" err="1"/>
              <a:t>Personal</a:t>
            </a:r>
            <a:r>
              <a:rPr lang="cs-CZ" sz="3700"/>
              <a:t> </a:t>
            </a:r>
            <a:r>
              <a:rPr lang="cs-CZ" sz="3700" err="1"/>
              <a:t>interpretation</a:t>
            </a:r>
            <a:r>
              <a:rPr lang="cs-CZ" sz="3700"/>
              <a:t>: </a:t>
            </a:r>
            <a:r>
              <a:rPr lang="cs-CZ" sz="3700" err="1"/>
              <a:t>cave</a:t>
            </a:r>
            <a:r>
              <a:rPr lang="cs-CZ" sz="3700"/>
              <a:t> </a:t>
            </a:r>
            <a:r>
              <a:rPr lang="cs-CZ" sz="3700" err="1"/>
              <a:t>guided</a:t>
            </a:r>
            <a:r>
              <a:rPr lang="cs-CZ" sz="3700"/>
              <a:t> </a:t>
            </a:r>
            <a:r>
              <a:rPr lang="cs-CZ" sz="3700" err="1"/>
              <a:t>tours</a:t>
            </a:r>
            <a:endParaRPr lang="cs-CZ" sz="3700"/>
          </a:p>
        </p:txBody>
      </p:sp>
      <p:cxnSp>
        <p:nvCxnSpPr>
          <p:cNvPr id="27" name="Straight Connector 26">
            <a:extLst>
              <a:ext uri="{FF2B5EF4-FFF2-40B4-BE49-F238E27FC236}">
                <a16:creationId xmlns:a16="http://schemas.microsoft.com/office/drawing/2014/main" id="{7F1E95A2-E5F1-4C8A-92DC-CE369D1939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5E2ABEE8-CD24-281F-738F-A0BB2038C721}"/>
              </a:ext>
            </a:extLst>
          </p:cNvPr>
          <p:cNvSpPr>
            <a:spLocks noGrp="1"/>
          </p:cNvSpPr>
          <p:nvPr>
            <p:ph idx="1"/>
          </p:nvPr>
        </p:nvSpPr>
        <p:spPr>
          <a:xfrm>
            <a:off x="700088" y="2276474"/>
            <a:ext cx="6804626" cy="3553109"/>
          </a:xfrm>
        </p:spPr>
        <p:txBody>
          <a:bodyPr>
            <a:normAutofit fontScale="92500" lnSpcReduction="10000"/>
          </a:bodyPr>
          <a:lstStyle/>
          <a:p>
            <a:pPr>
              <a:lnSpc>
                <a:spcPct val="110000"/>
              </a:lnSpc>
            </a:pPr>
            <a:r>
              <a:rPr lang="cs-CZ" sz="1600" dirty="0" err="1"/>
              <a:t>Guides</a:t>
            </a:r>
            <a:r>
              <a:rPr lang="cs-CZ" sz="1600" dirty="0"/>
              <a:t> play </a:t>
            </a:r>
            <a:r>
              <a:rPr lang="cs-CZ" sz="1600" dirty="0" err="1"/>
              <a:t>an</a:t>
            </a:r>
            <a:r>
              <a:rPr lang="cs-CZ" sz="1600" dirty="0"/>
              <a:t> </a:t>
            </a:r>
            <a:r>
              <a:rPr lang="cs-CZ" sz="1600" b="1" dirty="0" err="1"/>
              <a:t>important</a:t>
            </a:r>
            <a:r>
              <a:rPr lang="cs-CZ" sz="1600" b="1" dirty="0"/>
              <a:t> role in </a:t>
            </a:r>
            <a:r>
              <a:rPr lang="cs-CZ" sz="1600" b="1" dirty="0" err="1"/>
              <a:t>the</a:t>
            </a:r>
            <a:r>
              <a:rPr lang="cs-CZ" sz="1600" b="1" dirty="0"/>
              <a:t> </a:t>
            </a:r>
            <a:r>
              <a:rPr lang="cs-CZ" sz="1600" b="1" dirty="0" err="1"/>
              <a:t>visitor‘s</a:t>
            </a:r>
            <a:r>
              <a:rPr lang="cs-CZ" sz="1600" b="1" dirty="0"/>
              <a:t> </a:t>
            </a:r>
            <a:r>
              <a:rPr lang="cs-CZ" sz="1600" b="1" dirty="0" err="1"/>
              <a:t>experience</a:t>
            </a:r>
            <a:r>
              <a:rPr lang="cs-CZ" sz="1600" b="1" dirty="0"/>
              <a:t> </a:t>
            </a:r>
            <a:r>
              <a:rPr lang="cs-CZ" sz="1600" dirty="0" err="1"/>
              <a:t>since</a:t>
            </a:r>
            <a:r>
              <a:rPr lang="cs-CZ" sz="1600" dirty="0"/>
              <a:t> </a:t>
            </a:r>
            <a:r>
              <a:rPr lang="cs-CZ" sz="1600" dirty="0" err="1"/>
              <a:t>they</a:t>
            </a:r>
            <a:r>
              <a:rPr lang="cs-CZ" sz="1600" dirty="0"/>
              <a:t> are </a:t>
            </a:r>
            <a:r>
              <a:rPr lang="cs-CZ" sz="1600" dirty="0" err="1"/>
              <a:t>the</a:t>
            </a:r>
            <a:r>
              <a:rPr lang="cs-CZ" sz="1600" dirty="0"/>
              <a:t> </a:t>
            </a:r>
            <a:r>
              <a:rPr lang="cs-CZ" sz="1600" dirty="0" err="1"/>
              <a:t>main</a:t>
            </a:r>
            <a:r>
              <a:rPr lang="cs-CZ" sz="1600" dirty="0"/>
              <a:t> source </a:t>
            </a:r>
            <a:r>
              <a:rPr lang="cs-CZ" sz="1600" dirty="0" err="1"/>
              <a:t>of</a:t>
            </a:r>
            <a:r>
              <a:rPr lang="cs-CZ" sz="1600" dirty="0"/>
              <a:t> </a:t>
            </a:r>
            <a:r>
              <a:rPr lang="cs-CZ" sz="1600" dirty="0" err="1"/>
              <a:t>information</a:t>
            </a:r>
            <a:r>
              <a:rPr lang="cs-CZ" sz="1600" dirty="0"/>
              <a:t> and </a:t>
            </a:r>
            <a:r>
              <a:rPr lang="cs-CZ" sz="1600" dirty="0" err="1"/>
              <a:t>interpretation</a:t>
            </a:r>
            <a:endParaRPr lang="cs-CZ" sz="1600" dirty="0"/>
          </a:p>
          <a:p>
            <a:pPr>
              <a:lnSpc>
                <a:spcPct val="110000"/>
              </a:lnSpc>
            </a:pPr>
            <a:r>
              <a:rPr lang="cs-CZ" sz="1600" dirty="0" err="1"/>
              <a:t>Personal</a:t>
            </a:r>
            <a:r>
              <a:rPr lang="cs-CZ" sz="1600" dirty="0"/>
              <a:t> </a:t>
            </a:r>
            <a:r>
              <a:rPr lang="cs-CZ" sz="1600" dirty="0" err="1"/>
              <a:t>guided</a:t>
            </a:r>
            <a:r>
              <a:rPr lang="cs-CZ" sz="1600" dirty="0"/>
              <a:t> </a:t>
            </a:r>
            <a:r>
              <a:rPr lang="cs-CZ" sz="1600" dirty="0" err="1"/>
              <a:t>tours</a:t>
            </a:r>
            <a:r>
              <a:rPr lang="cs-CZ" sz="1600" dirty="0"/>
              <a:t> are </a:t>
            </a:r>
            <a:r>
              <a:rPr lang="cs-CZ" sz="1600" b="1" dirty="0" err="1"/>
              <a:t>preffered</a:t>
            </a:r>
            <a:r>
              <a:rPr lang="cs-CZ" sz="1600" dirty="0"/>
              <a:t> </a:t>
            </a:r>
            <a:r>
              <a:rPr lang="cs-CZ" sz="1600" dirty="0" err="1"/>
              <a:t>for</a:t>
            </a:r>
            <a:r>
              <a:rPr lang="cs-CZ" sz="1600" dirty="0"/>
              <a:t> a </a:t>
            </a:r>
            <a:r>
              <a:rPr lang="cs-CZ" sz="1600" dirty="0" err="1"/>
              <a:t>better</a:t>
            </a:r>
            <a:r>
              <a:rPr lang="cs-CZ" sz="1600" dirty="0"/>
              <a:t> and more </a:t>
            </a:r>
            <a:r>
              <a:rPr lang="cs-CZ" sz="1600" dirty="0" err="1"/>
              <a:t>complete</a:t>
            </a:r>
            <a:r>
              <a:rPr lang="cs-CZ" sz="1600" dirty="0"/>
              <a:t> </a:t>
            </a:r>
            <a:r>
              <a:rPr lang="cs-CZ" sz="1600" dirty="0" err="1"/>
              <a:t>experience</a:t>
            </a:r>
            <a:endParaRPr lang="cs-CZ" sz="1600" dirty="0"/>
          </a:p>
          <a:p>
            <a:pPr>
              <a:lnSpc>
                <a:spcPct val="110000"/>
              </a:lnSpc>
            </a:pPr>
            <a:r>
              <a:rPr lang="cs-CZ" sz="1600" dirty="0" err="1"/>
              <a:t>Cave</a:t>
            </a:r>
            <a:r>
              <a:rPr lang="cs-CZ" sz="1600" dirty="0"/>
              <a:t> tour </a:t>
            </a:r>
            <a:r>
              <a:rPr lang="cs-CZ" sz="1600" dirty="0" err="1"/>
              <a:t>guides</a:t>
            </a:r>
            <a:r>
              <a:rPr lang="cs-CZ" sz="1600" dirty="0"/>
              <a:t> </a:t>
            </a:r>
            <a:r>
              <a:rPr lang="cs-CZ" sz="1600" b="1" dirty="0" err="1"/>
              <a:t>ensure</a:t>
            </a:r>
            <a:r>
              <a:rPr lang="cs-CZ" sz="1600" dirty="0"/>
              <a:t> </a:t>
            </a:r>
            <a:r>
              <a:rPr lang="cs-CZ" sz="1600" b="1" dirty="0" err="1"/>
              <a:t>visitor</a:t>
            </a:r>
            <a:r>
              <a:rPr lang="cs-CZ" sz="1600" b="1" dirty="0"/>
              <a:t> </a:t>
            </a:r>
            <a:r>
              <a:rPr lang="cs-CZ" sz="1600" b="1" dirty="0" err="1"/>
              <a:t>security</a:t>
            </a:r>
            <a:r>
              <a:rPr lang="cs-CZ" sz="1600" b="1" dirty="0"/>
              <a:t>, point out </a:t>
            </a:r>
            <a:r>
              <a:rPr lang="cs-CZ" sz="1600" b="1" dirty="0" err="1"/>
              <a:t>hazards</a:t>
            </a:r>
            <a:r>
              <a:rPr lang="cs-CZ" sz="1600" b="1" dirty="0"/>
              <a:t>, </a:t>
            </a:r>
            <a:r>
              <a:rPr lang="cs-CZ" sz="1600" b="1" dirty="0" err="1"/>
              <a:t>prevent</a:t>
            </a:r>
            <a:r>
              <a:rPr lang="cs-CZ" sz="1600" b="1" dirty="0"/>
              <a:t> </a:t>
            </a:r>
            <a:r>
              <a:rPr lang="cs-CZ" sz="1600" b="1" dirty="0" err="1"/>
              <a:t>visitors</a:t>
            </a:r>
            <a:r>
              <a:rPr lang="cs-CZ" sz="1600" b="1" dirty="0"/>
              <a:t> </a:t>
            </a:r>
            <a:r>
              <a:rPr lang="cs-CZ" sz="1600" b="1" dirty="0" err="1"/>
              <a:t>from</a:t>
            </a:r>
            <a:r>
              <a:rPr lang="cs-CZ" sz="1600" b="1" dirty="0"/>
              <a:t> </a:t>
            </a:r>
            <a:r>
              <a:rPr lang="cs-CZ" sz="1600" b="1" dirty="0" err="1"/>
              <a:t>getting</a:t>
            </a:r>
            <a:r>
              <a:rPr lang="cs-CZ" sz="1600" b="1" dirty="0"/>
              <a:t> </a:t>
            </a:r>
            <a:r>
              <a:rPr lang="cs-CZ" sz="1600" b="1" dirty="0" err="1"/>
              <a:t>lost</a:t>
            </a:r>
            <a:r>
              <a:rPr lang="cs-CZ" sz="1600" b="1" dirty="0"/>
              <a:t>, and </a:t>
            </a:r>
            <a:r>
              <a:rPr lang="cs-CZ" sz="1600" b="1" dirty="0" err="1"/>
              <a:t>prevent</a:t>
            </a:r>
            <a:r>
              <a:rPr lang="cs-CZ" sz="1600" b="1" dirty="0"/>
              <a:t> </a:t>
            </a:r>
            <a:r>
              <a:rPr lang="cs-CZ" sz="1600" b="1" dirty="0" err="1"/>
              <a:t>visitor´s</a:t>
            </a:r>
            <a:r>
              <a:rPr lang="cs-CZ" sz="1600" b="1" dirty="0"/>
              <a:t> </a:t>
            </a:r>
            <a:r>
              <a:rPr lang="cs-CZ" sz="1600" b="1" dirty="0" err="1"/>
              <a:t>misbehaviour</a:t>
            </a:r>
            <a:r>
              <a:rPr lang="cs-CZ" sz="1600" b="1" dirty="0"/>
              <a:t> (</a:t>
            </a:r>
            <a:r>
              <a:rPr lang="cs-CZ" sz="1600" b="1" dirty="0" err="1"/>
              <a:t>e.g</a:t>
            </a:r>
            <a:r>
              <a:rPr lang="cs-CZ" sz="1600" b="1" dirty="0"/>
              <a:t>. </a:t>
            </a:r>
            <a:r>
              <a:rPr lang="cs-CZ" sz="1600" b="1" dirty="0" err="1"/>
              <a:t>touching</a:t>
            </a:r>
            <a:r>
              <a:rPr lang="cs-CZ" sz="1600" b="1" dirty="0"/>
              <a:t> and </a:t>
            </a:r>
            <a:r>
              <a:rPr lang="cs-CZ" sz="1600" b="1" dirty="0" err="1"/>
              <a:t>breaking</a:t>
            </a:r>
            <a:r>
              <a:rPr lang="cs-CZ" sz="1600" b="1" dirty="0"/>
              <a:t> </a:t>
            </a:r>
            <a:r>
              <a:rPr lang="cs-CZ" sz="1600" b="1" dirty="0" err="1"/>
              <a:t>stalagmites</a:t>
            </a:r>
            <a:r>
              <a:rPr lang="cs-CZ" sz="1600" b="1" dirty="0"/>
              <a:t>)</a:t>
            </a:r>
          </a:p>
          <a:p>
            <a:pPr>
              <a:lnSpc>
                <a:spcPct val="110000"/>
              </a:lnSpc>
            </a:pPr>
            <a:r>
              <a:rPr lang="cs-CZ" sz="1600" dirty="0" err="1"/>
              <a:t>Manage</a:t>
            </a:r>
            <a:r>
              <a:rPr lang="cs-CZ" sz="1600" dirty="0"/>
              <a:t> </a:t>
            </a:r>
            <a:r>
              <a:rPr lang="cs-CZ" sz="1600" dirty="0" err="1"/>
              <a:t>groups</a:t>
            </a:r>
            <a:r>
              <a:rPr lang="cs-CZ" sz="1600" dirty="0"/>
              <a:t> and </a:t>
            </a:r>
            <a:r>
              <a:rPr lang="cs-CZ" sz="1600" dirty="0" err="1"/>
              <a:t>maintain</a:t>
            </a:r>
            <a:r>
              <a:rPr lang="cs-CZ" sz="1600" dirty="0"/>
              <a:t> </a:t>
            </a:r>
            <a:r>
              <a:rPr lang="cs-CZ" sz="1600" dirty="0" err="1"/>
              <a:t>harmony</a:t>
            </a:r>
            <a:r>
              <a:rPr lang="cs-CZ" sz="1600" dirty="0"/>
              <a:t> </a:t>
            </a:r>
            <a:r>
              <a:rPr lang="cs-CZ" sz="1600" dirty="0" err="1"/>
              <a:t>during</a:t>
            </a:r>
            <a:r>
              <a:rPr lang="cs-CZ" sz="1600" dirty="0"/>
              <a:t> </a:t>
            </a:r>
            <a:r>
              <a:rPr lang="cs-CZ" sz="1600" dirty="0" err="1"/>
              <a:t>cave</a:t>
            </a:r>
            <a:r>
              <a:rPr lang="cs-CZ" sz="1600" dirty="0"/>
              <a:t> </a:t>
            </a:r>
            <a:r>
              <a:rPr lang="cs-CZ" sz="1600" dirty="0" err="1"/>
              <a:t>visits</a:t>
            </a:r>
            <a:endParaRPr lang="cs-CZ" sz="1600" dirty="0"/>
          </a:p>
          <a:p>
            <a:pPr>
              <a:lnSpc>
                <a:spcPct val="110000"/>
              </a:lnSpc>
            </a:pPr>
            <a:r>
              <a:rPr lang="cs-CZ" sz="1600" dirty="0" err="1"/>
              <a:t>Provide</a:t>
            </a:r>
            <a:r>
              <a:rPr lang="cs-CZ" sz="1600" dirty="0"/>
              <a:t> </a:t>
            </a:r>
            <a:r>
              <a:rPr lang="cs-CZ" sz="1600" dirty="0" err="1"/>
              <a:t>educational</a:t>
            </a:r>
            <a:r>
              <a:rPr lang="cs-CZ" sz="1600" dirty="0"/>
              <a:t> </a:t>
            </a:r>
            <a:r>
              <a:rPr lang="cs-CZ" sz="1600" dirty="0" err="1"/>
              <a:t>knowledge</a:t>
            </a:r>
            <a:r>
              <a:rPr lang="cs-CZ" sz="1600" dirty="0"/>
              <a:t> in </a:t>
            </a:r>
            <a:r>
              <a:rPr lang="cs-CZ" sz="1600" dirty="0" err="1"/>
              <a:t>variour</a:t>
            </a:r>
            <a:r>
              <a:rPr lang="cs-CZ" sz="1600" dirty="0"/>
              <a:t> </a:t>
            </a:r>
            <a:r>
              <a:rPr lang="cs-CZ" sz="1600" dirty="0" err="1"/>
              <a:t>disciplines</a:t>
            </a:r>
            <a:endParaRPr lang="cs-CZ" sz="1600" dirty="0"/>
          </a:p>
          <a:p>
            <a:pPr>
              <a:lnSpc>
                <a:spcPct val="110000"/>
              </a:lnSpc>
            </a:pPr>
            <a:r>
              <a:rPr lang="cs-CZ" sz="1600" dirty="0" err="1"/>
              <a:t>Act</a:t>
            </a:r>
            <a:r>
              <a:rPr lang="cs-CZ" sz="1600" dirty="0"/>
              <a:t> as </a:t>
            </a:r>
            <a:r>
              <a:rPr lang="cs-CZ" sz="1600" dirty="0" err="1"/>
              <a:t>guardians</a:t>
            </a:r>
            <a:r>
              <a:rPr lang="cs-CZ" sz="1600" dirty="0"/>
              <a:t> </a:t>
            </a:r>
            <a:r>
              <a:rPr lang="cs-CZ" sz="1600" dirty="0" err="1"/>
              <a:t>of</a:t>
            </a:r>
            <a:r>
              <a:rPr lang="cs-CZ" sz="1600" dirty="0"/>
              <a:t> </a:t>
            </a:r>
            <a:r>
              <a:rPr lang="cs-CZ" sz="1600" dirty="0" err="1"/>
              <a:t>the</a:t>
            </a:r>
            <a:r>
              <a:rPr lang="cs-CZ" sz="1600" dirty="0"/>
              <a:t> </a:t>
            </a:r>
            <a:r>
              <a:rPr lang="cs-CZ" sz="1600" dirty="0" err="1"/>
              <a:t>cave‘s</a:t>
            </a:r>
            <a:r>
              <a:rPr lang="cs-CZ" sz="1600" dirty="0"/>
              <a:t> environment</a:t>
            </a:r>
          </a:p>
          <a:p>
            <a:pPr>
              <a:lnSpc>
                <a:spcPct val="110000"/>
              </a:lnSpc>
            </a:pPr>
            <a:r>
              <a:rPr lang="cs-CZ" sz="1600" dirty="0" err="1"/>
              <a:t>Effectively</a:t>
            </a:r>
            <a:r>
              <a:rPr lang="cs-CZ" sz="1600" dirty="0"/>
              <a:t> </a:t>
            </a:r>
            <a:r>
              <a:rPr lang="cs-CZ" sz="1600" dirty="0" err="1"/>
              <a:t>present</a:t>
            </a:r>
            <a:r>
              <a:rPr lang="cs-CZ" sz="1600" dirty="0"/>
              <a:t> </a:t>
            </a:r>
            <a:r>
              <a:rPr lang="cs-CZ" sz="1600" dirty="0" err="1"/>
              <a:t>ideas</a:t>
            </a:r>
            <a:r>
              <a:rPr lang="cs-CZ" sz="1600" dirty="0"/>
              <a:t>, </a:t>
            </a:r>
            <a:r>
              <a:rPr lang="cs-CZ" sz="1600" dirty="0" err="1"/>
              <a:t>explain</a:t>
            </a:r>
            <a:r>
              <a:rPr lang="cs-CZ" sz="1600" dirty="0"/>
              <a:t> </a:t>
            </a:r>
            <a:r>
              <a:rPr lang="cs-CZ" sz="1600" dirty="0" err="1"/>
              <a:t>complex</a:t>
            </a:r>
            <a:r>
              <a:rPr lang="cs-CZ" sz="1600" dirty="0"/>
              <a:t> </a:t>
            </a:r>
            <a:r>
              <a:rPr lang="cs-CZ" sz="1600" dirty="0" err="1"/>
              <a:t>concepts</a:t>
            </a:r>
            <a:r>
              <a:rPr lang="cs-CZ" sz="1600" dirty="0"/>
              <a:t>, and </a:t>
            </a:r>
            <a:r>
              <a:rPr lang="cs-CZ" sz="1600" dirty="0" err="1"/>
              <a:t>adapt</a:t>
            </a:r>
            <a:r>
              <a:rPr lang="cs-CZ" sz="1600" dirty="0"/>
              <a:t> to </a:t>
            </a:r>
            <a:r>
              <a:rPr lang="cs-CZ" sz="1600" dirty="0" err="1"/>
              <a:t>different</a:t>
            </a:r>
            <a:r>
              <a:rPr lang="cs-CZ" sz="1600" dirty="0"/>
              <a:t> </a:t>
            </a:r>
            <a:r>
              <a:rPr lang="cs-CZ" sz="1600" dirty="0" err="1"/>
              <a:t>situations</a:t>
            </a:r>
            <a:endParaRPr lang="cs-CZ" sz="1600" dirty="0"/>
          </a:p>
        </p:txBody>
      </p:sp>
      <p:pic>
        <p:nvPicPr>
          <p:cNvPr id="7" name="Obrázek 6" descr="Konkávní u pláže">
            <a:extLst>
              <a:ext uri="{FF2B5EF4-FFF2-40B4-BE49-F238E27FC236}">
                <a16:creationId xmlns:a16="http://schemas.microsoft.com/office/drawing/2014/main" id="{81369031-ACA0-E999-C6BF-F7E190AEF2AA}"/>
              </a:ext>
            </a:extLst>
          </p:cNvPr>
          <p:cNvPicPr>
            <a:picLocks noChangeAspect="1"/>
          </p:cNvPicPr>
          <p:nvPr/>
        </p:nvPicPr>
        <p:blipFill rotWithShape="1">
          <a:blip r:embed="rId2">
            <a:extLst>
              <a:ext uri="{28A0092B-C50C-407E-A947-70E740481C1C}">
                <a14:useLocalDpi xmlns:a14="http://schemas.microsoft.com/office/drawing/2010/main" val="0"/>
              </a:ext>
            </a:extLst>
          </a:blip>
          <a:srcRect l="42174" r="7608" b="-2"/>
          <a:stretch/>
        </p:blipFill>
        <p:spPr>
          <a:xfrm>
            <a:off x="8115300" y="1251320"/>
            <a:ext cx="3276600" cy="4355356"/>
          </a:xfrm>
          <a:prstGeom prst="rect">
            <a:avLst/>
          </a:prstGeom>
        </p:spPr>
      </p:pic>
      <p:cxnSp>
        <p:nvCxnSpPr>
          <p:cNvPr id="29" name="Straight Connector 28">
            <a:extLst>
              <a:ext uri="{FF2B5EF4-FFF2-40B4-BE49-F238E27FC236}">
                <a16:creationId xmlns:a16="http://schemas.microsoft.com/office/drawing/2014/main" id="{AFCF674C-D208-4497-A189-02E8503DA8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94472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3E247E-4366-726A-64F4-466C819E4DC4}"/>
              </a:ext>
            </a:extLst>
          </p:cNvPr>
          <p:cNvSpPr>
            <a:spLocks noGrp="1"/>
          </p:cNvSpPr>
          <p:nvPr>
            <p:ph type="title"/>
          </p:nvPr>
        </p:nvSpPr>
        <p:spPr/>
        <p:txBody>
          <a:bodyPr/>
          <a:lstStyle/>
          <a:p>
            <a:r>
              <a:rPr lang="cs-CZ" dirty="0" err="1"/>
              <a:t>geotourism</a:t>
            </a:r>
            <a:endParaRPr lang="cs-CZ" dirty="0"/>
          </a:p>
        </p:txBody>
      </p:sp>
      <p:sp>
        <p:nvSpPr>
          <p:cNvPr id="3" name="Zástupný obsah 2">
            <a:extLst>
              <a:ext uri="{FF2B5EF4-FFF2-40B4-BE49-F238E27FC236}">
                <a16:creationId xmlns:a16="http://schemas.microsoft.com/office/drawing/2014/main" id="{80AE6D5C-0371-85F9-96E6-E695DD9762A9}"/>
              </a:ext>
            </a:extLst>
          </p:cNvPr>
          <p:cNvSpPr>
            <a:spLocks noGrp="1"/>
          </p:cNvSpPr>
          <p:nvPr>
            <p:ph idx="1"/>
          </p:nvPr>
        </p:nvSpPr>
        <p:spPr/>
        <p:txBody>
          <a:bodyPr/>
          <a:lstStyle/>
          <a:p>
            <a:r>
              <a:rPr lang="cs-CZ" b="1" dirty="0"/>
              <a:t>„</a:t>
            </a:r>
            <a:r>
              <a:rPr lang="cs-CZ" b="1" dirty="0" err="1"/>
              <a:t>Tourism</a:t>
            </a:r>
            <a:r>
              <a:rPr lang="cs-CZ" b="1" dirty="0"/>
              <a:t> </a:t>
            </a:r>
            <a:r>
              <a:rPr lang="cs-CZ" b="1" dirty="0" err="1"/>
              <a:t>based</a:t>
            </a:r>
            <a:r>
              <a:rPr lang="cs-CZ" b="1" dirty="0"/>
              <a:t> on </a:t>
            </a:r>
            <a:r>
              <a:rPr lang="cs-CZ" b="1" dirty="0" err="1"/>
              <a:t>geological</a:t>
            </a:r>
            <a:r>
              <a:rPr lang="cs-CZ" b="1" dirty="0"/>
              <a:t> and </a:t>
            </a:r>
            <a:r>
              <a:rPr lang="cs-CZ" b="1" dirty="0" err="1"/>
              <a:t>landscape</a:t>
            </a:r>
            <a:r>
              <a:rPr lang="cs-CZ" b="1" dirty="0"/>
              <a:t> </a:t>
            </a:r>
            <a:r>
              <a:rPr lang="cs-CZ" b="1" dirty="0" err="1"/>
              <a:t>features</a:t>
            </a:r>
            <a:r>
              <a:rPr lang="cs-CZ" b="1" dirty="0"/>
              <a:t>“ </a:t>
            </a:r>
            <a:r>
              <a:rPr lang="en-US" dirty="0"/>
              <a:t>(Dowling and Newsome, 2018; p. 1). </a:t>
            </a:r>
            <a:endParaRPr lang="cs-CZ" dirty="0"/>
          </a:p>
          <a:p>
            <a:r>
              <a:rPr lang="cs-CZ" dirty="0" err="1"/>
              <a:t>Definition</a:t>
            </a:r>
            <a:r>
              <a:rPr lang="cs-CZ" dirty="0"/>
              <a:t> </a:t>
            </a:r>
            <a:r>
              <a:rPr lang="cs-CZ" dirty="0" err="1"/>
              <a:t>includes</a:t>
            </a:r>
            <a:r>
              <a:rPr lang="cs-CZ" dirty="0"/>
              <a:t> „geology, </a:t>
            </a:r>
            <a:r>
              <a:rPr lang="cs-CZ" dirty="0" err="1"/>
              <a:t>tourism</a:t>
            </a:r>
            <a:r>
              <a:rPr lang="cs-CZ" dirty="0"/>
              <a:t>, </a:t>
            </a:r>
            <a:r>
              <a:rPr lang="cs-CZ" dirty="0" err="1"/>
              <a:t>geosites</a:t>
            </a:r>
            <a:r>
              <a:rPr lang="cs-CZ" dirty="0"/>
              <a:t>, </a:t>
            </a:r>
            <a:r>
              <a:rPr lang="cs-CZ" dirty="0" err="1"/>
              <a:t>visits</a:t>
            </a:r>
            <a:r>
              <a:rPr lang="cs-CZ" dirty="0"/>
              <a:t>, and </a:t>
            </a:r>
            <a:r>
              <a:rPr lang="cs-CZ" dirty="0" err="1"/>
              <a:t>interpretation</a:t>
            </a:r>
            <a:r>
              <a:rPr lang="cs-CZ" dirty="0"/>
              <a:t>“ </a:t>
            </a:r>
            <a:r>
              <a:rPr lang="en-US" dirty="0"/>
              <a:t>(Dowling and Newsome, 2018; p. 1). </a:t>
            </a:r>
            <a:endParaRPr lang="cs-CZ" dirty="0"/>
          </a:p>
          <a:p>
            <a:r>
              <a:rPr lang="cs-CZ" dirty="0" err="1"/>
              <a:t>Involves</a:t>
            </a:r>
            <a:r>
              <a:rPr lang="cs-CZ" dirty="0"/>
              <a:t> </a:t>
            </a:r>
            <a:r>
              <a:rPr lang="cs-CZ" dirty="0" err="1"/>
              <a:t>geological</a:t>
            </a:r>
            <a:r>
              <a:rPr lang="cs-CZ" dirty="0"/>
              <a:t> </a:t>
            </a:r>
            <a:r>
              <a:rPr lang="cs-CZ" dirty="0" err="1"/>
              <a:t>attributes</a:t>
            </a:r>
            <a:r>
              <a:rPr lang="cs-CZ" dirty="0"/>
              <a:t> </a:t>
            </a:r>
            <a:r>
              <a:rPr lang="cs-CZ" dirty="0" err="1"/>
              <a:t>of</a:t>
            </a:r>
            <a:r>
              <a:rPr lang="cs-CZ" dirty="0"/>
              <a:t> </a:t>
            </a:r>
            <a:r>
              <a:rPr lang="cs-CZ" dirty="0" err="1"/>
              <a:t>interest</a:t>
            </a:r>
            <a:endParaRPr lang="cs-CZ" dirty="0"/>
          </a:p>
          <a:p>
            <a:r>
              <a:rPr lang="cs-CZ" b="1" dirty="0" err="1"/>
              <a:t>Effective</a:t>
            </a:r>
            <a:r>
              <a:rPr lang="cs-CZ" b="1" dirty="0"/>
              <a:t> </a:t>
            </a:r>
            <a:r>
              <a:rPr lang="cs-CZ" b="1" dirty="0" err="1"/>
              <a:t>interpretation</a:t>
            </a:r>
            <a:r>
              <a:rPr lang="cs-CZ" b="1" dirty="0"/>
              <a:t> </a:t>
            </a:r>
            <a:r>
              <a:rPr lang="cs-CZ" b="1" dirty="0" err="1"/>
              <a:t>methods</a:t>
            </a:r>
            <a:r>
              <a:rPr lang="cs-CZ" b="1" dirty="0"/>
              <a:t> are </a:t>
            </a:r>
            <a:r>
              <a:rPr lang="cs-CZ" b="1" dirty="0" err="1"/>
              <a:t>crucial</a:t>
            </a:r>
            <a:r>
              <a:rPr lang="cs-CZ" b="1" dirty="0"/>
              <a:t> </a:t>
            </a:r>
            <a:r>
              <a:rPr lang="cs-CZ" b="1" dirty="0" err="1"/>
              <a:t>for</a:t>
            </a:r>
            <a:r>
              <a:rPr lang="cs-CZ" b="1" dirty="0"/>
              <a:t> a </a:t>
            </a:r>
            <a:r>
              <a:rPr lang="cs-CZ" b="1" dirty="0" err="1"/>
              <a:t>successful</a:t>
            </a:r>
            <a:r>
              <a:rPr lang="cs-CZ" b="1" dirty="0"/>
              <a:t> </a:t>
            </a:r>
            <a:r>
              <a:rPr lang="cs-CZ" b="1" dirty="0" err="1"/>
              <a:t>geotourism</a:t>
            </a:r>
            <a:r>
              <a:rPr lang="cs-CZ" b="1" dirty="0"/>
              <a:t> </a:t>
            </a:r>
            <a:r>
              <a:rPr lang="cs-CZ" b="1" dirty="0" err="1"/>
              <a:t>experience</a:t>
            </a:r>
            <a:endParaRPr lang="cs-CZ" b="1" dirty="0"/>
          </a:p>
          <a:p>
            <a:r>
              <a:rPr lang="cs-CZ" dirty="0" err="1"/>
              <a:t>From</a:t>
            </a:r>
            <a:r>
              <a:rPr lang="cs-CZ" dirty="0"/>
              <a:t> </a:t>
            </a:r>
            <a:r>
              <a:rPr lang="cs-CZ" dirty="0" err="1"/>
              <a:t>geological</a:t>
            </a:r>
            <a:r>
              <a:rPr lang="cs-CZ" dirty="0"/>
              <a:t> </a:t>
            </a:r>
            <a:r>
              <a:rPr lang="cs-CZ" dirty="0" err="1"/>
              <a:t>tourism</a:t>
            </a:r>
            <a:r>
              <a:rPr lang="cs-CZ" dirty="0"/>
              <a:t> to a </a:t>
            </a:r>
            <a:r>
              <a:rPr lang="cs-CZ" dirty="0" err="1"/>
              <a:t>geographic</a:t>
            </a:r>
            <a:r>
              <a:rPr lang="cs-CZ" dirty="0"/>
              <a:t> </a:t>
            </a:r>
            <a:r>
              <a:rPr lang="cs-CZ" dirty="0" err="1"/>
              <a:t>approach</a:t>
            </a:r>
            <a:endParaRPr lang="cs-CZ" dirty="0"/>
          </a:p>
        </p:txBody>
      </p:sp>
      <p:pic>
        <p:nvPicPr>
          <p:cNvPr id="4" name="Obrázek 3" descr="Obsah obrázku text&#10;&#10;Popis byl vytvořen automaticky">
            <a:extLst>
              <a:ext uri="{FF2B5EF4-FFF2-40B4-BE49-F238E27FC236}">
                <a16:creationId xmlns:a16="http://schemas.microsoft.com/office/drawing/2014/main" id="{EB3C69D2-FB73-4E60-DAE0-1C191C6246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27031755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CD44B464-6DE4-0154-B3DE-6AE8DBDAFA04}"/>
              </a:ext>
            </a:extLst>
          </p:cNvPr>
          <p:cNvSpPr>
            <a:spLocks noGrp="1"/>
          </p:cNvSpPr>
          <p:nvPr>
            <p:ph type="title"/>
          </p:nvPr>
        </p:nvSpPr>
        <p:spPr>
          <a:xfrm>
            <a:off x="694111" y="909637"/>
            <a:ext cx="5933795" cy="1362073"/>
          </a:xfrm>
        </p:spPr>
        <p:txBody>
          <a:bodyPr>
            <a:normAutofit/>
          </a:bodyPr>
          <a:lstStyle/>
          <a:p>
            <a:r>
              <a:rPr lang="cs-CZ"/>
              <a:t>Characteristics of the Geotourist</a:t>
            </a:r>
            <a:endParaRPr lang="cs-CZ" dirty="0"/>
          </a:p>
        </p:txBody>
      </p:sp>
      <p:cxnSp>
        <p:nvCxnSpPr>
          <p:cNvPr id="27" name="Straight Connector 26">
            <a:extLst>
              <a:ext uri="{FF2B5EF4-FFF2-40B4-BE49-F238E27FC236}">
                <a16:creationId xmlns:a16="http://schemas.microsoft.com/office/drawing/2014/main" id="{511FC409-B3C2-4F68-865C-C5333D6F27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57150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46983CF5-409D-72AC-CB08-15EF3098DA9B}"/>
              </a:ext>
            </a:extLst>
          </p:cNvPr>
          <p:cNvSpPr>
            <a:spLocks noGrp="1"/>
          </p:cNvSpPr>
          <p:nvPr>
            <p:ph idx="1"/>
          </p:nvPr>
        </p:nvSpPr>
        <p:spPr>
          <a:xfrm>
            <a:off x="700088" y="2276474"/>
            <a:ext cx="6041371" cy="3553109"/>
          </a:xfrm>
        </p:spPr>
        <p:txBody>
          <a:bodyPr>
            <a:normAutofit/>
          </a:bodyPr>
          <a:lstStyle/>
          <a:p>
            <a:r>
              <a:rPr lang="cs-CZ" dirty="0" err="1"/>
              <a:t>Hose‘s</a:t>
            </a:r>
            <a:r>
              <a:rPr lang="cs-CZ" dirty="0"/>
              <a:t> typology: </a:t>
            </a:r>
            <a:r>
              <a:rPr lang="en-US" b="1" dirty="0"/>
              <a:t>Dedicated users </a:t>
            </a:r>
            <a:r>
              <a:rPr lang="en-US" dirty="0"/>
              <a:t>(students, specialists) and </a:t>
            </a:r>
            <a:r>
              <a:rPr lang="en-US" b="1" dirty="0"/>
              <a:t>nondedicated users </a:t>
            </a:r>
            <a:r>
              <a:rPr lang="en-US" dirty="0"/>
              <a:t>(casual observers)</a:t>
            </a:r>
            <a:endParaRPr lang="cs-CZ" dirty="0"/>
          </a:p>
          <a:p>
            <a:r>
              <a:rPr lang="cs-CZ" dirty="0" err="1"/>
              <a:t>Grant‘s</a:t>
            </a:r>
            <a:r>
              <a:rPr lang="cs-CZ" dirty="0"/>
              <a:t> typology: </a:t>
            </a:r>
            <a:r>
              <a:rPr lang="en-US" b="1" dirty="0"/>
              <a:t>Six categories ranging from entertainment to complex understanding</a:t>
            </a:r>
            <a:endParaRPr lang="cs-CZ" b="1" dirty="0"/>
          </a:p>
          <a:p>
            <a:r>
              <a:rPr lang="en-US" dirty="0" err="1"/>
              <a:t>Vasiljević</a:t>
            </a:r>
            <a:r>
              <a:rPr lang="en-US" dirty="0"/>
              <a:t> et al.'s typology: </a:t>
            </a:r>
            <a:r>
              <a:rPr lang="en-US" b="1" dirty="0"/>
              <a:t>Five factors based on travel behavior and attitudes towards</a:t>
            </a:r>
            <a:r>
              <a:rPr lang="en-US" dirty="0"/>
              <a:t> </a:t>
            </a:r>
            <a:r>
              <a:rPr lang="en-US" b="1" dirty="0"/>
              <a:t>nature</a:t>
            </a:r>
            <a:endParaRPr lang="cs-CZ" b="1" dirty="0"/>
          </a:p>
        </p:txBody>
      </p:sp>
      <p:pic>
        <p:nvPicPr>
          <p:cNvPr id="5" name="Obrázek 4" descr="Obsah obrázku venku, obloha, jezero, oblečení&#10;&#10;Popis byl vytvořen automaticky">
            <a:extLst>
              <a:ext uri="{FF2B5EF4-FFF2-40B4-BE49-F238E27FC236}">
                <a16:creationId xmlns:a16="http://schemas.microsoft.com/office/drawing/2014/main" id="{D4021FCC-A222-A0AF-5D80-4EF9CB7F1B64}"/>
              </a:ext>
            </a:extLst>
          </p:cNvPr>
          <p:cNvPicPr>
            <a:picLocks noChangeAspect="1"/>
          </p:cNvPicPr>
          <p:nvPr/>
        </p:nvPicPr>
        <p:blipFill rotWithShape="1">
          <a:blip r:embed="rId2">
            <a:extLst>
              <a:ext uri="{28A0092B-C50C-407E-A947-70E740481C1C}">
                <a14:useLocalDpi xmlns:a14="http://schemas.microsoft.com/office/drawing/2010/main" val="0"/>
              </a:ext>
            </a:extLst>
          </a:blip>
          <a:srcRect l="24403" r="25379" b="-2"/>
          <a:stretch/>
        </p:blipFill>
        <p:spPr>
          <a:xfrm>
            <a:off x="7315200" y="715218"/>
            <a:ext cx="4076700" cy="5418871"/>
          </a:xfrm>
          <a:prstGeom prst="rect">
            <a:avLst/>
          </a:prstGeom>
        </p:spPr>
      </p:pic>
      <p:cxnSp>
        <p:nvCxnSpPr>
          <p:cNvPr id="29" name="Straight Connector 28">
            <a:extLst>
              <a:ext uri="{FF2B5EF4-FFF2-40B4-BE49-F238E27FC236}">
                <a16:creationId xmlns:a16="http://schemas.microsoft.com/office/drawing/2014/main" id="{B810270D-76A7-44B3-9746-7EDF57886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5715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Obrázek 5" descr="Obsah obrázku text&#10;&#10;Popis byl vytvořen automaticky">
            <a:extLst>
              <a:ext uri="{FF2B5EF4-FFF2-40B4-BE49-F238E27FC236}">
                <a16:creationId xmlns:a16="http://schemas.microsoft.com/office/drawing/2014/main" id="{FD7B1D1D-C7D5-99CF-B0B7-4684B253EB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39444661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F68B2C62-7648-4430-90D5-AE0F252AF1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18852B54-9286-8A33-0221-41BA0721A31D}"/>
              </a:ext>
            </a:extLst>
          </p:cNvPr>
          <p:cNvSpPr>
            <a:spLocks noGrp="1"/>
          </p:cNvSpPr>
          <p:nvPr>
            <p:ph type="title"/>
          </p:nvPr>
        </p:nvSpPr>
        <p:spPr>
          <a:xfrm>
            <a:off x="700087" y="909638"/>
            <a:ext cx="10691813" cy="1155618"/>
          </a:xfrm>
        </p:spPr>
        <p:txBody>
          <a:bodyPr>
            <a:normAutofit/>
          </a:bodyPr>
          <a:lstStyle/>
          <a:p>
            <a:r>
              <a:rPr lang="cs-CZ" b="1" dirty="0" err="1"/>
              <a:t>Hose‘s</a:t>
            </a:r>
            <a:r>
              <a:rPr lang="cs-CZ" b="1" dirty="0"/>
              <a:t> typology </a:t>
            </a:r>
            <a:r>
              <a:rPr lang="cs-CZ" dirty="0"/>
              <a:t>(1996, 1998, 2000) </a:t>
            </a:r>
          </a:p>
        </p:txBody>
      </p:sp>
      <p:cxnSp>
        <p:nvCxnSpPr>
          <p:cNvPr id="7" name="Straight Connector 10">
            <a:extLst>
              <a:ext uri="{FF2B5EF4-FFF2-40B4-BE49-F238E27FC236}">
                <a16:creationId xmlns:a16="http://schemas.microsoft.com/office/drawing/2014/main" id="{AAD0195E-7F27-4D06-9427-0C121D721A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D74C2FC-3228-4FC1-B97B-87AD35508D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Obrázek 3" descr="Obsah obrázku text&#10;&#10;Popis byl vytvořen automaticky">
            <a:extLst>
              <a:ext uri="{FF2B5EF4-FFF2-40B4-BE49-F238E27FC236}">
                <a16:creationId xmlns:a16="http://schemas.microsoft.com/office/drawing/2014/main" id="{B399F173-E0F9-D224-A993-496FECA381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
        <p:nvSpPr>
          <p:cNvPr id="10" name="Zástupný obsah 9">
            <a:extLst>
              <a:ext uri="{FF2B5EF4-FFF2-40B4-BE49-F238E27FC236}">
                <a16:creationId xmlns:a16="http://schemas.microsoft.com/office/drawing/2014/main" id="{9201DB86-19AF-3A32-708D-FC963076AA0D}"/>
              </a:ext>
            </a:extLst>
          </p:cNvPr>
          <p:cNvSpPr>
            <a:spLocks noGrp="1"/>
          </p:cNvSpPr>
          <p:nvPr>
            <p:ph idx="1"/>
          </p:nvPr>
        </p:nvSpPr>
        <p:spPr/>
        <p:txBody>
          <a:bodyPr/>
          <a:lstStyle/>
          <a:p>
            <a:pPr lvl="0">
              <a:lnSpc>
                <a:spcPct val="100000"/>
              </a:lnSpc>
              <a:defRPr b="1"/>
            </a:pPr>
            <a:r>
              <a:rPr lang="en-US" dirty="0"/>
              <a:t>Butterflies</a:t>
            </a:r>
          </a:p>
          <a:p>
            <a:pPr lvl="1">
              <a:lnSpc>
                <a:spcPct val="100000"/>
              </a:lnSpc>
            </a:pPr>
            <a:r>
              <a:rPr lang="en-US" dirty="0"/>
              <a:t>general tourists, lacking knowledge in geosciences, use display panels and leaflets and appreciate mainly the aesthetic beauty of the site</a:t>
            </a:r>
          </a:p>
          <a:p>
            <a:pPr lvl="0">
              <a:lnSpc>
                <a:spcPct val="100000"/>
              </a:lnSpc>
              <a:defRPr b="1"/>
            </a:pPr>
            <a:r>
              <a:rPr lang="en-US" dirty="0"/>
              <a:t>Beetles</a:t>
            </a:r>
          </a:p>
          <a:p>
            <a:pPr lvl="1">
              <a:lnSpc>
                <a:spcPct val="100000"/>
              </a:lnSpc>
            </a:pPr>
            <a:r>
              <a:rPr lang="en-US" dirty="0"/>
              <a:t>postgraduate and graduate students conducting fieldwork and using academic papers to guide their understanding of the site</a:t>
            </a:r>
          </a:p>
        </p:txBody>
      </p:sp>
    </p:spTree>
    <p:extLst>
      <p:ext uri="{BB962C8B-B14F-4D97-AF65-F5344CB8AC3E}">
        <p14:creationId xmlns:p14="http://schemas.microsoft.com/office/powerpoint/2010/main" val="24893452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4FD63E-F817-8DCB-938B-72EC2F70DB77}"/>
              </a:ext>
            </a:extLst>
          </p:cNvPr>
          <p:cNvSpPr>
            <a:spLocks noGrp="1"/>
          </p:cNvSpPr>
          <p:nvPr>
            <p:ph type="title"/>
          </p:nvPr>
        </p:nvSpPr>
        <p:spPr/>
        <p:txBody>
          <a:bodyPr/>
          <a:lstStyle/>
          <a:p>
            <a:r>
              <a:rPr lang="cs-CZ" b="1" dirty="0" err="1"/>
              <a:t>Grant‘s</a:t>
            </a:r>
            <a:r>
              <a:rPr lang="cs-CZ" b="1" dirty="0"/>
              <a:t> typology </a:t>
            </a:r>
            <a:r>
              <a:rPr lang="cs-CZ" dirty="0"/>
              <a:t>(2010)</a:t>
            </a:r>
          </a:p>
        </p:txBody>
      </p:sp>
      <p:sp>
        <p:nvSpPr>
          <p:cNvPr id="3" name="Zástupný obsah 2">
            <a:extLst>
              <a:ext uri="{FF2B5EF4-FFF2-40B4-BE49-F238E27FC236}">
                <a16:creationId xmlns:a16="http://schemas.microsoft.com/office/drawing/2014/main" id="{E9F7CCE5-D584-2CE2-6130-A67F08415D21}"/>
              </a:ext>
            </a:extLst>
          </p:cNvPr>
          <p:cNvSpPr>
            <a:spLocks noGrp="1"/>
          </p:cNvSpPr>
          <p:nvPr>
            <p:ph idx="1"/>
          </p:nvPr>
        </p:nvSpPr>
        <p:spPr/>
        <p:txBody>
          <a:bodyPr>
            <a:normAutofit lnSpcReduction="10000"/>
          </a:bodyPr>
          <a:lstStyle/>
          <a:p>
            <a:r>
              <a:rPr lang="en-US" b="1" dirty="0"/>
              <a:t>Unaware visitor</a:t>
            </a:r>
            <a:r>
              <a:rPr lang="en-US" dirty="0"/>
              <a:t>: visits with no previous knowledge of the site and impressions are based predominately on the aesthetic appeal of the site</a:t>
            </a:r>
          </a:p>
          <a:p>
            <a:r>
              <a:rPr lang="en-US" b="1" dirty="0"/>
              <a:t>Aware visitor</a:t>
            </a:r>
            <a:r>
              <a:rPr lang="en-US" dirty="0"/>
              <a:t>: similar to the first group but has gained some knowledge of the site prior to the visit</a:t>
            </a:r>
          </a:p>
          <a:p>
            <a:r>
              <a:rPr lang="en-US" b="1" dirty="0"/>
              <a:t>Interested visitor</a:t>
            </a:r>
            <a:r>
              <a:rPr lang="en-US" dirty="0"/>
              <a:t>: shows interest in the educational aspect of the visit, but with no specific preference</a:t>
            </a:r>
            <a:endParaRPr lang="cs-CZ" dirty="0"/>
          </a:p>
          <a:p>
            <a:r>
              <a:rPr lang="cs-CZ" b="1" dirty="0" err="1"/>
              <a:t>Geo-amateurs</a:t>
            </a:r>
            <a:endParaRPr lang="cs-CZ" b="1" dirty="0"/>
          </a:p>
          <a:p>
            <a:r>
              <a:rPr lang="cs-CZ" b="1" dirty="0" err="1"/>
              <a:t>Geo-specialists</a:t>
            </a:r>
            <a:endParaRPr lang="cs-CZ" b="1" dirty="0"/>
          </a:p>
          <a:p>
            <a:r>
              <a:rPr lang="cs-CZ" b="1" dirty="0" err="1"/>
              <a:t>Geo-experts</a:t>
            </a:r>
            <a:endParaRPr lang="en-US" b="1" dirty="0"/>
          </a:p>
          <a:p>
            <a:endParaRPr lang="cs-CZ" dirty="0"/>
          </a:p>
        </p:txBody>
      </p:sp>
      <p:pic>
        <p:nvPicPr>
          <p:cNvPr id="4" name="Obrázek 3" descr="Obsah obrázku text&#10;&#10;Popis byl vytvořen automaticky">
            <a:extLst>
              <a:ext uri="{FF2B5EF4-FFF2-40B4-BE49-F238E27FC236}">
                <a16:creationId xmlns:a16="http://schemas.microsoft.com/office/drawing/2014/main" id="{F6FB4CB1-B1BA-B06E-9D53-6C60068530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39281842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388A7C1-A6F8-DD51-A855-7BE26B295478}"/>
              </a:ext>
            </a:extLst>
          </p:cNvPr>
          <p:cNvSpPr>
            <a:spLocks noGrp="1"/>
          </p:cNvSpPr>
          <p:nvPr>
            <p:ph type="title"/>
          </p:nvPr>
        </p:nvSpPr>
        <p:spPr/>
        <p:txBody>
          <a:bodyPr/>
          <a:lstStyle/>
          <a:p>
            <a:r>
              <a:rPr lang="cs-CZ" b="1" dirty="0" err="1"/>
              <a:t>Vasiljević</a:t>
            </a:r>
            <a:r>
              <a:rPr lang="cs-CZ" b="1" dirty="0"/>
              <a:t> et </a:t>
            </a:r>
            <a:r>
              <a:rPr lang="cs-CZ" b="1" dirty="0" err="1"/>
              <a:t>al.‘s</a:t>
            </a:r>
            <a:r>
              <a:rPr lang="cs-CZ" b="1" dirty="0"/>
              <a:t> typology </a:t>
            </a:r>
            <a:r>
              <a:rPr lang="cs-CZ" dirty="0"/>
              <a:t>(2018) </a:t>
            </a:r>
          </a:p>
        </p:txBody>
      </p:sp>
      <p:sp>
        <p:nvSpPr>
          <p:cNvPr id="3" name="Zástupný obsah 2">
            <a:extLst>
              <a:ext uri="{FF2B5EF4-FFF2-40B4-BE49-F238E27FC236}">
                <a16:creationId xmlns:a16="http://schemas.microsoft.com/office/drawing/2014/main" id="{9A40A2D5-AD5E-C94C-7F4F-10A68D3F518A}"/>
              </a:ext>
            </a:extLst>
          </p:cNvPr>
          <p:cNvSpPr>
            <a:spLocks noGrp="1"/>
          </p:cNvSpPr>
          <p:nvPr>
            <p:ph idx="1"/>
          </p:nvPr>
        </p:nvSpPr>
        <p:spPr/>
        <p:txBody>
          <a:bodyPr>
            <a:normAutofit/>
          </a:bodyPr>
          <a:lstStyle/>
          <a:p>
            <a:r>
              <a:rPr lang="en-US" b="1" dirty="0"/>
              <a:t>Local community oriented</a:t>
            </a:r>
            <a:r>
              <a:rPr lang="cs-CZ" b="1" dirty="0"/>
              <a:t>:</a:t>
            </a:r>
            <a:r>
              <a:rPr lang="en-US" dirty="0"/>
              <a:t> cares for the local community and their involvement in tourism </a:t>
            </a:r>
            <a:r>
              <a:rPr lang="en-US" dirty="0" err="1"/>
              <a:t>developmen</a:t>
            </a:r>
            <a:r>
              <a:rPr lang="cs-CZ" dirty="0"/>
              <a:t>t</a:t>
            </a:r>
            <a:endParaRPr lang="en-US" dirty="0"/>
          </a:p>
          <a:p>
            <a:r>
              <a:rPr lang="en-US" b="1" dirty="0"/>
              <a:t>Environmentally aware</a:t>
            </a:r>
            <a:r>
              <a:rPr lang="cs-CZ" b="1" dirty="0"/>
              <a:t>:</a:t>
            </a:r>
            <a:r>
              <a:rPr lang="en-US" dirty="0"/>
              <a:t> nature protection oriented and believes in the detrimental impact of people on nature</a:t>
            </a:r>
          </a:p>
          <a:p>
            <a:r>
              <a:rPr lang="en-US" b="1" dirty="0"/>
              <a:t>Nature-based </a:t>
            </a:r>
            <a:r>
              <a:rPr lang="en-US" b="1" dirty="0" err="1"/>
              <a:t>traveller</a:t>
            </a:r>
            <a:r>
              <a:rPr lang="cs-CZ" b="1" dirty="0"/>
              <a:t>:</a:t>
            </a:r>
            <a:r>
              <a:rPr lang="en-US" dirty="0"/>
              <a:t> high regard for nature, particularly wild nature</a:t>
            </a:r>
          </a:p>
          <a:p>
            <a:r>
              <a:rPr lang="en-US" b="1" dirty="0"/>
              <a:t>Eco-responsible</a:t>
            </a:r>
            <a:r>
              <a:rPr lang="cs-CZ" b="1" dirty="0"/>
              <a:t>:</a:t>
            </a:r>
            <a:r>
              <a:rPr lang="en-US" dirty="0"/>
              <a:t> environmentally oriented and believes in the sustainable use of resource</a:t>
            </a:r>
            <a:r>
              <a:rPr lang="cs-CZ" dirty="0"/>
              <a:t>s</a:t>
            </a:r>
          </a:p>
          <a:p>
            <a:r>
              <a:rPr lang="en-US" b="1" dirty="0" err="1"/>
              <a:t>Plog</a:t>
            </a:r>
            <a:r>
              <a:rPr lang="en-US" b="1" dirty="0"/>
              <a:t> psychocentric</a:t>
            </a:r>
            <a:r>
              <a:rPr lang="cs-CZ" b="1" dirty="0"/>
              <a:t>:</a:t>
            </a:r>
            <a:r>
              <a:rPr lang="en-US" dirty="0"/>
              <a:t> focuses on more well-known and explored destinations</a:t>
            </a:r>
          </a:p>
        </p:txBody>
      </p:sp>
      <p:pic>
        <p:nvPicPr>
          <p:cNvPr id="4" name="Obrázek 3" descr="Obsah obrázku text&#10;&#10;Popis byl vytvořen automaticky">
            <a:extLst>
              <a:ext uri="{FF2B5EF4-FFF2-40B4-BE49-F238E27FC236}">
                <a16:creationId xmlns:a16="http://schemas.microsoft.com/office/drawing/2014/main" id="{C1E5A0F6-C772-96C4-90C9-4ADD1FD84D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4620829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68B2C62-7648-4430-90D5-AE0F252AF1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29A0C90C-0E3D-02CA-0EEB-B00EC3FED459}"/>
              </a:ext>
            </a:extLst>
          </p:cNvPr>
          <p:cNvSpPr>
            <a:spLocks noGrp="1"/>
          </p:cNvSpPr>
          <p:nvPr>
            <p:ph type="title"/>
          </p:nvPr>
        </p:nvSpPr>
        <p:spPr>
          <a:xfrm>
            <a:off x="700087" y="909638"/>
            <a:ext cx="10691813" cy="1155618"/>
          </a:xfrm>
        </p:spPr>
        <p:txBody>
          <a:bodyPr>
            <a:normAutofit/>
          </a:bodyPr>
          <a:lstStyle/>
          <a:p>
            <a:r>
              <a:rPr lang="cs-CZ" dirty="0" err="1"/>
              <a:t>Interpretation</a:t>
            </a:r>
            <a:r>
              <a:rPr lang="cs-CZ" dirty="0"/>
              <a:t> </a:t>
            </a:r>
            <a:r>
              <a:rPr lang="cs-CZ" dirty="0" err="1"/>
              <a:t>methods</a:t>
            </a:r>
            <a:endParaRPr lang="cs-CZ" dirty="0"/>
          </a:p>
        </p:txBody>
      </p:sp>
      <p:cxnSp>
        <p:nvCxnSpPr>
          <p:cNvPr id="11" name="Straight Connector 10">
            <a:extLst>
              <a:ext uri="{FF2B5EF4-FFF2-40B4-BE49-F238E27FC236}">
                <a16:creationId xmlns:a16="http://schemas.microsoft.com/office/drawing/2014/main" id="{AAD0195E-7F27-4D06-9427-0C121D721A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D74C2FC-3228-4FC1-B97B-87AD35508D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5" name="Zástupný obsah 2">
            <a:extLst>
              <a:ext uri="{FF2B5EF4-FFF2-40B4-BE49-F238E27FC236}">
                <a16:creationId xmlns:a16="http://schemas.microsoft.com/office/drawing/2014/main" id="{4B4969CE-EEEE-64FA-C396-66BE9E79AB2B}"/>
              </a:ext>
            </a:extLst>
          </p:cNvPr>
          <p:cNvGraphicFramePr>
            <a:graphicFrameLocks noGrp="1"/>
          </p:cNvGraphicFramePr>
          <p:nvPr>
            <p:ph idx="1"/>
            <p:extLst>
              <p:ext uri="{D42A27DB-BD31-4B8C-83A1-F6EECF244321}">
                <p14:modId xmlns:p14="http://schemas.microsoft.com/office/powerpoint/2010/main" val="2711352294"/>
              </p:ext>
            </p:extLst>
          </p:nvPr>
        </p:nvGraphicFramePr>
        <p:xfrm>
          <a:off x="700088" y="2292350"/>
          <a:ext cx="10691812" cy="3636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ovéPole 5">
            <a:extLst>
              <a:ext uri="{FF2B5EF4-FFF2-40B4-BE49-F238E27FC236}">
                <a16:creationId xmlns:a16="http://schemas.microsoft.com/office/drawing/2014/main" id="{2948C2AA-C950-A2C2-C9A4-8D8E05B1416B}"/>
              </a:ext>
            </a:extLst>
          </p:cNvPr>
          <p:cNvSpPr txBox="1"/>
          <p:nvPr/>
        </p:nvSpPr>
        <p:spPr>
          <a:xfrm>
            <a:off x="-3208422" y="6156407"/>
            <a:ext cx="6096000" cy="463397"/>
          </a:xfrm>
          <a:prstGeom prst="rect">
            <a:avLst/>
          </a:prstGeom>
          <a:noFill/>
        </p:spPr>
        <p:txBody>
          <a:bodyPr wrap="square">
            <a:spAutoFit/>
          </a:bodyPr>
          <a:lstStyle/>
          <a:p>
            <a:pPr algn="r">
              <a:lnSpc>
                <a:spcPct val="150000"/>
              </a:lnSpc>
              <a:spcAft>
                <a:spcPts val="800"/>
              </a:spcAft>
            </a:pPr>
            <a:r>
              <a:rPr lang="en-IE" sz="1800" dirty="0">
                <a:effectLst/>
                <a:latin typeface="Calibri" panose="020F0502020204030204" pitchFamily="34" charset="0"/>
                <a:ea typeface="Calibri" panose="020F0502020204030204" pitchFamily="34" charset="0"/>
                <a:cs typeface="Calibri" panose="020F0502020204030204" pitchFamily="34" charset="0"/>
              </a:rPr>
              <a:t>Drifting Apart (2018)</a:t>
            </a:r>
            <a:endParaRPr lang="cs-CZ" sz="16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7" name="Obrázek 6" descr="Obsah obrázku text&#10;&#10;Popis byl vytvořen automaticky">
            <a:extLst>
              <a:ext uri="{FF2B5EF4-FFF2-40B4-BE49-F238E27FC236}">
                <a16:creationId xmlns:a16="http://schemas.microsoft.com/office/drawing/2014/main" id="{B1ADD886-70C3-6943-C40D-20849F65A4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36370939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8397175-E9A4-595F-1F8B-7DF70CF02E8A}"/>
              </a:ext>
            </a:extLst>
          </p:cNvPr>
          <p:cNvSpPr>
            <a:spLocks noGrp="1"/>
          </p:cNvSpPr>
          <p:nvPr>
            <p:ph type="title"/>
          </p:nvPr>
        </p:nvSpPr>
        <p:spPr/>
        <p:txBody>
          <a:bodyPr/>
          <a:lstStyle/>
          <a:p>
            <a:r>
              <a:rPr lang="cs-CZ" dirty="0" err="1"/>
              <a:t>geoparks</a:t>
            </a:r>
            <a:endParaRPr lang="cs-CZ" dirty="0"/>
          </a:p>
        </p:txBody>
      </p:sp>
      <p:sp>
        <p:nvSpPr>
          <p:cNvPr id="3" name="Zástupný obsah 2">
            <a:extLst>
              <a:ext uri="{FF2B5EF4-FFF2-40B4-BE49-F238E27FC236}">
                <a16:creationId xmlns:a16="http://schemas.microsoft.com/office/drawing/2014/main" id="{0B96CC5D-799A-C046-400A-9E56CFCF72EB}"/>
              </a:ext>
            </a:extLst>
          </p:cNvPr>
          <p:cNvSpPr>
            <a:spLocks noGrp="1"/>
          </p:cNvSpPr>
          <p:nvPr>
            <p:ph idx="1"/>
          </p:nvPr>
        </p:nvSpPr>
        <p:spPr/>
        <p:txBody>
          <a:bodyPr>
            <a:normAutofit lnSpcReduction="10000"/>
          </a:bodyPr>
          <a:lstStyle/>
          <a:p>
            <a:r>
              <a:rPr lang="en-US" dirty="0"/>
              <a:t>[…] geoparks are territories with particular geological heritage and sustainable territorial development. They are areas of interest for scientific research and education but also aim to provide the necessary conditions for development of natural and cultural tourism (</a:t>
            </a:r>
            <a:r>
              <a:rPr lang="en-US" dirty="0" err="1"/>
              <a:t>Nikolova</a:t>
            </a:r>
            <a:r>
              <a:rPr lang="en-US" dirty="0"/>
              <a:t> and </a:t>
            </a:r>
            <a:r>
              <a:rPr lang="en-US" dirty="0" err="1"/>
              <a:t>Sinnyovsky</a:t>
            </a:r>
            <a:r>
              <a:rPr lang="cs-CZ" dirty="0"/>
              <a:t>, </a:t>
            </a:r>
            <a:r>
              <a:rPr lang="en-US" dirty="0"/>
              <a:t>2019, p. 141)</a:t>
            </a:r>
            <a:r>
              <a:rPr lang="cs-CZ" dirty="0"/>
              <a:t>.</a:t>
            </a:r>
            <a:endParaRPr lang="en-US" dirty="0"/>
          </a:p>
          <a:p>
            <a:r>
              <a:rPr lang="en-US" dirty="0"/>
              <a:t>The UNESCO geopark concept was developed in 2015 as a result of the requirement to protect ecologically sensitive and significant areas. </a:t>
            </a:r>
            <a:endParaRPr lang="cs-CZ" dirty="0"/>
          </a:p>
          <a:p>
            <a:r>
              <a:rPr lang="cs-CZ" dirty="0" err="1"/>
              <a:t>Strategic</a:t>
            </a:r>
            <a:r>
              <a:rPr lang="cs-CZ" dirty="0"/>
              <a:t> </a:t>
            </a:r>
            <a:r>
              <a:rPr lang="cs-CZ" dirty="0" err="1"/>
              <a:t>objectives</a:t>
            </a:r>
            <a:r>
              <a:rPr lang="cs-CZ" dirty="0"/>
              <a:t>: </a:t>
            </a:r>
            <a:r>
              <a:rPr lang="cs-CZ" b="1" dirty="0" err="1"/>
              <a:t>Credibility</a:t>
            </a:r>
            <a:r>
              <a:rPr lang="cs-CZ" b="1" dirty="0"/>
              <a:t>, </a:t>
            </a:r>
            <a:r>
              <a:rPr lang="cs-CZ" b="1" dirty="0" err="1"/>
              <a:t>Conservation</a:t>
            </a:r>
            <a:r>
              <a:rPr lang="cs-CZ" b="1" dirty="0"/>
              <a:t>, </a:t>
            </a:r>
            <a:r>
              <a:rPr lang="cs-CZ" b="1" dirty="0" err="1"/>
              <a:t>Capacity</a:t>
            </a:r>
            <a:r>
              <a:rPr lang="cs-CZ" b="1" dirty="0"/>
              <a:t>, </a:t>
            </a:r>
            <a:r>
              <a:rPr lang="cs-CZ" b="1" dirty="0" err="1"/>
              <a:t>Communication</a:t>
            </a:r>
            <a:r>
              <a:rPr lang="cs-CZ" b="1" dirty="0"/>
              <a:t>, </a:t>
            </a:r>
            <a:r>
              <a:rPr lang="cs-CZ" b="1" dirty="0" err="1"/>
              <a:t>Communities</a:t>
            </a:r>
            <a:r>
              <a:rPr lang="cs-CZ" b="1" dirty="0"/>
              <a:t> </a:t>
            </a:r>
            <a:r>
              <a:rPr lang="cs-CZ" dirty="0"/>
              <a:t>(</a:t>
            </a:r>
            <a:r>
              <a:rPr lang="cs-CZ" dirty="0" err="1"/>
              <a:t>World</a:t>
            </a:r>
            <a:r>
              <a:rPr lang="cs-CZ" dirty="0"/>
              <a:t> </a:t>
            </a:r>
            <a:r>
              <a:rPr lang="cs-CZ" dirty="0" err="1"/>
              <a:t>Heritage</a:t>
            </a:r>
            <a:r>
              <a:rPr lang="cs-CZ" dirty="0"/>
              <a:t> </a:t>
            </a:r>
            <a:r>
              <a:rPr lang="cs-CZ" dirty="0" err="1"/>
              <a:t>Concvention</a:t>
            </a:r>
            <a:r>
              <a:rPr lang="cs-CZ" dirty="0"/>
              <a:t>, </a:t>
            </a:r>
            <a:r>
              <a:rPr lang="cs-CZ" dirty="0" err="1"/>
              <a:t>Budapest</a:t>
            </a:r>
            <a:r>
              <a:rPr lang="cs-CZ" dirty="0"/>
              <a:t> 2002, 2007)</a:t>
            </a:r>
          </a:p>
          <a:p>
            <a:r>
              <a:rPr lang="cs-CZ" b="1" dirty="0" err="1"/>
              <a:t>Global</a:t>
            </a:r>
            <a:r>
              <a:rPr lang="cs-CZ" b="1" dirty="0"/>
              <a:t> </a:t>
            </a:r>
            <a:r>
              <a:rPr lang="cs-CZ" b="1" dirty="0" err="1"/>
              <a:t>Geoparks</a:t>
            </a:r>
            <a:r>
              <a:rPr lang="cs-CZ" b="1" dirty="0"/>
              <a:t> Network (GGN)</a:t>
            </a:r>
          </a:p>
        </p:txBody>
      </p:sp>
      <p:pic>
        <p:nvPicPr>
          <p:cNvPr id="4" name="Obrázek 3" descr="Obsah obrázku text&#10;&#10;Popis byl vytvořen automaticky">
            <a:extLst>
              <a:ext uri="{FF2B5EF4-FFF2-40B4-BE49-F238E27FC236}">
                <a16:creationId xmlns:a16="http://schemas.microsoft.com/office/drawing/2014/main" id="{F941C850-9861-48CE-FB5B-DAC68CDF2D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31034201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0954D51F-B8F4-54DC-6DEA-71DF356FD1F5}"/>
              </a:ext>
            </a:extLst>
          </p:cNvPr>
          <p:cNvSpPr>
            <a:spLocks noGrp="1"/>
          </p:cNvSpPr>
          <p:nvPr>
            <p:ph type="title"/>
          </p:nvPr>
        </p:nvSpPr>
        <p:spPr>
          <a:xfrm>
            <a:off x="690587" y="907128"/>
            <a:ext cx="6699564" cy="1378871"/>
          </a:xfrm>
        </p:spPr>
        <p:txBody>
          <a:bodyPr>
            <a:normAutofit/>
          </a:bodyPr>
          <a:lstStyle/>
          <a:p>
            <a:r>
              <a:rPr lang="cs-CZ" sz="3700" err="1"/>
              <a:t>European</a:t>
            </a:r>
            <a:r>
              <a:rPr lang="cs-CZ" sz="3700"/>
              <a:t> </a:t>
            </a:r>
            <a:r>
              <a:rPr lang="cs-CZ" sz="3700" err="1"/>
              <a:t>geoparks</a:t>
            </a:r>
            <a:r>
              <a:rPr lang="cs-CZ" sz="3700"/>
              <a:t> and </a:t>
            </a:r>
            <a:r>
              <a:rPr lang="cs-CZ" sz="3700" err="1"/>
              <a:t>their</a:t>
            </a:r>
            <a:r>
              <a:rPr lang="cs-CZ" sz="3700"/>
              <a:t> </a:t>
            </a:r>
            <a:r>
              <a:rPr lang="cs-CZ" sz="3700" err="1"/>
              <a:t>interpretation</a:t>
            </a:r>
            <a:endParaRPr lang="cs-CZ" sz="3700"/>
          </a:p>
        </p:txBody>
      </p:sp>
      <p:cxnSp>
        <p:nvCxnSpPr>
          <p:cNvPr id="12" name="Straight Connector 11">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65151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C79DCEAE-37E3-52A4-C355-B7820FD3B102}"/>
              </a:ext>
            </a:extLst>
          </p:cNvPr>
          <p:cNvSpPr>
            <a:spLocks noGrp="1"/>
          </p:cNvSpPr>
          <p:nvPr>
            <p:ph idx="1"/>
          </p:nvPr>
        </p:nvSpPr>
        <p:spPr>
          <a:xfrm>
            <a:off x="695326" y="2285999"/>
            <a:ext cx="6766748" cy="3649080"/>
          </a:xfrm>
        </p:spPr>
        <p:txBody>
          <a:bodyPr>
            <a:normAutofit/>
          </a:bodyPr>
          <a:lstStyle/>
          <a:p>
            <a:r>
              <a:rPr lang="cs-CZ" b="1" dirty="0"/>
              <a:t>81 </a:t>
            </a:r>
            <a:r>
              <a:rPr lang="cs-CZ" b="1" dirty="0" err="1"/>
              <a:t>geoparks</a:t>
            </a:r>
            <a:r>
              <a:rPr lang="cs-CZ" b="1" dirty="0"/>
              <a:t> </a:t>
            </a:r>
            <a:r>
              <a:rPr lang="cs-CZ" dirty="0" err="1"/>
              <a:t>across</a:t>
            </a:r>
            <a:r>
              <a:rPr lang="cs-CZ" dirty="0"/>
              <a:t> 26 </a:t>
            </a:r>
            <a:r>
              <a:rPr lang="cs-CZ" dirty="0" err="1"/>
              <a:t>countries</a:t>
            </a:r>
            <a:endParaRPr lang="cs-CZ" dirty="0"/>
          </a:p>
          <a:p>
            <a:r>
              <a:rPr lang="cs-CZ" b="1" dirty="0" err="1"/>
              <a:t>The</a:t>
            </a:r>
            <a:r>
              <a:rPr lang="cs-CZ" b="1" dirty="0"/>
              <a:t> </a:t>
            </a:r>
            <a:r>
              <a:rPr lang="cs-CZ" b="1" dirty="0" err="1"/>
              <a:t>European</a:t>
            </a:r>
            <a:r>
              <a:rPr lang="cs-CZ" b="1" dirty="0"/>
              <a:t> Geopark Network </a:t>
            </a:r>
            <a:r>
              <a:rPr lang="cs-CZ" dirty="0"/>
              <a:t>– </a:t>
            </a:r>
            <a:r>
              <a:rPr lang="cs-CZ" dirty="0" err="1"/>
              <a:t>seeks</a:t>
            </a:r>
            <a:r>
              <a:rPr lang="cs-CZ" dirty="0"/>
              <a:t> to </a:t>
            </a:r>
            <a:r>
              <a:rPr lang="cs-CZ" dirty="0" err="1"/>
              <a:t>develop</a:t>
            </a:r>
            <a:r>
              <a:rPr lang="cs-CZ" dirty="0"/>
              <a:t> </a:t>
            </a:r>
            <a:r>
              <a:rPr lang="cs-CZ" dirty="0" err="1"/>
              <a:t>sustainable</a:t>
            </a:r>
            <a:r>
              <a:rPr lang="cs-CZ" dirty="0"/>
              <a:t> </a:t>
            </a:r>
            <a:r>
              <a:rPr lang="cs-CZ" dirty="0" err="1"/>
              <a:t>geotourism</a:t>
            </a:r>
            <a:r>
              <a:rPr lang="cs-CZ" dirty="0"/>
              <a:t> on a </a:t>
            </a:r>
            <a:r>
              <a:rPr lang="cs-CZ" dirty="0" err="1"/>
              <a:t>European</a:t>
            </a:r>
            <a:r>
              <a:rPr lang="cs-CZ" dirty="0"/>
              <a:t> </a:t>
            </a:r>
            <a:r>
              <a:rPr lang="cs-CZ" dirty="0" err="1"/>
              <a:t>scale</a:t>
            </a:r>
            <a:r>
              <a:rPr lang="cs-CZ" dirty="0"/>
              <a:t> </a:t>
            </a:r>
            <a:r>
              <a:rPr lang="cs-CZ" dirty="0" err="1"/>
              <a:t>through</a:t>
            </a:r>
            <a:r>
              <a:rPr lang="cs-CZ" dirty="0"/>
              <a:t> </a:t>
            </a:r>
            <a:r>
              <a:rPr lang="cs-CZ" dirty="0" err="1"/>
              <a:t>the</a:t>
            </a:r>
            <a:r>
              <a:rPr lang="cs-CZ" dirty="0"/>
              <a:t> </a:t>
            </a:r>
            <a:r>
              <a:rPr lang="cs-CZ" dirty="0" err="1"/>
              <a:t>promotion</a:t>
            </a:r>
            <a:r>
              <a:rPr lang="cs-CZ" dirty="0"/>
              <a:t> </a:t>
            </a:r>
            <a:r>
              <a:rPr lang="cs-CZ" dirty="0" err="1"/>
              <a:t>of</a:t>
            </a:r>
            <a:r>
              <a:rPr lang="cs-CZ" dirty="0"/>
              <a:t> </a:t>
            </a:r>
            <a:r>
              <a:rPr lang="cs-CZ" dirty="0" err="1"/>
              <a:t>nature</a:t>
            </a:r>
            <a:r>
              <a:rPr lang="cs-CZ" dirty="0"/>
              <a:t> </a:t>
            </a:r>
            <a:r>
              <a:rPr lang="cs-CZ" dirty="0" err="1"/>
              <a:t>heritage</a:t>
            </a:r>
            <a:r>
              <a:rPr lang="cs-CZ" dirty="0"/>
              <a:t> in these </a:t>
            </a:r>
            <a:r>
              <a:rPr lang="cs-CZ" dirty="0" err="1"/>
              <a:t>regions</a:t>
            </a:r>
            <a:r>
              <a:rPr lang="cs-CZ" dirty="0"/>
              <a:t> (europeangeoparks.org, 2021).</a:t>
            </a:r>
          </a:p>
          <a:p>
            <a:r>
              <a:rPr lang="cs-CZ" dirty="0" err="1"/>
              <a:t>Interpretation</a:t>
            </a:r>
            <a:r>
              <a:rPr lang="cs-CZ" dirty="0"/>
              <a:t> </a:t>
            </a:r>
            <a:r>
              <a:rPr lang="cs-CZ" dirty="0" err="1"/>
              <a:t>across</a:t>
            </a:r>
            <a:r>
              <a:rPr lang="cs-CZ" dirty="0"/>
              <a:t> </a:t>
            </a:r>
            <a:r>
              <a:rPr lang="cs-CZ" dirty="0" err="1"/>
              <a:t>Europe</a:t>
            </a:r>
            <a:r>
              <a:rPr lang="cs-CZ" dirty="0"/>
              <a:t> </a:t>
            </a:r>
            <a:r>
              <a:rPr lang="cs-CZ" dirty="0" err="1"/>
              <a:t>should</a:t>
            </a:r>
            <a:r>
              <a:rPr lang="cs-CZ" dirty="0"/>
              <a:t> </a:t>
            </a:r>
            <a:r>
              <a:rPr lang="cs-CZ" dirty="0" err="1"/>
              <a:t>focus</a:t>
            </a:r>
            <a:r>
              <a:rPr lang="cs-CZ" dirty="0"/>
              <a:t> on:</a:t>
            </a:r>
          </a:p>
          <a:p>
            <a:pPr lvl="1"/>
            <a:r>
              <a:rPr lang="cs-CZ" b="1" dirty="0" err="1"/>
              <a:t>Telling</a:t>
            </a:r>
            <a:r>
              <a:rPr lang="cs-CZ" b="1" dirty="0"/>
              <a:t> </a:t>
            </a:r>
            <a:r>
              <a:rPr lang="cs-CZ" b="1" dirty="0" err="1"/>
              <a:t>the</a:t>
            </a:r>
            <a:r>
              <a:rPr lang="cs-CZ" b="1" dirty="0"/>
              <a:t> </a:t>
            </a:r>
            <a:r>
              <a:rPr lang="cs-CZ" b="1" dirty="0" err="1"/>
              <a:t>visitor</a:t>
            </a:r>
            <a:r>
              <a:rPr lang="cs-CZ" b="1" dirty="0"/>
              <a:t> </a:t>
            </a:r>
            <a:r>
              <a:rPr lang="cs-CZ" b="1" dirty="0" err="1"/>
              <a:t>about</a:t>
            </a:r>
            <a:r>
              <a:rPr lang="cs-CZ" b="1" dirty="0"/>
              <a:t> </a:t>
            </a:r>
            <a:r>
              <a:rPr lang="cs-CZ" b="1" dirty="0" err="1"/>
              <a:t>the</a:t>
            </a:r>
            <a:r>
              <a:rPr lang="cs-CZ" b="1" dirty="0"/>
              <a:t> </a:t>
            </a:r>
            <a:r>
              <a:rPr lang="cs-CZ" b="1" dirty="0" err="1"/>
              <a:t>destination</a:t>
            </a:r>
            <a:r>
              <a:rPr lang="cs-CZ" b="1" dirty="0"/>
              <a:t>/</a:t>
            </a:r>
            <a:r>
              <a:rPr lang="cs-CZ" b="1" dirty="0" err="1"/>
              <a:t>attraction</a:t>
            </a:r>
            <a:endParaRPr lang="cs-CZ" b="1" dirty="0"/>
          </a:p>
          <a:p>
            <a:pPr lvl="1"/>
            <a:r>
              <a:rPr lang="cs-CZ" b="1" dirty="0" err="1"/>
              <a:t>Educating</a:t>
            </a:r>
            <a:r>
              <a:rPr lang="cs-CZ" b="1" dirty="0"/>
              <a:t> </a:t>
            </a:r>
            <a:r>
              <a:rPr lang="cs-CZ" b="1" dirty="0" err="1"/>
              <a:t>them</a:t>
            </a:r>
            <a:r>
              <a:rPr lang="cs-CZ" b="1" dirty="0"/>
              <a:t> </a:t>
            </a:r>
            <a:r>
              <a:rPr lang="cs-CZ" b="1" dirty="0" err="1"/>
              <a:t>about</a:t>
            </a:r>
            <a:r>
              <a:rPr lang="cs-CZ" b="1" dirty="0"/>
              <a:t> </a:t>
            </a:r>
            <a:r>
              <a:rPr lang="cs-CZ" b="1" dirty="0" err="1"/>
              <a:t>their</a:t>
            </a:r>
            <a:r>
              <a:rPr lang="cs-CZ" b="1" dirty="0"/>
              <a:t> role in </a:t>
            </a:r>
            <a:r>
              <a:rPr lang="cs-CZ" b="1" dirty="0" err="1"/>
              <a:t>the</a:t>
            </a:r>
            <a:r>
              <a:rPr lang="cs-CZ" b="1" dirty="0"/>
              <a:t> </a:t>
            </a:r>
            <a:r>
              <a:rPr lang="cs-CZ" b="1" dirty="0" err="1"/>
              <a:t>conservation</a:t>
            </a:r>
            <a:r>
              <a:rPr lang="cs-CZ" b="1" dirty="0"/>
              <a:t> </a:t>
            </a:r>
            <a:r>
              <a:rPr lang="cs-CZ" b="1" dirty="0" err="1"/>
              <a:t>of</a:t>
            </a:r>
            <a:r>
              <a:rPr lang="cs-CZ" b="1" dirty="0"/>
              <a:t> these </a:t>
            </a:r>
            <a:r>
              <a:rPr lang="cs-CZ" b="1" dirty="0" err="1"/>
              <a:t>sites</a:t>
            </a:r>
            <a:endParaRPr lang="cs-CZ" b="1" dirty="0"/>
          </a:p>
        </p:txBody>
      </p:sp>
      <p:cxnSp>
        <p:nvCxnSpPr>
          <p:cNvPr id="14" name="Straight Connector 13">
            <a:extLst>
              <a:ext uri="{FF2B5EF4-FFF2-40B4-BE49-F238E27FC236}">
                <a16:creationId xmlns:a16="http://schemas.microsoft.com/office/drawing/2014/main" id="{CBA3C59D-8641-484F-A35C-361AD7E155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2521"/>
            <a:ext cx="6515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Obrázek 4" descr="Obsah obrázku příroda, Skála, vápenec, Suť&#10;&#10;Popis byl vytvořen automaticky">
            <a:extLst>
              <a:ext uri="{FF2B5EF4-FFF2-40B4-BE49-F238E27FC236}">
                <a16:creationId xmlns:a16="http://schemas.microsoft.com/office/drawing/2014/main" id="{E2BA4880-0B45-A3EC-4943-D31521289E0F}"/>
              </a:ext>
            </a:extLst>
          </p:cNvPr>
          <p:cNvPicPr>
            <a:picLocks noChangeAspect="1"/>
          </p:cNvPicPr>
          <p:nvPr/>
        </p:nvPicPr>
        <p:blipFill rotWithShape="1">
          <a:blip r:embed="rId2">
            <a:extLst>
              <a:ext uri="{28A0092B-C50C-407E-A947-70E740481C1C}">
                <a14:useLocalDpi xmlns:a14="http://schemas.microsoft.com/office/drawing/2010/main" val="0"/>
              </a:ext>
            </a:extLst>
          </a:blip>
          <a:srcRect l="5588" r="5357"/>
          <a:stretch/>
        </p:blipFill>
        <p:spPr>
          <a:xfrm>
            <a:off x="8115300" y="10"/>
            <a:ext cx="4076700" cy="6857990"/>
          </a:xfrm>
          <a:prstGeom prst="rect">
            <a:avLst/>
          </a:prstGeom>
        </p:spPr>
      </p:pic>
      <p:pic>
        <p:nvPicPr>
          <p:cNvPr id="6" name="Obrázek 5" descr="Obsah obrázku text&#10;&#10;Popis byl vytvořen automaticky">
            <a:extLst>
              <a:ext uri="{FF2B5EF4-FFF2-40B4-BE49-F238E27FC236}">
                <a16:creationId xmlns:a16="http://schemas.microsoft.com/office/drawing/2014/main" id="{4472AF11-D529-5D70-725A-223652C1C1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46163"/>
            <a:ext cx="3175810" cy="698195"/>
          </a:xfrm>
          <a:prstGeom prst="rect">
            <a:avLst/>
          </a:prstGeom>
        </p:spPr>
      </p:pic>
    </p:spTree>
    <p:extLst>
      <p:ext uri="{BB962C8B-B14F-4D97-AF65-F5344CB8AC3E}">
        <p14:creationId xmlns:p14="http://schemas.microsoft.com/office/powerpoint/2010/main" val="963966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02948A-294E-1173-8326-4ED18F53FD30}"/>
              </a:ext>
            </a:extLst>
          </p:cNvPr>
          <p:cNvSpPr>
            <a:spLocks noGrp="1"/>
          </p:cNvSpPr>
          <p:nvPr>
            <p:ph type="title"/>
          </p:nvPr>
        </p:nvSpPr>
        <p:spPr/>
        <p:txBody>
          <a:bodyPr/>
          <a:lstStyle/>
          <a:p>
            <a:r>
              <a:rPr lang="cs-CZ" b="1"/>
              <a:t>Bergstraße-Odenwald UNESCO Global Geopark, Germany</a:t>
            </a:r>
            <a:endParaRPr lang="cs-CZ" b="1" dirty="0"/>
          </a:p>
        </p:txBody>
      </p:sp>
      <p:sp>
        <p:nvSpPr>
          <p:cNvPr id="3" name="Zástupný obsah 2">
            <a:extLst>
              <a:ext uri="{FF2B5EF4-FFF2-40B4-BE49-F238E27FC236}">
                <a16:creationId xmlns:a16="http://schemas.microsoft.com/office/drawing/2014/main" id="{17E96E96-70AA-5126-74DC-D00A85E252D2}"/>
              </a:ext>
            </a:extLst>
          </p:cNvPr>
          <p:cNvSpPr>
            <a:spLocks noGrp="1"/>
          </p:cNvSpPr>
          <p:nvPr>
            <p:ph idx="1"/>
          </p:nvPr>
        </p:nvSpPr>
        <p:spPr/>
        <p:txBody>
          <a:bodyPr/>
          <a:lstStyle/>
          <a:p>
            <a:r>
              <a:rPr lang="en-US" dirty="0"/>
              <a:t>Over </a:t>
            </a:r>
            <a:r>
              <a:rPr lang="en-US" b="1" dirty="0"/>
              <a:t>30 geopark trails </a:t>
            </a:r>
            <a:r>
              <a:rPr lang="en-US" dirty="0"/>
              <a:t>with information panels at </a:t>
            </a:r>
            <a:r>
              <a:rPr lang="cs-CZ" dirty="0"/>
              <a:t>„</a:t>
            </a:r>
            <a:r>
              <a:rPr lang="en-US" dirty="0" err="1"/>
              <a:t>geopoint</a:t>
            </a:r>
            <a:r>
              <a:rPr lang="cs-CZ" dirty="0"/>
              <a:t>s“.</a:t>
            </a:r>
          </a:p>
          <a:p>
            <a:r>
              <a:rPr lang="en-US" dirty="0"/>
              <a:t>Geo-education and geo-adventure activities delivered by 45 geopark rangers</a:t>
            </a:r>
          </a:p>
          <a:p>
            <a:r>
              <a:rPr lang="en-US" b="1" dirty="0"/>
              <a:t>Activities include geology, water, forest, agriculture, and history tours for children and active hiking tours for adults</a:t>
            </a:r>
            <a:endParaRPr lang="cs-CZ" b="1" dirty="0"/>
          </a:p>
        </p:txBody>
      </p:sp>
      <p:pic>
        <p:nvPicPr>
          <p:cNvPr id="4" name="Obrázek 3" descr="Obsah obrázku text&#10;&#10;Popis byl vytvořen automaticky">
            <a:extLst>
              <a:ext uri="{FF2B5EF4-FFF2-40B4-BE49-F238E27FC236}">
                <a16:creationId xmlns:a16="http://schemas.microsoft.com/office/drawing/2014/main" id="{F4CAECD6-0AC3-8BF2-1B8F-48DAA2E024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39837101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9">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DE80F5ED-692A-3CC6-5501-89F59FDBBBE3}"/>
              </a:ext>
            </a:extLst>
          </p:cNvPr>
          <p:cNvSpPr>
            <a:spLocks noGrp="1"/>
          </p:cNvSpPr>
          <p:nvPr>
            <p:ph type="title"/>
          </p:nvPr>
        </p:nvSpPr>
        <p:spPr>
          <a:xfrm>
            <a:off x="700088" y="909637"/>
            <a:ext cx="6852004" cy="1362073"/>
          </a:xfrm>
        </p:spPr>
        <p:txBody>
          <a:bodyPr>
            <a:normAutofit/>
          </a:bodyPr>
          <a:lstStyle/>
          <a:p>
            <a:r>
              <a:rPr lang="it-IT" b="1"/>
              <a:t>Parco Delle Madonie, Sicily, Italy</a:t>
            </a:r>
            <a:endParaRPr lang="cs-CZ" b="1"/>
          </a:p>
        </p:txBody>
      </p:sp>
      <p:cxnSp>
        <p:nvCxnSpPr>
          <p:cNvPr id="27" name="Straight Connector 21">
            <a:extLst>
              <a:ext uri="{FF2B5EF4-FFF2-40B4-BE49-F238E27FC236}">
                <a16:creationId xmlns:a16="http://schemas.microsoft.com/office/drawing/2014/main" id="{7F1E95A2-E5F1-4C8A-92DC-CE369D1939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8827ED26-E1A9-8778-2A4D-DF8E4FBE6BBE}"/>
              </a:ext>
            </a:extLst>
          </p:cNvPr>
          <p:cNvSpPr>
            <a:spLocks noGrp="1"/>
          </p:cNvSpPr>
          <p:nvPr>
            <p:ph idx="1"/>
          </p:nvPr>
        </p:nvSpPr>
        <p:spPr>
          <a:xfrm>
            <a:off x="700088" y="2276474"/>
            <a:ext cx="6804626" cy="3553109"/>
          </a:xfrm>
        </p:spPr>
        <p:txBody>
          <a:bodyPr>
            <a:normAutofit/>
          </a:bodyPr>
          <a:lstStyle/>
          <a:p>
            <a:r>
              <a:rPr lang="en-US" dirty="0"/>
              <a:t>Off-road wheelchair (</a:t>
            </a:r>
            <a:r>
              <a:rPr lang="en-US" dirty="0" err="1"/>
              <a:t>Joelette</a:t>
            </a:r>
            <a:r>
              <a:rPr lang="en-US" dirty="0"/>
              <a:t>) available for </a:t>
            </a:r>
            <a:r>
              <a:rPr lang="en-US" b="1" dirty="0"/>
              <a:t>visitors with reduced mobility</a:t>
            </a:r>
            <a:endParaRPr lang="cs-CZ" b="1" dirty="0"/>
          </a:p>
          <a:p>
            <a:r>
              <a:rPr lang="en-US" dirty="0"/>
              <a:t>"</a:t>
            </a:r>
            <a:r>
              <a:rPr lang="en-US" dirty="0" err="1"/>
              <a:t>Madonie</a:t>
            </a:r>
            <a:r>
              <a:rPr lang="en-US" dirty="0"/>
              <a:t> at a slow pace" philosophy for inclusive nature exploration</a:t>
            </a:r>
            <a:endParaRPr lang="cs-CZ" dirty="0"/>
          </a:p>
          <a:p>
            <a:r>
              <a:rPr lang="en-US" dirty="0"/>
              <a:t>Leading the European </a:t>
            </a:r>
            <a:r>
              <a:rPr lang="en-US" b="1" dirty="0"/>
              <a:t>"VR @ Geopark" </a:t>
            </a:r>
            <a:r>
              <a:rPr lang="en-US" dirty="0"/>
              <a:t>project for </a:t>
            </a:r>
            <a:r>
              <a:rPr lang="en-US" b="1" dirty="0"/>
              <a:t>promoting geoparks </a:t>
            </a:r>
            <a:r>
              <a:rPr lang="en-US" dirty="0"/>
              <a:t>through advanced technology</a:t>
            </a:r>
            <a:endParaRPr lang="cs-CZ" dirty="0"/>
          </a:p>
        </p:txBody>
      </p:sp>
      <p:pic>
        <p:nvPicPr>
          <p:cNvPr id="6" name="Picture 13" descr="Obsah obrázku tráva, venku, přeprava, strom&#10;&#10;Popis byl vytvořen automaticky">
            <a:extLst>
              <a:ext uri="{FF2B5EF4-FFF2-40B4-BE49-F238E27FC236}">
                <a16:creationId xmlns:a16="http://schemas.microsoft.com/office/drawing/2014/main" id="{F8227A29-EAFD-0DD7-F9F3-0833A474F367}"/>
              </a:ext>
            </a:extLst>
          </p:cNvPr>
          <p:cNvPicPr>
            <a:picLocks noChangeAspect="1"/>
          </p:cNvPicPr>
          <p:nvPr/>
        </p:nvPicPr>
        <p:blipFill rotWithShape="1">
          <a:blip r:embed="rId2">
            <a:extLst>
              <a:ext uri="{28A0092B-C50C-407E-A947-70E740481C1C}">
                <a14:useLocalDpi xmlns:a14="http://schemas.microsoft.com/office/drawing/2010/main" val="0"/>
              </a:ext>
            </a:extLst>
          </a:blip>
          <a:srcRect l="13213" r="30364" b="1"/>
          <a:stretch/>
        </p:blipFill>
        <p:spPr>
          <a:xfrm>
            <a:off x="8580522" y="2377736"/>
            <a:ext cx="2051655" cy="2727125"/>
          </a:xfrm>
          <a:prstGeom prst="rect">
            <a:avLst/>
          </a:prstGeom>
        </p:spPr>
      </p:pic>
      <p:cxnSp>
        <p:nvCxnSpPr>
          <p:cNvPr id="28" name="Straight Connector 23">
            <a:extLst>
              <a:ext uri="{FF2B5EF4-FFF2-40B4-BE49-F238E27FC236}">
                <a16:creationId xmlns:a16="http://schemas.microsoft.com/office/drawing/2014/main" id="{AFCF674C-D208-4497-A189-02E8503DA8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Obrázek 6" descr="Obsah obrázku text&#10;&#10;Popis byl vytvořen automaticky">
            <a:extLst>
              <a:ext uri="{FF2B5EF4-FFF2-40B4-BE49-F238E27FC236}">
                <a16:creationId xmlns:a16="http://schemas.microsoft.com/office/drawing/2014/main" id="{B315C879-88D9-A6DD-0889-33A07AE106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31990221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68B2C62-7648-4430-90D5-AE0F252AF1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160E1F32-0C1B-1468-F3EC-23F3FD196470}"/>
              </a:ext>
            </a:extLst>
          </p:cNvPr>
          <p:cNvSpPr>
            <a:spLocks noGrp="1"/>
          </p:cNvSpPr>
          <p:nvPr>
            <p:ph type="title"/>
          </p:nvPr>
        </p:nvSpPr>
        <p:spPr>
          <a:xfrm>
            <a:off x="700087" y="909638"/>
            <a:ext cx="10691813" cy="1155618"/>
          </a:xfrm>
        </p:spPr>
        <p:txBody>
          <a:bodyPr>
            <a:normAutofit/>
          </a:bodyPr>
          <a:lstStyle/>
          <a:p>
            <a:pPr>
              <a:lnSpc>
                <a:spcPct val="90000"/>
              </a:lnSpc>
            </a:pPr>
            <a:r>
              <a:rPr lang="cs-CZ" sz="3700" dirty="0" err="1"/>
              <a:t>Key</a:t>
            </a:r>
            <a:r>
              <a:rPr lang="cs-CZ" sz="3700" dirty="0"/>
              <a:t> </a:t>
            </a:r>
            <a:r>
              <a:rPr lang="cs-CZ" sz="3700" dirty="0" err="1"/>
              <a:t>principles</a:t>
            </a:r>
            <a:r>
              <a:rPr lang="cs-CZ" sz="3700" dirty="0"/>
              <a:t> </a:t>
            </a:r>
            <a:r>
              <a:rPr lang="cs-CZ" sz="3700" dirty="0" err="1"/>
              <a:t>of</a:t>
            </a:r>
            <a:r>
              <a:rPr lang="cs-CZ" sz="3700" dirty="0"/>
              <a:t> </a:t>
            </a:r>
            <a:r>
              <a:rPr lang="cs-CZ" sz="3700" dirty="0" err="1"/>
              <a:t>successful</a:t>
            </a:r>
            <a:r>
              <a:rPr lang="cs-CZ" sz="3700" dirty="0"/>
              <a:t> </a:t>
            </a:r>
            <a:r>
              <a:rPr lang="cs-CZ" sz="3700" dirty="0" err="1"/>
              <a:t>guided</a:t>
            </a:r>
            <a:r>
              <a:rPr lang="cs-CZ" sz="3700" dirty="0"/>
              <a:t> </a:t>
            </a:r>
            <a:r>
              <a:rPr lang="cs-CZ" sz="3700" dirty="0" err="1"/>
              <a:t>cave</a:t>
            </a:r>
            <a:r>
              <a:rPr lang="cs-CZ" sz="3700" dirty="0"/>
              <a:t> </a:t>
            </a:r>
            <a:r>
              <a:rPr lang="cs-CZ" sz="3700" dirty="0" err="1"/>
              <a:t>interpretation</a:t>
            </a:r>
            <a:endParaRPr lang="cs-CZ" sz="3700" dirty="0"/>
          </a:p>
        </p:txBody>
      </p:sp>
      <p:cxnSp>
        <p:nvCxnSpPr>
          <p:cNvPr id="11" name="Straight Connector 10">
            <a:extLst>
              <a:ext uri="{FF2B5EF4-FFF2-40B4-BE49-F238E27FC236}">
                <a16:creationId xmlns:a16="http://schemas.microsoft.com/office/drawing/2014/main" id="{AAD0195E-7F27-4D06-9427-0C121D721A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D74C2FC-3228-4FC1-B97B-87AD35508D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5" name="Zástupný obsah 2">
            <a:extLst>
              <a:ext uri="{FF2B5EF4-FFF2-40B4-BE49-F238E27FC236}">
                <a16:creationId xmlns:a16="http://schemas.microsoft.com/office/drawing/2014/main" id="{1EEB3323-2243-C391-4B04-D7B97B7B8209}"/>
              </a:ext>
            </a:extLst>
          </p:cNvPr>
          <p:cNvGraphicFramePr>
            <a:graphicFrameLocks noGrp="1"/>
          </p:cNvGraphicFramePr>
          <p:nvPr>
            <p:ph idx="1"/>
            <p:extLst>
              <p:ext uri="{D42A27DB-BD31-4B8C-83A1-F6EECF244321}">
                <p14:modId xmlns:p14="http://schemas.microsoft.com/office/powerpoint/2010/main" val="2308434856"/>
              </p:ext>
            </p:extLst>
          </p:nvPr>
        </p:nvGraphicFramePr>
        <p:xfrm>
          <a:off x="700088" y="2292350"/>
          <a:ext cx="10691812" cy="3636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ovéPole 6">
            <a:extLst>
              <a:ext uri="{FF2B5EF4-FFF2-40B4-BE49-F238E27FC236}">
                <a16:creationId xmlns:a16="http://schemas.microsoft.com/office/drawing/2014/main" id="{315D7E6A-100E-526B-D573-239D6EE8D937}"/>
              </a:ext>
            </a:extLst>
          </p:cNvPr>
          <p:cNvSpPr txBox="1"/>
          <p:nvPr/>
        </p:nvSpPr>
        <p:spPr>
          <a:xfrm>
            <a:off x="800100" y="6315725"/>
            <a:ext cx="6096000" cy="369332"/>
          </a:xfrm>
          <a:prstGeom prst="rect">
            <a:avLst/>
          </a:prstGeom>
          <a:noFill/>
        </p:spPr>
        <p:txBody>
          <a:bodyPr wrap="square">
            <a:spAutoFit/>
          </a:bodyPr>
          <a:lstStyle/>
          <a:p>
            <a:r>
              <a:rPr lang="en-GB" sz="1800" dirty="0">
                <a:effectLst/>
                <a:latin typeface="Calibri" panose="020F0502020204030204" pitchFamily="34" charset="0"/>
                <a:ea typeface="MS Mincho" panose="02020609040205080304" pitchFamily="49" charset="-128"/>
                <a:cs typeface="Calibri" panose="020F0502020204030204" pitchFamily="34" charset="0"/>
              </a:rPr>
              <a:t>Davidson &amp; Black (2007)</a:t>
            </a:r>
            <a:endParaRPr lang="cs-CZ" dirty="0">
              <a:latin typeface="Calibri" panose="020F0502020204030204" pitchFamily="34" charset="0"/>
              <a:cs typeface="Calibri" panose="020F0502020204030204" pitchFamily="34" charset="0"/>
            </a:endParaRPr>
          </a:p>
        </p:txBody>
      </p:sp>
      <p:pic>
        <p:nvPicPr>
          <p:cNvPr id="8" name="Obrázek 7" descr="Obsah obrázku text&#10;&#10;Popis byl vytvořen automaticky">
            <a:extLst>
              <a:ext uri="{FF2B5EF4-FFF2-40B4-BE49-F238E27FC236}">
                <a16:creationId xmlns:a16="http://schemas.microsoft.com/office/drawing/2014/main" id="{C7B4DA2D-800E-3A19-AFB6-E43E3ED974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7677620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387139C7-E3C5-3565-BC16-DEF3C518554E}"/>
              </a:ext>
            </a:extLst>
          </p:cNvPr>
          <p:cNvSpPr>
            <a:spLocks noGrp="1"/>
          </p:cNvSpPr>
          <p:nvPr>
            <p:ph type="title"/>
          </p:nvPr>
        </p:nvSpPr>
        <p:spPr>
          <a:xfrm>
            <a:off x="700088" y="909637"/>
            <a:ext cx="10691812" cy="1362073"/>
          </a:xfrm>
        </p:spPr>
        <p:txBody>
          <a:bodyPr>
            <a:normAutofit/>
          </a:bodyPr>
          <a:lstStyle/>
          <a:p>
            <a:pPr>
              <a:lnSpc>
                <a:spcPct val="90000"/>
              </a:lnSpc>
            </a:pPr>
            <a:r>
              <a:rPr lang="en-US" b="1" dirty="0"/>
              <a:t>De </a:t>
            </a:r>
            <a:r>
              <a:rPr lang="en-US" b="1" dirty="0" err="1"/>
              <a:t>Hondsrug</a:t>
            </a:r>
            <a:r>
              <a:rPr lang="en-US" b="1" dirty="0"/>
              <a:t> UNESCO Global Geopark, the Netherlands </a:t>
            </a:r>
            <a:endParaRPr lang="cs-CZ" b="1" dirty="0"/>
          </a:p>
        </p:txBody>
      </p:sp>
      <p:cxnSp>
        <p:nvCxnSpPr>
          <p:cNvPr id="24" name="Straight Connector 23">
            <a:extLst>
              <a:ext uri="{FF2B5EF4-FFF2-40B4-BE49-F238E27FC236}">
                <a16:creationId xmlns:a16="http://schemas.microsoft.com/office/drawing/2014/main" id="{7F1E95A2-E5F1-4C8A-92DC-CE369D1939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AD9C78AA-FEA7-FFAC-61B6-4BE2B99CD12B}"/>
              </a:ext>
            </a:extLst>
          </p:cNvPr>
          <p:cNvSpPr>
            <a:spLocks noGrp="1"/>
          </p:cNvSpPr>
          <p:nvPr>
            <p:ph idx="1"/>
          </p:nvPr>
        </p:nvSpPr>
        <p:spPr>
          <a:xfrm>
            <a:off x="700088" y="2276474"/>
            <a:ext cx="6804626" cy="3553109"/>
          </a:xfrm>
        </p:spPr>
        <p:txBody>
          <a:bodyPr>
            <a:normAutofit/>
          </a:bodyPr>
          <a:lstStyle/>
          <a:p>
            <a:r>
              <a:rPr lang="en-US" dirty="0"/>
              <a:t>Unique ice age landscape with parallel ridges and dry valleys</a:t>
            </a:r>
            <a:endParaRPr lang="cs-CZ" dirty="0"/>
          </a:p>
          <a:p>
            <a:r>
              <a:rPr lang="en-US" b="1" dirty="0"/>
              <a:t>Cycling tours </a:t>
            </a:r>
            <a:r>
              <a:rPr lang="en-US" dirty="0"/>
              <a:t>for visitors of varying abilities: boulder trip, ice age tour, farmers trail, and Van Gogh cycling tour</a:t>
            </a:r>
            <a:endParaRPr lang="cs-CZ" dirty="0"/>
          </a:p>
          <a:p>
            <a:r>
              <a:rPr lang="en-US" dirty="0"/>
              <a:t>Trails brought to life with </a:t>
            </a:r>
            <a:r>
              <a:rPr lang="en-US" b="1" dirty="0"/>
              <a:t>virtual and augmented reality experiences</a:t>
            </a:r>
            <a:endParaRPr lang="cs-CZ" b="1" dirty="0"/>
          </a:p>
          <a:p>
            <a:r>
              <a:rPr lang="en-US" dirty="0"/>
              <a:t>Sabre-toothed tiger trail for children and </a:t>
            </a:r>
            <a:r>
              <a:rPr lang="en-US" dirty="0" err="1"/>
              <a:t>Leewal</a:t>
            </a:r>
            <a:r>
              <a:rPr lang="en-US" dirty="0"/>
              <a:t> time travel trail for adults</a:t>
            </a:r>
            <a:endParaRPr lang="cs-CZ" dirty="0"/>
          </a:p>
        </p:txBody>
      </p:sp>
      <p:pic>
        <p:nvPicPr>
          <p:cNvPr id="4" name="Picture 1141969742" descr="Obsah obrázku venku, voda, tráva, obloha&#10;&#10;Popis byl vytvořen automaticky">
            <a:extLst>
              <a:ext uri="{FF2B5EF4-FFF2-40B4-BE49-F238E27FC236}">
                <a16:creationId xmlns:a16="http://schemas.microsoft.com/office/drawing/2014/main" id="{53DCF589-9547-D4B4-3CBC-F24D106C3656}"/>
              </a:ext>
            </a:extLst>
          </p:cNvPr>
          <p:cNvPicPr>
            <a:picLocks noChangeAspect="1"/>
          </p:cNvPicPr>
          <p:nvPr/>
        </p:nvPicPr>
        <p:blipFill rotWithShape="1">
          <a:blip r:embed="rId2">
            <a:extLst>
              <a:ext uri="{28A0092B-C50C-407E-A947-70E740481C1C}">
                <a14:useLocalDpi xmlns:a14="http://schemas.microsoft.com/office/drawing/2010/main" val="0"/>
              </a:ext>
            </a:extLst>
          </a:blip>
          <a:srcRect l="21145" r="22431" b="1"/>
          <a:stretch/>
        </p:blipFill>
        <p:spPr>
          <a:xfrm>
            <a:off x="8718798" y="2271710"/>
            <a:ext cx="2673102" cy="3553109"/>
          </a:xfrm>
          <a:prstGeom prst="rect">
            <a:avLst/>
          </a:prstGeom>
        </p:spPr>
      </p:pic>
      <p:cxnSp>
        <p:nvCxnSpPr>
          <p:cNvPr id="26" name="Straight Connector 25">
            <a:extLst>
              <a:ext uri="{FF2B5EF4-FFF2-40B4-BE49-F238E27FC236}">
                <a16:creationId xmlns:a16="http://schemas.microsoft.com/office/drawing/2014/main" id="{AFCF674C-D208-4497-A189-02E8503DA8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Obrázek 4" descr="Obsah obrázku text&#10;&#10;Popis byl vytvořen automaticky">
            <a:extLst>
              <a:ext uri="{FF2B5EF4-FFF2-40B4-BE49-F238E27FC236}">
                <a16:creationId xmlns:a16="http://schemas.microsoft.com/office/drawing/2014/main" id="{E4F477DE-EE40-27CF-E69A-30E21D27A9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30955171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A03C93A-D4C3-4579-F999-F7741853E6FD}"/>
              </a:ext>
            </a:extLst>
          </p:cNvPr>
          <p:cNvSpPr>
            <a:spLocks noGrp="1"/>
          </p:cNvSpPr>
          <p:nvPr>
            <p:ph type="title"/>
          </p:nvPr>
        </p:nvSpPr>
        <p:spPr/>
        <p:txBody>
          <a:bodyPr/>
          <a:lstStyle/>
          <a:p>
            <a:r>
              <a:rPr lang="en-US" b="1" dirty="0"/>
              <a:t>Marble Arch Caves UNESCO Global Geopark, Ireland and the UK</a:t>
            </a:r>
            <a:endParaRPr lang="cs-CZ" b="1" dirty="0"/>
          </a:p>
        </p:txBody>
      </p:sp>
      <p:sp>
        <p:nvSpPr>
          <p:cNvPr id="3" name="Zástupný obsah 2">
            <a:extLst>
              <a:ext uri="{FF2B5EF4-FFF2-40B4-BE49-F238E27FC236}">
                <a16:creationId xmlns:a16="http://schemas.microsoft.com/office/drawing/2014/main" id="{DBC4118B-D27C-6C08-9073-9CC0A1D12E25}"/>
              </a:ext>
            </a:extLst>
          </p:cNvPr>
          <p:cNvSpPr>
            <a:spLocks noGrp="1"/>
          </p:cNvSpPr>
          <p:nvPr>
            <p:ph idx="1"/>
          </p:nvPr>
        </p:nvSpPr>
        <p:spPr/>
        <p:txBody>
          <a:bodyPr/>
          <a:lstStyle/>
          <a:p>
            <a:r>
              <a:rPr lang="en-US" dirty="0"/>
              <a:t>Diverse landscapes including uplands, lakes, forests, and drumlins</a:t>
            </a:r>
            <a:endParaRPr lang="cs-CZ" dirty="0"/>
          </a:p>
          <a:p>
            <a:r>
              <a:rPr lang="en-US" b="1" dirty="0"/>
              <a:t>Wildlife Detective Activity </a:t>
            </a:r>
            <a:r>
              <a:rPr lang="en-US" dirty="0"/>
              <a:t>for children: mini beast scavenger hunt and animal seek and find</a:t>
            </a:r>
            <a:endParaRPr lang="cs-CZ" dirty="0"/>
          </a:p>
          <a:p>
            <a:r>
              <a:rPr lang="en-US" dirty="0"/>
              <a:t>Guided walking tours for cave exploration</a:t>
            </a:r>
          </a:p>
          <a:p>
            <a:r>
              <a:rPr lang="en-US" b="1" dirty="0"/>
              <a:t>Virtual reality </a:t>
            </a:r>
            <a:r>
              <a:rPr lang="en-US" dirty="0"/>
              <a:t>experience to access areas not physically visitable</a:t>
            </a:r>
            <a:endParaRPr lang="cs-CZ" dirty="0"/>
          </a:p>
        </p:txBody>
      </p:sp>
      <p:pic>
        <p:nvPicPr>
          <p:cNvPr id="4" name="Obrázek 3" descr="Obsah obrázku text&#10;&#10;Popis byl vytvořen automaticky">
            <a:extLst>
              <a:ext uri="{FF2B5EF4-FFF2-40B4-BE49-F238E27FC236}">
                <a16:creationId xmlns:a16="http://schemas.microsoft.com/office/drawing/2014/main" id="{89D2C9E8-94EE-AC75-1FE8-6727F9DCCB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27991723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F8CEAB-CCE2-0EE1-2B62-8AE2C6F74C19}"/>
              </a:ext>
            </a:extLst>
          </p:cNvPr>
          <p:cNvSpPr>
            <a:spLocks noGrp="1"/>
          </p:cNvSpPr>
          <p:nvPr>
            <p:ph type="title"/>
          </p:nvPr>
        </p:nvSpPr>
        <p:spPr/>
        <p:txBody>
          <a:bodyPr/>
          <a:lstStyle/>
          <a:p>
            <a:r>
              <a:rPr lang="cs-CZ" b="1" dirty="0"/>
              <a:t>Geopark </a:t>
            </a:r>
            <a:r>
              <a:rPr lang="cs-CZ" b="1" dirty="0" err="1"/>
              <a:t>Ries</a:t>
            </a:r>
            <a:r>
              <a:rPr lang="cs-CZ" b="1" dirty="0"/>
              <a:t>, Germany</a:t>
            </a:r>
          </a:p>
        </p:txBody>
      </p:sp>
      <p:sp>
        <p:nvSpPr>
          <p:cNvPr id="3" name="Zástupný obsah 2">
            <a:extLst>
              <a:ext uri="{FF2B5EF4-FFF2-40B4-BE49-F238E27FC236}">
                <a16:creationId xmlns:a16="http://schemas.microsoft.com/office/drawing/2014/main" id="{516D290F-EA07-40D0-C88A-75D0F0A14470}"/>
              </a:ext>
            </a:extLst>
          </p:cNvPr>
          <p:cNvSpPr>
            <a:spLocks noGrp="1"/>
          </p:cNvSpPr>
          <p:nvPr>
            <p:ph idx="1"/>
          </p:nvPr>
        </p:nvSpPr>
        <p:spPr/>
        <p:txBody>
          <a:bodyPr/>
          <a:lstStyle/>
          <a:p>
            <a:r>
              <a:rPr lang="en-US" dirty="0"/>
              <a:t>Impact crater </a:t>
            </a:r>
            <a:r>
              <a:rPr lang="en-US" dirty="0" err="1"/>
              <a:t>Nördlinger</a:t>
            </a:r>
            <a:r>
              <a:rPr lang="en-US" dirty="0"/>
              <a:t> </a:t>
            </a:r>
            <a:r>
              <a:rPr lang="en-US" dirty="0" err="1"/>
              <a:t>Ries</a:t>
            </a:r>
            <a:r>
              <a:rPr lang="en-US" dirty="0"/>
              <a:t>, the best-preserved crater in Europe</a:t>
            </a:r>
            <a:endParaRPr lang="cs-CZ" dirty="0"/>
          </a:p>
          <a:p>
            <a:r>
              <a:rPr lang="en-US" dirty="0"/>
              <a:t>Network of info-centers and info-points providing geopark knowledge</a:t>
            </a:r>
            <a:endParaRPr lang="cs-CZ" dirty="0"/>
          </a:p>
          <a:p>
            <a:r>
              <a:rPr lang="cs-CZ" dirty="0"/>
              <a:t>"</a:t>
            </a:r>
            <a:r>
              <a:rPr lang="cs-CZ" dirty="0" err="1"/>
              <a:t>Lauschtour</a:t>
            </a:r>
            <a:r>
              <a:rPr lang="cs-CZ" dirty="0"/>
              <a:t>" (</a:t>
            </a:r>
            <a:r>
              <a:rPr lang="cs-CZ" dirty="0" err="1"/>
              <a:t>Eavesdropping</a:t>
            </a:r>
            <a:r>
              <a:rPr lang="cs-CZ" dirty="0"/>
              <a:t>) </a:t>
            </a:r>
            <a:r>
              <a:rPr lang="cs-CZ" b="1" dirty="0"/>
              <a:t>audio </a:t>
            </a:r>
            <a:r>
              <a:rPr lang="cs-CZ" b="1" dirty="0" err="1"/>
              <a:t>guide</a:t>
            </a:r>
            <a:r>
              <a:rPr lang="cs-CZ" b="1" dirty="0"/>
              <a:t> </a:t>
            </a:r>
            <a:r>
              <a:rPr lang="cs-CZ" b="1" dirty="0" err="1"/>
              <a:t>for</a:t>
            </a:r>
            <a:r>
              <a:rPr lang="cs-CZ" b="1" dirty="0"/>
              <a:t> </a:t>
            </a:r>
            <a:r>
              <a:rPr lang="cs-CZ" b="1" dirty="0" err="1"/>
              <a:t>self-guided</a:t>
            </a:r>
            <a:r>
              <a:rPr lang="cs-CZ" b="1" dirty="0"/>
              <a:t> </a:t>
            </a:r>
            <a:r>
              <a:rPr lang="cs-CZ" b="1" dirty="0" err="1"/>
              <a:t>excursions</a:t>
            </a:r>
            <a:endParaRPr lang="cs-CZ" b="1" dirty="0"/>
          </a:p>
          <a:p>
            <a:r>
              <a:rPr lang="cs-CZ" b="1" dirty="0"/>
              <a:t>Audio </a:t>
            </a:r>
            <a:r>
              <a:rPr lang="cs-CZ" b="1" dirty="0" err="1"/>
              <a:t>guides</a:t>
            </a:r>
            <a:r>
              <a:rPr lang="cs-CZ" b="1" dirty="0"/>
              <a:t> </a:t>
            </a:r>
            <a:r>
              <a:rPr lang="cs-CZ" dirty="0" err="1"/>
              <a:t>available</a:t>
            </a:r>
            <a:r>
              <a:rPr lang="cs-CZ" dirty="0"/>
              <a:t> via </a:t>
            </a:r>
            <a:r>
              <a:rPr lang="cs-CZ" dirty="0" err="1"/>
              <a:t>app</a:t>
            </a:r>
            <a:r>
              <a:rPr lang="cs-CZ" dirty="0"/>
              <a:t> </a:t>
            </a:r>
            <a:r>
              <a:rPr lang="cs-CZ" dirty="0" err="1"/>
              <a:t>or</a:t>
            </a:r>
            <a:r>
              <a:rPr lang="cs-CZ" dirty="0"/>
              <a:t> </a:t>
            </a:r>
            <a:r>
              <a:rPr lang="cs-CZ" dirty="0" err="1"/>
              <a:t>rental</a:t>
            </a:r>
            <a:r>
              <a:rPr lang="cs-CZ" dirty="0"/>
              <a:t> </a:t>
            </a:r>
            <a:r>
              <a:rPr lang="cs-CZ" dirty="0" err="1"/>
              <a:t>iPhones</a:t>
            </a:r>
            <a:endParaRPr lang="cs-CZ" dirty="0"/>
          </a:p>
          <a:p>
            <a:r>
              <a:rPr lang="cs-CZ" b="1" dirty="0"/>
              <a:t>QR </a:t>
            </a:r>
            <a:r>
              <a:rPr lang="cs-CZ" b="1" dirty="0" err="1"/>
              <a:t>code</a:t>
            </a:r>
            <a:r>
              <a:rPr lang="cs-CZ" b="1" dirty="0"/>
              <a:t> </a:t>
            </a:r>
            <a:r>
              <a:rPr lang="cs-CZ" b="1" dirty="0" err="1"/>
              <a:t>scanning</a:t>
            </a:r>
            <a:r>
              <a:rPr lang="cs-CZ" b="1" dirty="0"/>
              <a:t> </a:t>
            </a:r>
            <a:r>
              <a:rPr lang="cs-CZ" dirty="0" err="1"/>
              <a:t>for</a:t>
            </a:r>
            <a:r>
              <a:rPr lang="cs-CZ" dirty="0"/>
              <a:t> audio </a:t>
            </a:r>
            <a:r>
              <a:rPr lang="cs-CZ" dirty="0" err="1"/>
              <a:t>delivery</a:t>
            </a:r>
            <a:r>
              <a:rPr lang="cs-CZ" dirty="0"/>
              <a:t> </a:t>
            </a:r>
            <a:r>
              <a:rPr lang="cs-CZ" dirty="0" err="1"/>
              <a:t>along</a:t>
            </a:r>
            <a:r>
              <a:rPr lang="cs-CZ" dirty="0"/>
              <a:t> </a:t>
            </a:r>
            <a:r>
              <a:rPr lang="cs-CZ" dirty="0" err="1"/>
              <a:t>the</a:t>
            </a:r>
            <a:r>
              <a:rPr lang="cs-CZ" dirty="0"/>
              <a:t> </a:t>
            </a:r>
            <a:r>
              <a:rPr lang="cs-CZ" dirty="0" err="1"/>
              <a:t>route</a:t>
            </a:r>
            <a:endParaRPr lang="cs-CZ" dirty="0"/>
          </a:p>
        </p:txBody>
      </p:sp>
      <p:pic>
        <p:nvPicPr>
          <p:cNvPr id="4" name="Obrázek 3" descr="Obsah obrázku text&#10;&#10;Popis byl vytvořen automaticky">
            <a:extLst>
              <a:ext uri="{FF2B5EF4-FFF2-40B4-BE49-F238E27FC236}">
                <a16:creationId xmlns:a16="http://schemas.microsoft.com/office/drawing/2014/main" id="{2498F169-B8E6-E36B-16AF-4A5286733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1301159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FF364D74-989F-0C27-8B89-7226138D290B}"/>
              </a:ext>
            </a:extLst>
          </p:cNvPr>
          <p:cNvSpPr>
            <a:spLocks noGrp="1"/>
          </p:cNvSpPr>
          <p:nvPr>
            <p:ph type="title"/>
          </p:nvPr>
        </p:nvSpPr>
        <p:spPr>
          <a:xfrm>
            <a:off x="5604846" y="860615"/>
            <a:ext cx="5922279" cy="1272986"/>
          </a:xfrm>
        </p:spPr>
        <p:txBody>
          <a:bodyPr>
            <a:normAutofit/>
          </a:bodyPr>
          <a:lstStyle/>
          <a:p>
            <a:r>
              <a:rPr lang="cs-CZ" sz="3700" dirty="0" err="1"/>
              <a:t>Coastal</a:t>
            </a:r>
            <a:r>
              <a:rPr lang="cs-CZ" sz="3700" dirty="0"/>
              <a:t> </a:t>
            </a:r>
            <a:r>
              <a:rPr lang="cs-CZ" sz="3700" dirty="0" err="1"/>
              <a:t>landscapes</a:t>
            </a:r>
            <a:r>
              <a:rPr lang="cs-CZ" sz="3700" dirty="0"/>
              <a:t> and </a:t>
            </a:r>
            <a:r>
              <a:rPr lang="cs-CZ" sz="3700" dirty="0" err="1"/>
              <a:t>nature</a:t>
            </a:r>
            <a:r>
              <a:rPr lang="cs-CZ" sz="3700" dirty="0"/>
              <a:t> </a:t>
            </a:r>
            <a:r>
              <a:rPr lang="cs-CZ" sz="3700" dirty="0" err="1"/>
              <a:t>heritage</a:t>
            </a:r>
            <a:endParaRPr lang="cs-CZ" sz="3700" dirty="0"/>
          </a:p>
        </p:txBody>
      </p:sp>
      <p:pic>
        <p:nvPicPr>
          <p:cNvPr id="5" name="Picture 4" descr="Mountains by the sea">
            <a:extLst>
              <a:ext uri="{FF2B5EF4-FFF2-40B4-BE49-F238E27FC236}">
                <a16:creationId xmlns:a16="http://schemas.microsoft.com/office/drawing/2014/main" id="{BC176DB6-F798-9CE8-4F81-E8831660905E}"/>
              </a:ext>
            </a:extLst>
          </p:cNvPr>
          <p:cNvPicPr>
            <a:picLocks noChangeAspect="1"/>
          </p:cNvPicPr>
          <p:nvPr/>
        </p:nvPicPr>
        <p:blipFill rotWithShape="1">
          <a:blip r:embed="rId2"/>
          <a:srcRect l="33546" r="13261" b="1"/>
          <a:stretch/>
        </p:blipFill>
        <p:spPr>
          <a:xfrm>
            <a:off x="20" y="-17929"/>
            <a:ext cx="4876780" cy="6875929"/>
          </a:xfrm>
          <a:prstGeom prst="rect">
            <a:avLst/>
          </a:prstGeom>
        </p:spPr>
      </p:pic>
      <p:cxnSp>
        <p:nvCxnSpPr>
          <p:cNvPr id="11" name="Straight Connector 10">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5000" y="738013"/>
            <a:ext cx="5676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85FEB047-E54C-E044-AF32-E8D2894F9551}"/>
              </a:ext>
            </a:extLst>
          </p:cNvPr>
          <p:cNvSpPr>
            <a:spLocks noGrp="1"/>
          </p:cNvSpPr>
          <p:nvPr>
            <p:ph idx="1"/>
          </p:nvPr>
        </p:nvSpPr>
        <p:spPr>
          <a:xfrm>
            <a:off x="5566943" y="2133600"/>
            <a:ext cx="6005933" cy="3774464"/>
          </a:xfrm>
        </p:spPr>
        <p:txBody>
          <a:bodyPr>
            <a:normAutofit/>
          </a:bodyPr>
          <a:lstStyle/>
          <a:p>
            <a:r>
              <a:rPr lang="cs-CZ" dirty="0" err="1"/>
              <a:t>The</a:t>
            </a:r>
            <a:r>
              <a:rPr lang="cs-CZ" dirty="0"/>
              <a:t> </a:t>
            </a:r>
            <a:r>
              <a:rPr lang="cs-CZ" dirty="0" err="1"/>
              <a:t>tourism</a:t>
            </a:r>
            <a:r>
              <a:rPr lang="cs-CZ" dirty="0"/>
              <a:t> </a:t>
            </a:r>
            <a:r>
              <a:rPr lang="cs-CZ" dirty="0" err="1"/>
              <a:t>industry</a:t>
            </a:r>
            <a:r>
              <a:rPr lang="cs-CZ" dirty="0"/>
              <a:t> in </a:t>
            </a:r>
            <a:r>
              <a:rPr lang="cs-CZ" dirty="0" err="1"/>
              <a:t>coastal</a:t>
            </a:r>
            <a:r>
              <a:rPr lang="cs-CZ" dirty="0"/>
              <a:t> </a:t>
            </a:r>
            <a:r>
              <a:rPr lang="cs-CZ" dirty="0" err="1"/>
              <a:t>regions</a:t>
            </a:r>
            <a:r>
              <a:rPr lang="cs-CZ" dirty="0"/>
              <a:t> </a:t>
            </a:r>
            <a:r>
              <a:rPr lang="cs-CZ" dirty="0" err="1"/>
              <a:t>is</a:t>
            </a:r>
            <a:r>
              <a:rPr lang="cs-CZ" dirty="0"/>
              <a:t> </a:t>
            </a:r>
            <a:r>
              <a:rPr lang="cs-CZ" dirty="0" err="1"/>
              <a:t>restructuring</a:t>
            </a:r>
            <a:r>
              <a:rPr lang="cs-CZ" dirty="0"/>
              <a:t> to meet </a:t>
            </a:r>
            <a:r>
              <a:rPr lang="cs-CZ" dirty="0" err="1"/>
              <a:t>changing</a:t>
            </a:r>
            <a:r>
              <a:rPr lang="cs-CZ" dirty="0"/>
              <a:t> </a:t>
            </a:r>
            <a:r>
              <a:rPr lang="cs-CZ" dirty="0" err="1"/>
              <a:t>demands</a:t>
            </a:r>
            <a:endParaRPr lang="cs-CZ" dirty="0"/>
          </a:p>
          <a:p>
            <a:r>
              <a:rPr lang="cs-CZ" dirty="0" err="1"/>
              <a:t>Interpretation</a:t>
            </a:r>
            <a:r>
              <a:rPr lang="cs-CZ" dirty="0"/>
              <a:t> </a:t>
            </a:r>
            <a:r>
              <a:rPr lang="cs-CZ" dirty="0" err="1"/>
              <a:t>methods</a:t>
            </a:r>
            <a:r>
              <a:rPr lang="cs-CZ" dirty="0"/>
              <a:t> such as </a:t>
            </a:r>
            <a:r>
              <a:rPr lang="cs-CZ" b="1" dirty="0" err="1"/>
              <a:t>guided</a:t>
            </a:r>
            <a:r>
              <a:rPr lang="cs-CZ" b="1" dirty="0"/>
              <a:t> </a:t>
            </a:r>
            <a:r>
              <a:rPr lang="cs-CZ" b="1" dirty="0" err="1"/>
              <a:t>kayak</a:t>
            </a:r>
            <a:r>
              <a:rPr lang="cs-CZ" b="1" dirty="0"/>
              <a:t> </a:t>
            </a:r>
            <a:r>
              <a:rPr lang="cs-CZ" b="1" dirty="0" err="1"/>
              <a:t>tours</a:t>
            </a:r>
            <a:r>
              <a:rPr lang="cs-CZ" b="1" dirty="0"/>
              <a:t>, </a:t>
            </a:r>
            <a:r>
              <a:rPr lang="cs-CZ" b="1" dirty="0" err="1"/>
              <a:t>wild</a:t>
            </a:r>
            <a:r>
              <a:rPr lang="cs-CZ" b="1" dirty="0"/>
              <a:t> </a:t>
            </a:r>
            <a:r>
              <a:rPr lang="cs-CZ" b="1" dirty="0" err="1"/>
              <a:t>sea</a:t>
            </a:r>
            <a:r>
              <a:rPr lang="cs-CZ" b="1" dirty="0"/>
              <a:t> </a:t>
            </a:r>
            <a:r>
              <a:rPr lang="cs-CZ" b="1" dirty="0" err="1"/>
              <a:t>swimming</a:t>
            </a:r>
            <a:r>
              <a:rPr lang="cs-CZ" b="1" dirty="0"/>
              <a:t> </a:t>
            </a:r>
            <a:r>
              <a:rPr lang="cs-CZ" b="1" dirty="0" err="1"/>
              <a:t>activities</a:t>
            </a:r>
            <a:r>
              <a:rPr lang="cs-CZ" b="1" dirty="0"/>
              <a:t>, and </a:t>
            </a:r>
            <a:r>
              <a:rPr lang="cs-CZ" b="1" dirty="0" err="1"/>
              <a:t>coastal</a:t>
            </a:r>
            <a:r>
              <a:rPr lang="cs-CZ" b="1" dirty="0"/>
              <a:t> </a:t>
            </a:r>
            <a:r>
              <a:rPr lang="cs-CZ" b="1" dirty="0" err="1"/>
              <a:t>boat</a:t>
            </a:r>
            <a:r>
              <a:rPr lang="cs-CZ" b="1" dirty="0"/>
              <a:t> </a:t>
            </a:r>
            <a:r>
              <a:rPr lang="cs-CZ" b="1" dirty="0" err="1"/>
              <a:t>trips</a:t>
            </a:r>
            <a:r>
              <a:rPr lang="cs-CZ" dirty="0"/>
              <a:t> are </a:t>
            </a:r>
            <a:r>
              <a:rPr lang="cs-CZ" dirty="0" err="1"/>
              <a:t>popuplar</a:t>
            </a:r>
            <a:r>
              <a:rPr lang="cs-CZ" dirty="0"/>
              <a:t> in </a:t>
            </a:r>
            <a:r>
              <a:rPr lang="cs-CZ" dirty="0" err="1"/>
              <a:t>coastal</a:t>
            </a:r>
            <a:r>
              <a:rPr lang="cs-CZ" dirty="0"/>
              <a:t> </a:t>
            </a:r>
            <a:r>
              <a:rPr lang="cs-CZ" dirty="0" err="1"/>
              <a:t>landscapes</a:t>
            </a:r>
            <a:endParaRPr lang="cs-CZ" dirty="0"/>
          </a:p>
        </p:txBody>
      </p:sp>
      <p:cxnSp>
        <p:nvCxnSpPr>
          <p:cNvPr id="13" name="Straight Connector 12">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5000" y="6134100"/>
            <a:ext cx="5676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Obrázek 3" descr="Obsah obrázku text&#10;&#10;Popis byl vytvořen automaticky">
            <a:extLst>
              <a:ext uri="{FF2B5EF4-FFF2-40B4-BE49-F238E27FC236}">
                <a16:creationId xmlns:a16="http://schemas.microsoft.com/office/drawing/2014/main" id="{15BAAB77-0CF2-5AB0-3946-57BE040675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3655918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2BFF93D7-6D53-86D7-F484-C1ED39E27A9A}"/>
              </a:ext>
            </a:extLst>
          </p:cNvPr>
          <p:cNvSpPr>
            <a:spLocks noGrp="1"/>
          </p:cNvSpPr>
          <p:nvPr>
            <p:ph type="title"/>
          </p:nvPr>
        </p:nvSpPr>
        <p:spPr>
          <a:xfrm>
            <a:off x="694111" y="909637"/>
            <a:ext cx="5933795" cy="1362073"/>
          </a:xfrm>
        </p:spPr>
        <p:txBody>
          <a:bodyPr>
            <a:normAutofit/>
          </a:bodyPr>
          <a:lstStyle/>
          <a:p>
            <a:r>
              <a:rPr lang="en-US" b="1" dirty="0"/>
              <a:t>The Wild Atlantic Way, Ireland</a:t>
            </a:r>
            <a:endParaRPr lang="cs-CZ" b="1" dirty="0"/>
          </a:p>
        </p:txBody>
      </p:sp>
      <p:cxnSp>
        <p:nvCxnSpPr>
          <p:cNvPr id="11" name="Straight Connector 10">
            <a:extLst>
              <a:ext uri="{FF2B5EF4-FFF2-40B4-BE49-F238E27FC236}">
                <a16:creationId xmlns:a16="http://schemas.microsoft.com/office/drawing/2014/main" id="{511FC409-B3C2-4F68-865C-C5333D6F27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57150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C346D589-4D96-B212-3B95-7C8369F00F6A}"/>
              </a:ext>
            </a:extLst>
          </p:cNvPr>
          <p:cNvSpPr>
            <a:spLocks noGrp="1"/>
          </p:cNvSpPr>
          <p:nvPr>
            <p:ph idx="1"/>
          </p:nvPr>
        </p:nvSpPr>
        <p:spPr>
          <a:xfrm>
            <a:off x="700088" y="2276474"/>
            <a:ext cx="6041371" cy="3553109"/>
          </a:xfrm>
        </p:spPr>
        <p:txBody>
          <a:bodyPr>
            <a:normAutofit/>
          </a:bodyPr>
          <a:lstStyle/>
          <a:p>
            <a:r>
              <a:rPr lang="cs-CZ" dirty="0"/>
              <a:t>O</a:t>
            </a:r>
            <a:r>
              <a:rPr lang="en-US" dirty="0" err="1"/>
              <a:t>ver</a:t>
            </a:r>
            <a:r>
              <a:rPr lang="en-US" dirty="0"/>
              <a:t> 2,500 km</a:t>
            </a:r>
            <a:r>
              <a:rPr lang="cs-CZ" dirty="0"/>
              <a:t>,</a:t>
            </a:r>
            <a:r>
              <a:rPr lang="en-US" dirty="0"/>
              <a:t> the longest defined coastal touring route in the world</a:t>
            </a:r>
            <a:endParaRPr lang="cs-CZ" dirty="0"/>
          </a:p>
          <a:p>
            <a:r>
              <a:rPr lang="cs-CZ" b="1" dirty="0"/>
              <a:t>Story </a:t>
            </a:r>
            <a:r>
              <a:rPr lang="cs-CZ" b="1" dirty="0" err="1"/>
              <a:t>interpretation</a:t>
            </a:r>
            <a:r>
              <a:rPr lang="cs-CZ" b="1" dirty="0"/>
              <a:t> </a:t>
            </a:r>
            <a:r>
              <a:rPr lang="cs-CZ" b="1" dirty="0" err="1"/>
              <a:t>panels</a:t>
            </a:r>
            <a:endParaRPr lang="cs-CZ" b="1" dirty="0"/>
          </a:p>
          <a:p>
            <a:r>
              <a:rPr lang="cs-CZ" b="1" dirty="0" err="1"/>
              <a:t>Photo</a:t>
            </a:r>
            <a:r>
              <a:rPr lang="cs-CZ" b="1" dirty="0"/>
              <a:t> </a:t>
            </a:r>
            <a:r>
              <a:rPr lang="cs-CZ" b="1" dirty="0" err="1"/>
              <a:t>points</a:t>
            </a:r>
            <a:endParaRPr lang="cs-CZ" b="1" dirty="0"/>
          </a:p>
          <a:p>
            <a:r>
              <a:rPr lang="cs-CZ" b="1" dirty="0" err="1"/>
              <a:t>The</a:t>
            </a:r>
            <a:r>
              <a:rPr lang="cs-CZ" b="1" dirty="0"/>
              <a:t> </a:t>
            </a:r>
            <a:r>
              <a:rPr lang="cs-CZ" b="1" dirty="0" err="1"/>
              <a:t>Atlantic</a:t>
            </a:r>
            <a:r>
              <a:rPr lang="cs-CZ" b="1" dirty="0"/>
              <a:t> </a:t>
            </a:r>
            <a:r>
              <a:rPr lang="cs-CZ" b="1" dirty="0" err="1"/>
              <a:t>Way</a:t>
            </a:r>
            <a:r>
              <a:rPr lang="cs-CZ" b="1" dirty="0"/>
              <a:t> Explorer Mobile </a:t>
            </a:r>
            <a:r>
              <a:rPr lang="cs-CZ" b="1" dirty="0" err="1"/>
              <a:t>App</a:t>
            </a:r>
            <a:endParaRPr lang="cs-CZ" b="1" dirty="0"/>
          </a:p>
          <a:p>
            <a:r>
              <a:rPr lang="cs-CZ" b="1" dirty="0" err="1"/>
              <a:t>Directional</a:t>
            </a:r>
            <a:r>
              <a:rPr lang="cs-CZ" b="1" dirty="0"/>
              <a:t> </a:t>
            </a:r>
            <a:r>
              <a:rPr lang="cs-CZ" b="1" dirty="0" err="1"/>
              <a:t>road</a:t>
            </a:r>
            <a:r>
              <a:rPr lang="cs-CZ" b="1" dirty="0"/>
              <a:t> </a:t>
            </a:r>
            <a:r>
              <a:rPr lang="cs-CZ" b="1" dirty="0" err="1"/>
              <a:t>signs</a:t>
            </a:r>
            <a:endParaRPr lang="cs-CZ" b="1" dirty="0"/>
          </a:p>
        </p:txBody>
      </p:sp>
      <p:pic>
        <p:nvPicPr>
          <p:cNvPr id="4" name="Picture 8" descr="Obsah obrázku venku, text, značení, tráva&#10;&#10;Popis byl vytvořen automaticky">
            <a:extLst>
              <a:ext uri="{FF2B5EF4-FFF2-40B4-BE49-F238E27FC236}">
                <a16:creationId xmlns:a16="http://schemas.microsoft.com/office/drawing/2014/main" id="{392EFD15-B199-3036-5206-8E5D42DE4682}"/>
              </a:ext>
            </a:extLst>
          </p:cNvPr>
          <p:cNvPicPr>
            <a:picLocks noChangeAspect="1"/>
          </p:cNvPicPr>
          <p:nvPr/>
        </p:nvPicPr>
        <p:blipFill rotWithShape="1">
          <a:blip r:embed="rId2">
            <a:extLst>
              <a:ext uri="{28A0092B-C50C-407E-A947-70E740481C1C}">
                <a14:useLocalDpi xmlns:a14="http://schemas.microsoft.com/office/drawing/2010/main" val="0"/>
              </a:ext>
            </a:extLst>
          </a:blip>
          <a:srcRect l="20462" r="35340"/>
          <a:stretch/>
        </p:blipFill>
        <p:spPr bwMode="auto">
          <a:xfrm>
            <a:off x="7315200" y="715218"/>
            <a:ext cx="4076700" cy="5418871"/>
          </a:xfrm>
          <a:prstGeom prst="rect">
            <a:avLst/>
          </a:prstGeom>
          <a:noFill/>
        </p:spPr>
      </p:pic>
      <p:cxnSp>
        <p:nvCxnSpPr>
          <p:cNvPr id="13" name="Straight Connector 12">
            <a:extLst>
              <a:ext uri="{FF2B5EF4-FFF2-40B4-BE49-F238E27FC236}">
                <a16:creationId xmlns:a16="http://schemas.microsoft.com/office/drawing/2014/main" id="{B810270D-76A7-44B3-9746-7EDF57886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5715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Obrázek 4" descr="Obsah obrázku text&#10;&#10;Popis byl vytvořen automaticky">
            <a:extLst>
              <a:ext uri="{FF2B5EF4-FFF2-40B4-BE49-F238E27FC236}">
                <a16:creationId xmlns:a16="http://schemas.microsoft.com/office/drawing/2014/main" id="{CDB9F9F5-E66D-0189-6346-3D98E2E08E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36974896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37FFA970-A0B6-C859-F687-D44E7E7996BB}"/>
              </a:ext>
            </a:extLst>
          </p:cNvPr>
          <p:cNvSpPr>
            <a:spLocks noGrp="1"/>
          </p:cNvSpPr>
          <p:nvPr>
            <p:ph type="title"/>
          </p:nvPr>
        </p:nvSpPr>
        <p:spPr>
          <a:xfrm>
            <a:off x="700088" y="909637"/>
            <a:ext cx="6852004" cy="1362073"/>
          </a:xfrm>
        </p:spPr>
        <p:txBody>
          <a:bodyPr>
            <a:normAutofit/>
          </a:bodyPr>
          <a:lstStyle/>
          <a:p>
            <a:r>
              <a:rPr lang="cs-CZ" b="1" err="1"/>
              <a:t>Lough</a:t>
            </a:r>
            <a:r>
              <a:rPr lang="cs-CZ" b="1"/>
              <a:t> Hyne, Co. </a:t>
            </a:r>
            <a:r>
              <a:rPr lang="cs-CZ" b="1" err="1"/>
              <a:t>Cork</a:t>
            </a:r>
            <a:endParaRPr lang="cs-CZ" b="1"/>
          </a:p>
        </p:txBody>
      </p:sp>
      <p:cxnSp>
        <p:nvCxnSpPr>
          <p:cNvPr id="27" name="Straight Connector 26">
            <a:extLst>
              <a:ext uri="{FF2B5EF4-FFF2-40B4-BE49-F238E27FC236}">
                <a16:creationId xmlns:a16="http://schemas.microsoft.com/office/drawing/2014/main" id="{7F1E95A2-E5F1-4C8A-92DC-CE369D1939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DDE87936-2349-9780-3FE1-242BEE0C1CB2}"/>
              </a:ext>
            </a:extLst>
          </p:cNvPr>
          <p:cNvSpPr>
            <a:spLocks noGrp="1"/>
          </p:cNvSpPr>
          <p:nvPr>
            <p:ph idx="1"/>
          </p:nvPr>
        </p:nvSpPr>
        <p:spPr>
          <a:xfrm>
            <a:off x="700088" y="2276474"/>
            <a:ext cx="5056866" cy="3553109"/>
          </a:xfrm>
        </p:spPr>
        <p:txBody>
          <a:bodyPr>
            <a:normAutofit/>
          </a:bodyPr>
          <a:lstStyle/>
          <a:p>
            <a:r>
              <a:rPr lang="en-US" dirty="0"/>
              <a:t>Semi-enclosed marine lake in Southwest Ireland</a:t>
            </a:r>
            <a:endParaRPr lang="cs-CZ" dirty="0"/>
          </a:p>
          <a:p>
            <a:r>
              <a:rPr lang="en-US" dirty="0"/>
              <a:t>Highly oxygenated seawater with rich biodiversity and unique marine habitats</a:t>
            </a:r>
            <a:endParaRPr lang="cs-CZ" dirty="0"/>
          </a:p>
          <a:p>
            <a:r>
              <a:rPr lang="en-US" b="1" dirty="0"/>
              <a:t>Guided Kayaking Tou</a:t>
            </a:r>
            <a:r>
              <a:rPr lang="cs-CZ" b="1" dirty="0" err="1"/>
              <a:t>rs</a:t>
            </a:r>
            <a:endParaRPr lang="en-US" b="1" dirty="0"/>
          </a:p>
          <a:p>
            <a:r>
              <a:rPr lang="en-US" b="1" dirty="0"/>
              <a:t>Guided and self-guided walking tours</a:t>
            </a:r>
            <a:endParaRPr lang="cs-CZ" dirty="0"/>
          </a:p>
        </p:txBody>
      </p:sp>
      <p:pic>
        <p:nvPicPr>
          <p:cNvPr id="4" name="Picture 24" descr="Obsah obrázku text, venku, voda, jezero&#10;&#10;Popis byl vytvořen automaticky">
            <a:extLst>
              <a:ext uri="{FF2B5EF4-FFF2-40B4-BE49-F238E27FC236}">
                <a16:creationId xmlns:a16="http://schemas.microsoft.com/office/drawing/2014/main" id="{C5C867DC-8A68-106A-9434-DBCA6E1617F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872" r="-5576" b="2"/>
          <a:stretch/>
        </p:blipFill>
        <p:spPr bwMode="auto">
          <a:xfrm>
            <a:off x="6435047" y="2069003"/>
            <a:ext cx="5295900" cy="3760580"/>
          </a:xfrm>
          <a:prstGeom prst="rect">
            <a:avLst/>
          </a:prstGeom>
          <a:noFill/>
        </p:spPr>
      </p:pic>
      <p:cxnSp>
        <p:nvCxnSpPr>
          <p:cNvPr id="29" name="Straight Connector 28">
            <a:extLst>
              <a:ext uri="{FF2B5EF4-FFF2-40B4-BE49-F238E27FC236}">
                <a16:creationId xmlns:a16="http://schemas.microsoft.com/office/drawing/2014/main" id="{AFCF674C-D208-4497-A189-02E8503DA8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Obrázek 4" descr="Obsah obrázku text&#10;&#10;Popis byl vytvořen automaticky">
            <a:extLst>
              <a:ext uri="{FF2B5EF4-FFF2-40B4-BE49-F238E27FC236}">
                <a16:creationId xmlns:a16="http://schemas.microsoft.com/office/drawing/2014/main" id="{97036211-BE93-E155-B9AA-84F98630A0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3565940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631" name="Rectangle 26630">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39EDD6C6-C3E7-E227-153E-92FA6D564333}"/>
              </a:ext>
            </a:extLst>
          </p:cNvPr>
          <p:cNvSpPr>
            <a:spLocks noGrp="1"/>
          </p:cNvSpPr>
          <p:nvPr>
            <p:ph type="title"/>
          </p:nvPr>
        </p:nvSpPr>
        <p:spPr>
          <a:xfrm>
            <a:off x="694111" y="909637"/>
            <a:ext cx="5933795" cy="1362073"/>
          </a:xfrm>
        </p:spPr>
        <p:txBody>
          <a:bodyPr>
            <a:normAutofit/>
          </a:bodyPr>
          <a:lstStyle/>
          <a:p>
            <a:r>
              <a:rPr lang="cs-CZ" b="1" dirty="0" err="1"/>
              <a:t>The</a:t>
            </a:r>
            <a:r>
              <a:rPr lang="cs-CZ" b="1" dirty="0"/>
              <a:t> </a:t>
            </a:r>
            <a:r>
              <a:rPr lang="cs-CZ" b="1" dirty="0" err="1"/>
              <a:t>wadden</a:t>
            </a:r>
            <a:r>
              <a:rPr lang="cs-CZ" b="1" dirty="0"/>
              <a:t> </a:t>
            </a:r>
            <a:r>
              <a:rPr lang="cs-CZ" b="1" dirty="0" err="1"/>
              <a:t>sea</a:t>
            </a:r>
            <a:endParaRPr lang="cs-CZ" b="1" dirty="0"/>
          </a:p>
        </p:txBody>
      </p:sp>
      <p:cxnSp>
        <p:nvCxnSpPr>
          <p:cNvPr id="26633" name="Straight Connector 26632">
            <a:extLst>
              <a:ext uri="{FF2B5EF4-FFF2-40B4-BE49-F238E27FC236}">
                <a16:creationId xmlns:a16="http://schemas.microsoft.com/office/drawing/2014/main" id="{511FC409-B3C2-4F68-865C-C5333D6F27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57150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D3D7C766-8DE8-37BD-D873-6A730322F8D9}"/>
              </a:ext>
            </a:extLst>
          </p:cNvPr>
          <p:cNvSpPr>
            <a:spLocks noGrp="1"/>
          </p:cNvSpPr>
          <p:nvPr>
            <p:ph idx="1"/>
          </p:nvPr>
        </p:nvSpPr>
        <p:spPr>
          <a:xfrm>
            <a:off x="700088" y="1769168"/>
            <a:ext cx="6041371" cy="4060416"/>
          </a:xfrm>
        </p:spPr>
        <p:txBody>
          <a:bodyPr>
            <a:normAutofit lnSpcReduction="10000"/>
          </a:bodyPr>
          <a:lstStyle/>
          <a:p>
            <a:pPr>
              <a:lnSpc>
                <a:spcPct val="110000"/>
              </a:lnSpc>
            </a:pPr>
            <a:r>
              <a:rPr lang="cs-CZ" sz="1800" dirty="0" err="1"/>
              <a:t>Coastal</a:t>
            </a:r>
            <a:r>
              <a:rPr lang="cs-CZ" sz="1800" dirty="0"/>
              <a:t> area </a:t>
            </a:r>
            <a:r>
              <a:rPr lang="cs-CZ" sz="1800" dirty="0" err="1"/>
              <a:t>along</a:t>
            </a:r>
            <a:r>
              <a:rPr lang="cs-CZ" sz="1800" dirty="0"/>
              <a:t> </a:t>
            </a:r>
            <a:r>
              <a:rPr lang="cs-CZ" sz="1800" dirty="0" err="1"/>
              <a:t>the</a:t>
            </a:r>
            <a:r>
              <a:rPr lang="cs-CZ" sz="1800" dirty="0"/>
              <a:t> </a:t>
            </a:r>
            <a:r>
              <a:rPr lang="cs-CZ" sz="1800" dirty="0" err="1"/>
              <a:t>European</a:t>
            </a:r>
            <a:r>
              <a:rPr lang="cs-CZ" sz="1800" dirty="0"/>
              <a:t> </a:t>
            </a:r>
            <a:r>
              <a:rPr lang="cs-CZ" sz="1800" dirty="0" err="1"/>
              <a:t>North</a:t>
            </a:r>
            <a:r>
              <a:rPr lang="cs-CZ" sz="1800" dirty="0"/>
              <a:t> </a:t>
            </a:r>
            <a:r>
              <a:rPr lang="cs-CZ" sz="1800" dirty="0" err="1"/>
              <a:t>Sea</a:t>
            </a:r>
            <a:r>
              <a:rPr lang="cs-CZ" sz="1800" dirty="0"/>
              <a:t> </a:t>
            </a:r>
            <a:r>
              <a:rPr lang="cs-CZ" sz="1800" dirty="0" err="1"/>
              <a:t>coast</a:t>
            </a:r>
            <a:r>
              <a:rPr lang="cs-CZ" sz="1800" dirty="0"/>
              <a:t>; </a:t>
            </a:r>
            <a:r>
              <a:rPr lang="cs-CZ" sz="1800" dirty="0" err="1"/>
              <a:t>sp</a:t>
            </a:r>
            <a:r>
              <a:rPr lang="en-US" sz="1800" dirty="0" err="1"/>
              <a:t>ans</a:t>
            </a:r>
            <a:r>
              <a:rPr lang="en-US" sz="1800" dirty="0"/>
              <a:t> the Netherlands, Germany, and Denmark</a:t>
            </a:r>
            <a:endParaRPr lang="cs-CZ" sz="1800" dirty="0"/>
          </a:p>
          <a:p>
            <a:pPr>
              <a:lnSpc>
                <a:spcPct val="110000"/>
              </a:lnSpc>
            </a:pPr>
            <a:r>
              <a:rPr lang="en-US" sz="1800" dirty="0"/>
              <a:t>Diverse inanimate features: islands, tidal flats, salt marshes, wetlands, dunes</a:t>
            </a:r>
            <a:endParaRPr lang="cs-CZ" sz="1800" dirty="0"/>
          </a:p>
          <a:p>
            <a:pPr>
              <a:lnSpc>
                <a:spcPct val="110000"/>
              </a:lnSpc>
            </a:pPr>
            <a:r>
              <a:rPr lang="en-US" sz="1800" b="1" dirty="0"/>
              <a:t>Official website</a:t>
            </a:r>
            <a:endParaRPr lang="cs-CZ" sz="1800" b="1" dirty="0"/>
          </a:p>
          <a:p>
            <a:pPr>
              <a:lnSpc>
                <a:spcPct val="110000"/>
              </a:lnSpc>
            </a:pPr>
            <a:r>
              <a:rPr lang="en-US" sz="1800" b="1" dirty="0"/>
              <a:t>Educational programs and visitor centers </a:t>
            </a:r>
            <a:endParaRPr lang="cs-CZ" sz="1800" b="1" dirty="0"/>
          </a:p>
          <a:p>
            <a:pPr>
              <a:lnSpc>
                <a:spcPct val="110000"/>
              </a:lnSpc>
            </a:pPr>
            <a:r>
              <a:rPr lang="en-US" sz="1800" b="1" dirty="0"/>
              <a:t>Mobile app</a:t>
            </a:r>
            <a:endParaRPr lang="cs-CZ" sz="1800" b="1" dirty="0"/>
          </a:p>
          <a:p>
            <a:pPr>
              <a:lnSpc>
                <a:spcPct val="110000"/>
              </a:lnSpc>
            </a:pPr>
            <a:r>
              <a:rPr lang="cs-CZ" sz="1800" b="1" dirty="0" err="1"/>
              <a:t>Guided</a:t>
            </a:r>
            <a:r>
              <a:rPr lang="cs-CZ" sz="1800" b="1" dirty="0"/>
              <a:t> and </a:t>
            </a:r>
            <a:r>
              <a:rPr lang="cs-CZ" sz="1800" b="1" dirty="0" err="1"/>
              <a:t>interactive</a:t>
            </a:r>
            <a:r>
              <a:rPr lang="cs-CZ" sz="1800" b="1" dirty="0"/>
              <a:t> </a:t>
            </a:r>
            <a:r>
              <a:rPr lang="cs-CZ" sz="1800" b="1" dirty="0" err="1"/>
              <a:t>tours</a:t>
            </a:r>
            <a:endParaRPr lang="cs-CZ" sz="1800" b="1" dirty="0"/>
          </a:p>
          <a:p>
            <a:pPr>
              <a:lnSpc>
                <a:spcPct val="110000"/>
              </a:lnSpc>
            </a:pPr>
            <a:r>
              <a:rPr lang="cs-CZ" sz="1800" b="1" dirty="0" err="1"/>
              <a:t>Exhibitions</a:t>
            </a:r>
            <a:r>
              <a:rPr lang="cs-CZ" sz="1800" b="1" dirty="0"/>
              <a:t> </a:t>
            </a:r>
            <a:r>
              <a:rPr lang="cs-CZ" sz="1800" b="1" dirty="0" err="1"/>
              <a:t>showcasing</a:t>
            </a:r>
            <a:r>
              <a:rPr lang="cs-CZ" sz="1800" b="1" dirty="0"/>
              <a:t> </a:t>
            </a:r>
            <a:r>
              <a:rPr lang="cs-CZ" sz="1800" b="1" dirty="0" err="1"/>
              <a:t>migratory</a:t>
            </a:r>
            <a:r>
              <a:rPr lang="cs-CZ" sz="1800" b="1" dirty="0"/>
              <a:t> </a:t>
            </a:r>
            <a:r>
              <a:rPr lang="cs-CZ" sz="1800" b="1" dirty="0" err="1"/>
              <a:t>birds</a:t>
            </a:r>
            <a:r>
              <a:rPr lang="cs-CZ" sz="1800" b="1" dirty="0"/>
              <a:t> and </a:t>
            </a:r>
            <a:r>
              <a:rPr lang="cs-CZ" sz="1800" b="1" dirty="0" err="1"/>
              <a:t>stories</a:t>
            </a:r>
            <a:r>
              <a:rPr lang="cs-CZ" sz="1800" b="1" dirty="0"/>
              <a:t> </a:t>
            </a:r>
            <a:r>
              <a:rPr lang="cs-CZ" sz="1800" b="1" dirty="0" err="1"/>
              <a:t>from</a:t>
            </a:r>
            <a:r>
              <a:rPr lang="cs-CZ" sz="1800" b="1" dirty="0"/>
              <a:t> </a:t>
            </a:r>
            <a:r>
              <a:rPr lang="cs-CZ" sz="1800" b="1" dirty="0" err="1"/>
              <a:t>the</a:t>
            </a:r>
            <a:r>
              <a:rPr lang="cs-CZ" sz="1800" b="1" dirty="0"/>
              <a:t> </a:t>
            </a:r>
            <a:r>
              <a:rPr lang="cs-CZ" sz="1800" b="1" dirty="0" err="1"/>
              <a:t>Wadden</a:t>
            </a:r>
            <a:r>
              <a:rPr lang="cs-CZ" sz="1800" b="1" dirty="0"/>
              <a:t> </a:t>
            </a:r>
            <a:r>
              <a:rPr lang="cs-CZ" sz="1800" b="1" dirty="0" err="1"/>
              <a:t>Sea</a:t>
            </a:r>
            <a:endParaRPr lang="cs-CZ" sz="1800" b="1" dirty="0"/>
          </a:p>
          <a:p>
            <a:pPr>
              <a:lnSpc>
                <a:spcPct val="110000"/>
              </a:lnSpc>
            </a:pPr>
            <a:r>
              <a:rPr lang="cs-CZ" sz="1800" b="1" dirty="0" err="1"/>
              <a:t>Education</a:t>
            </a:r>
            <a:r>
              <a:rPr lang="cs-CZ" sz="1800" b="1" dirty="0"/>
              <a:t> </a:t>
            </a:r>
            <a:r>
              <a:rPr lang="cs-CZ" sz="1800" b="1" dirty="0" err="1"/>
              <a:t>programs</a:t>
            </a:r>
            <a:r>
              <a:rPr lang="cs-CZ" sz="1800" b="1" dirty="0"/>
              <a:t> and </a:t>
            </a:r>
            <a:r>
              <a:rPr lang="cs-CZ" sz="1800" b="1" dirty="0" err="1"/>
              <a:t>education</a:t>
            </a:r>
            <a:r>
              <a:rPr lang="cs-CZ" sz="1800" b="1" dirty="0"/>
              <a:t> </a:t>
            </a:r>
            <a:r>
              <a:rPr lang="cs-CZ" sz="1800" b="1" dirty="0" err="1"/>
              <a:t>portal</a:t>
            </a:r>
            <a:endParaRPr lang="cs-CZ" sz="1800" b="1" dirty="0"/>
          </a:p>
        </p:txBody>
      </p:sp>
      <p:pic>
        <p:nvPicPr>
          <p:cNvPr id="26626" name="Picture 2" descr="a group of people standing on top of a sandy beach">
            <a:extLst>
              <a:ext uri="{FF2B5EF4-FFF2-40B4-BE49-F238E27FC236}">
                <a16:creationId xmlns:a16="http://schemas.microsoft.com/office/drawing/2014/main" id="{7ED57621-DA86-E4BA-1E99-D365B36BBC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850" r="25932" b="-2"/>
          <a:stretch/>
        </p:blipFill>
        <p:spPr bwMode="auto">
          <a:xfrm>
            <a:off x="7315200" y="715218"/>
            <a:ext cx="4076700" cy="5418871"/>
          </a:xfrm>
          <a:prstGeom prst="rect">
            <a:avLst/>
          </a:prstGeom>
          <a:noFill/>
          <a:extLst>
            <a:ext uri="{909E8E84-426E-40DD-AFC4-6F175D3DCCD1}">
              <a14:hiddenFill xmlns:a14="http://schemas.microsoft.com/office/drawing/2010/main">
                <a:solidFill>
                  <a:srgbClr val="FFFFFF"/>
                </a:solidFill>
              </a14:hiddenFill>
            </a:ext>
          </a:extLst>
        </p:spPr>
      </p:pic>
      <p:cxnSp>
        <p:nvCxnSpPr>
          <p:cNvPr id="26635" name="Straight Connector 26634">
            <a:extLst>
              <a:ext uri="{FF2B5EF4-FFF2-40B4-BE49-F238E27FC236}">
                <a16:creationId xmlns:a16="http://schemas.microsoft.com/office/drawing/2014/main" id="{B810270D-76A7-44B3-9746-7EDF57886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5715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Obrázek 3" descr="Obsah obrázku text&#10;&#10;Popis byl vytvořen automaticky">
            <a:extLst>
              <a:ext uri="{FF2B5EF4-FFF2-40B4-BE49-F238E27FC236}">
                <a16:creationId xmlns:a16="http://schemas.microsoft.com/office/drawing/2014/main" id="{1EB214E2-4D57-8A32-3C07-A74BE4CAC3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3341947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437077DB-EB7B-674E-E3FF-ABC272BD036E}"/>
              </a:ext>
            </a:extLst>
          </p:cNvPr>
          <p:cNvSpPr>
            <a:spLocks noGrp="1"/>
          </p:cNvSpPr>
          <p:nvPr>
            <p:ph type="title"/>
          </p:nvPr>
        </p:nvSpPr>
        <p:spPr>
          <a:xfrm>
            <a:off x="694111" y="909637"/>
            <a:ext cx="5933795" cy="1362073"/>
          </a:xfrm>
        </p:spPr>
        <p:txBody>
          <a:bodyPr>
            <a:normAutofit/>
          </a:bodyPr>
          <a:lstStyle/>
          <a:p>
            <a:pPr>
              <a:lnSpc>
                <a:spcPct val="90000"/>
              </a:lnSpc>
            </a:pPr>
            <a:r>
              <a:rPr lang="en-US" sz="2800" b="1"/>
              <a:t>Natural Park of Southwest </a:t>
            </a:r>
            <a:r>
              <a:rPr lang="en-US" sz="2800" b="1" err="1"/>
              <a:t>Alentejo</a:t>
            </a:r>
            <a:r>
              <a:rPr lang="en-US" sz="2800" b="1"/>
              <a:t> and Cape St. Vincent</a:t>
            </a:r>
            <a:endParaRPr lang="cs-CZ" sz="2800" b="1"/>
          </a:p>
        </p:txBody>
      </p:sp>
      <p:cxnSp>
        <p:nvCxnSpPr>
          <p:cNvPr id="17" name="Straight Connector 11">
            <a:extLst>
              <a:ext uri="{FF2B5EF4-FFF2-40B4-BE49-F238E27FC236}">
                <a16:creationId xmlns:a16="http://schemas.microsoft.com/office/drawing/2014/main" id="{511FC409-B3C2-4F68-865C-C5333D6F27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57150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817745A3-B5BC-42E8-6079-70854B6CE634}"/>
              </a:ext>
            </a:extLst>
          </p:cNvPr>
          <p:cNvSpPr>
            <a:spLocks noGrp="1"/>
          </p:cNvSpPr>
          <p:nvPr>
            <p:ph idx="1"/>
          </p:nvPr>
        </p:nvSpPr>
        <p:spPr>
          <a:xfrm>
            <a:off x="700088" y="2276474"/>
            <a:ext cx="6041371" cy="3553109"/>
          </a:xfrm>
        </p:spPr>
        <p:txBody>
          <a:bodyPr>
            <a:normAutofit/>
          </a:bodyPr>
          <a:lstStyle/>
          <a:p>
            <a:r>
              <a:rPr lang="en-US" dirty="0"/>
              <a:t>Covers over 100 km along Portugal's western coast</a:t>
            </a:r>
          </a:p>
          <a:p>
            <a:r>
              <a:rPr lang="en-US" dirty="0"/>
              <a:t>Diverse geological and biological natural heritage</a:t>
            </a:r>
            <a:r>
              <a:rPr lang="cs-CZ" dirty="0"/>
              <a:t>; u</a:t>
            </a:r>
            <a:r>
              <a:rPr lang="en-US" dirty="0" err="1"/>
              <a:t>nique</a:t>
            </a:r>
            <a:r>
              <a:rPr lang="en-US" dirty="0"/>
              <a:t> flora and fauna due to the unique climatic conditions</a:t>
            </a:r>
            <a:endParaRPr lang="cs-CZ" dirty="0"/>
          </a:p>
          <a:p>
            <a:r>
              <a:rPr lang="en-US" b="1" dirty="0"/>
              <a:t>Guided and self-guided walking and biking tours</a:t>
            </a:r>
          </a:p>
          <a:p>
            <a:r>
              <a:rPr lang="en-US" b="1" dirty="0"/>
              <a:t>Interpretation panels</a:t>
            </a:r>
          </a:p>
          <a:p>
            <a:r>
              <a:rPr lang="en-US" b="1" dirty="0"/>
              <a:t>Birdwatching viewing points and sunset boat tours</a:t>
            </a:r>
            <a:endParaRPr lang="cs-CZ" b="1" dirty="0"/>
          </a:p>
        </p:txBody>
      </p:sp>
      <p:pic>
        <p:nvPicPr>
          <p:cNvPr id="5" name="Obrázek 4" descr="Obsah obrázku venku, tráva, obloha, strom&#10;&#10;Popis byl vytvořen automaticky">
            <a:extLst>
              <a:ext uri="{FF2B5EF4-FFF2-40B4-BE49-F238E27FC236}">
                <a16:creationId xmlns:a16="http://schemas.microsoft.com/office/drawing/2014/main" id="{1A99A03E-B98E-5C25-8B36-0A424E8B2B41}"/>
              </a:ext>
            </a:extLst>
          </p:cNvPr>
          <p:cNvPicPr>
            <a:picLocks noChangeAspect="1"/>
          </p:cNvPicPr>
          <p:nvPr/>
        </p:nvPicPr>
        <p:blipFill rotWithShape="1">
          <a:blip r:embed="rId2">
            <a:extLst>
              <a:ext uri="{28A0092B-C50C-407E-A947-70E740481C1C}">
                <a14:useLocalDpi xmlns:a14="http://schemas.microsoft.com/office/drawing/2010/main" val="0"/>
              </a:ext>
            </a:extLst>
          </a:blip>
          <a:srcRect l="27571" r="22211" b="-2"/>
          <a:stretch/>
        </p:blipFill>
        <p:spPr>
          <a:xfrm>
            <a:off x="7315200" y="715218"/>
            <a:ext cx="4076700" cy="5418871"/>
          </a:xfrm>
          <a:prstGeom prst="rect">
            <a:avLst/>
          </a:prstGeom>
        </p:spPr>
      </p:pic>
      <p:cxnSp>
        <p:nvCxnSpPr>
          <p:cNvPr id="18" name="Straight Connector 13">
            <a:extLst>
              <a:ext uri="{FF2B5EF4-FFF2-40B4-BE49-F238E27FC236}">
                <a16:creationId xmlns:a16="http://schemas.microsoft.com/office/drawing/2014/main" id="{B810270D-76A7-44B3-9746-7EDF57886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5715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Obrázek 5" descr="Obsah obrázku text&#10;&#10;Popis byl vytvořen automaticky">
            <a:extLst>
              <a:ext uri="{FF2B5EF4-FFF2-40B4-BE49-F238E27FC236}">
                <a16:creationId xmlns:a16="http://schemas.microsoft.com/office/drawing/2014/main" id="{5EC79879-7C62-4B6C-D7BD-EF90F4C038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15616647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655" name="Rectangle 27654">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FF3D63A2-F9D5-708A-1B99-A808706850B9}"/>
              </a:ext>
            </a:extLst>
          </p:cNvPr>
          <p:cNvSpPr>
            <a:spLocks noGrp="1"/>
          </p:cNvSpPr>
          <p:nvPr>
            <p:ph type="title"/>
          </p:nvPr>
        </p:nvSpPr>
        <p:spPr>
          <a:xfrm>
            <a:off x="694111" y="909637"/>
            <a:ext cx="5933795" cy="1362073"/>
          </a:xfrm>
        </p:spPr>
        <p:txBody>
          <a:bodyPr>
            <a:normAutofit/>
          </a:bodyPr>
          <a:lstStyle/>
          <a:p>
            <a:pPr>
              <a:lnSpc>
                <a:spcPct val="90000"/>
              </a:lnSpc>
            </a:pPr>
            <a:r>
              <a:rPr lang="en-US" sz="2800" b="1"/>
              <a:t>The Giant’s Causeway and its coast, Northern Ireland</a:t>
            </a:r>
            <a:endParaRPr lang="cs-CZ" sz="2800" b="1"/>
          </a:p>
        </p:txBody>
      </p:sp>
      <p:cxnSp>
        <p:nvCxnSpPr>
          <p:cNvPr id="27657" name="Straight Connector 27656">
            <a:extLst>
              <a:ext uri="{FF2B5EF4-FFF2-40B4-BE49-F238E27FC236}">
                <a16:creationId xmlns:a16="http://schemas.microsoft.com/office/drawing/2014/main" id="{511FC409-B3C2-4F68-865C-C5333D6F27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57150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EEE342EF-89CF-446E-5735-089FE2DA5028}"/>
              </a:ext>
            </a:extLst>
          </p:cNvPr>
          <p:cNvSpPr>
            <a:spLocks noGrp="1"/>
          </p:cNvSpPr>
          <p:nvPr>
            <p:ph idx="1"/>
          </p:nvPr>
        </p:nvSpPr>
        <p:spPr>
          <a:xfrm>
            <a:off x="700088" y="2276474"/>
            <a:ext cx="6041371" cy="3553109"/>
          </a:xfrm>
        </p:spPr>
        <p:txBody>
          <a:bodyPr>
            <a:normAutofit/>
          </a:bodyPr>
          <a:lstStyle/>
          <a:p>
            <a:r>
              <a:rPr lang="en-US" dirty="0"/>
              <a:t>193 km rugged coastline in Northern Ireland</a:t>
            </a:r>
            <a:endParaRPr lang="cs-CZ" dirty="0"/>
          </a:p>
          <a:p>
            <a:r>
              <a:rPr lang="en-US" dirty="0"/>
              <a:t>Diverse marine life and nesting seabirds</a:t>
            </a:r>
            <a:endParaRPr lang="cs-CZ" dirty="0"/>
          </a:p>
          <a:p>
            <a:r>
              <a:rPr lang="en-US" b="1" dirty="0"/>
              <a:t>Outdoor panels with site-specific information and maps</a:t>
            </a:r>
            <a:endParaRPr lang="cs-CZ" b="1" dirty="0"/>
          </a:p>
          <a:p>
            <a:r>
              <a:rPr lang="cs-CZ" b="1" dirty="0"/>
              <a:t>W</a:t>
            </a:r>
            <a:r>
              <a:rPr lang="en-US" b="1" dirty="0"/>
              <a:t>ay-markings for driving route identification</a:t>
            </a:r>
            <a:endParaRPr lang="cs-CZ" b="1" dirty="0"/>
          </a:p>
          <a:p>
            <a:r>
              <a:rPr lang="cs-CZ" b="1" dirty="0" err="1"/>
              <a:t>Information</a:t>
            </a:r>
            <a:r>
              <a:rPr lang="cs-CZ" b="1" dirty="0"/>
              <a:t> centre – </a:t>
            </a:r>
            <a:r>
              <a:rPr lang="cs-CZ" b="1" dirty="0" err="1"/>
              <a:t>multilingual</a:t>
            </a:r>
            <a:r>
              <a:rPr lang="cs-CZ" b="1" dirty="0"/>
              <a:t> audio </a:t>
            </a:r>
            <a:r>
              <a:rPr lang="cs-CZ" b="1" dirty="0" err="1"/>
              <a:t>guides</a:t>
            </a:r>
            <a:r>
              <a:rPr lang="cs-CZ" b="1" dirty="0"/>
              <a:t>, </a:t>
            </a:r>
            <a:r>
              <a:rPr lang="cs-CZ" b="1" dirty="0" err="1"/>
              <a:t>trails</a:t>
            </a:r>
            <a:r>
              <a:rPr lang="cs-CZ" b="1" dirty="0"/>
              <a:t>, </a:t>
            </a:r>
            <a:r>
              <a:rPr lang="cs-CZ" b="1" dirty="0" err="1"/>
              <a:t>interactive</a:t>
            </a:r>
            <a:r>
              <a:rPr lang="cs-CZ" b="1" dirty="0"/>
              <a:t> </a:t>
            </a:r>
            <a:r>
              <a:rPr lang="cs-CZ" b="1" dirty="0" err="1"/>
              <a:t>exhibition</a:t>
            </a:r>
            <a:endParaRPr lang="cs-CZ" b="1" dirty="0"/>
          </a:p>
        </p:txBody>
      </p:sp>
      <p:pic>
        <p:nvPicPr>
          <p:cNvPr id="27650" name="Picture 2" descr="a road next to a body of water with rocks on the side">
            <a:extLst>
              <a:ext uri="{FF2B5EF4-FFF2-40B4-BE49-F238E27FC236}">
                <a16:creationId xmlns:a16="http://schemas.microsoft.com/office/drawing/2014/main" id="{8E54C47B-B7E7-4F28-B672-3B24EE7C25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805" r="7771" b="1"/>
          <a:stretch/>
        </p:blipFill>
        <p:spPr bwMode="auto">
          <a:xfrm>
            <a:off x="7315200" y="715218"/>
            <a:ext cx="4076700" cy="5418871"/>
          </a:xfrm>
          <a:prstGeom prst="rect">
            <a:avLst/>
          </a:prstGeom>
          <a:noFill/>
          <a:extLst>
            <a:ext uri="{909E8E84-426E-40DD-AFC4-6F175D3DCCD1}">
              <a14:hiddenFill xmlns:a14="http://schemas.microsoft.com/office/drawing/2010/main">
                <a:solidFill>
                  <a:srgbClr val="FFFFFF"/>
                </a:solidFill>
              </a14:hiddenFill>
            </a:ext>
          </a:extLst>
        </p:spPr>
      </p:pic>
      <p:cxnSp>
        <p:nvCxnSpPr>
          <p:cNvPr id="27659" name="Straight Connector 27658">
            <a:extLst>
              <a:ext uri="{FF2B5EF4-FFF2-40B4-BE49-F238E27FC236}">
                <a16:creationId xmlns:a16="http://schemas.microsoft.com/office/drawing/2014/main" id="{B810270D-76A7-44B3-9746-7EDF57886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5715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Obrázek 3" descr="Obsah obrázku text&#10;&#10;Popis byl vytvořen automaticky">
            <a:extLst>
              <a:ext uri="{FF2B5EF4-FFF2-40B4-BE49-F238E27FC236}">
                <a16:creationId xmlns:a16="http://schemas.microsoft.com/office/drawing/2014/main" id="{5647CB28-0BA7-E93D-54D7-2BF9EBB72F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41786523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8B05A808-E39F-294B-F732-DD5CD81839C5}"/>
              </a:ext>
            </a:extLst>
          </p:cNvPr>
          <p:cNvSpPr>
            <a:spLocks noGrp="1"/>
          </p:cNvSpPr>
          <p:nvPr>
            <p:ph type="title"/>
          </p:nvPr>
        </p:nvSpPr>
        <p:spPr>
          <a:xfrm>
            <a:off x="694111" y="909637"/>
            <a:ext cx="5933795" cy="1362073"/>
          </a:xfrm>
        </p:spPr>
        <p:txBody>
          <a:bodyPr>
            <a:normAutofit/>
          </a:bodyPr>
          <a:lstStyle/>
          <a:p>
            <a:pPr>
              <a:lnSpc>
                <a:spcPct val="90000"/>
              </a:lnSpc>
            </a:pPr>
            <a:r>
              <a:rPr lang="cs-CZ" sz="3100"/>
              <a:t>case study: </a:t>
            </a:r>
            <a:r>
              <a:rPr lang="en-US" sz="3100" b="1"/>
              <a:t>Burren and Cliffs of Moher Geopark</a:t>
            </a:r>
            <a:endParaRPr lang="cs-CZ" sz="3100" b="1"/>
          </a:p>
        </p:txBody>
      </p:sp>
      <p:cxnSp>
        <p:nvCxnSpPr>
          <p:cNvPr id="20" name="Straight Connector 19">
            <a:extLst>
              <a:ext uri="{FF2B5EF4-FFF2-40B4-BE49-F238E27FC236}">
                <a16:creationId xmlns:a16="http://schemas.microsoft.com/office/drawing/2014/main" id="{511FC409-B3C2-4F68-865C-C5333D6F27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57150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07C8697A-FB63-7875-E23C-353B27AF369D}"/>
              </a:ext>
            </a:extLst>
          </p:cNvPr>
          <p:cNvSpPr>
            <a:spLocks noGrp="1"/>
          </p:cNvSpPr>
          <p:nvPr>
            <p:ph idx="1"/>
          </p:nvPr>
        </p:nvSpPr>
        <p:spPr>
          <a:xfrm>
            <a:off x="700088" y="2276474"/>
            <a:ext cx="6041371" cy="3553109"/>
          </a:xfrm>
        </p:spPr>
        <p:txBody>
          <a:bodyPr>
            <a:normAutofit/>
          </a:bodyPr>
          <a:lstStyle/>
          <a:p>
            <a:r>
              <a:rPr lang="cs-CZ" sz="1900"/>
              <a:t>UNESCO </a:t>
            </a:r>
            <a:r>
              <a:rPr lang="cs-CZ" sz="1900" err="1"/>
              <a:t>site</a:t>
            </a:r>
            <a:r>
              <a:rPr lang="cs-CZ" sz="1900"/>
              <a:t> </a:t>
            </a:r>
            <a:r>
              <a:rPr lang="cs-CZ" sz="1900" err="1"/>
              <a:t>from</a:t>
            </a:r>
            <a:r>
              <a:rPr lang="cs-CZ" sz="1900"/>
              <a:t> 2015</a:t>
            </a:r>
          </a:p>
          <a:p>
            <a:r>
              <a:rPr lang="en-US" sz="1900" b="1"/>
              <a:t>Geological shaping of the Burren over millions of years</a:t>
            </a:r>
            <a:endParaRPr lang="cs-CZ" sz="1900" b="1"/>
          </a:p>
          <a:p>
            <a:r>
              <a:rPr lang="cs-CZ" sz="1900" err="1"/>
              <a:t>Contrasting</a:t>
            </a:r>
            <a:r>
              <a:rPr lang="cs-CZ" sz="1900"/>
              <a:t> </a:t>
            </a:r>
            <a:r>
              <a:rPr lang="cs-CZ" sz="1900" err="1"/>
              <a:t>shades</a:t>
            </a:r>
            <a:r>
              <a:rPr lang="cs-CZ" sz="1900"/>
              <a:t> </a:t>
            </a:r>
            <a:r>
              <a:rPr lang="cs-CZ" sz="1900" err="1"/>
              <a:t>of</a:t>
            </a:r>
            <a:r>
              <a:rPr lang="cs-CZ" sz="1900"/>
              <a:t> rock in </a:t>
            </a:r>
            <a:r>
              <a:rPr lang="cs-CZ" sz="1900" err="1"/>
              <a:t>the</a:t>
            </a:r>
            <a:r>
              <a:rPr lang="cs-CZ" sz="1900"/>
              <a:t> </a:t>
            </a:r>
            <a:r>
              <a:rPr lang="cs-CZ" sz="1900" err="1"/>
              <a:t>landscape</a:t>
            </a:r>
            <a:r>
              <a:rPr lang="cs-CZ" sz="1900"/>
              <a:t> (Burrengeopark.ie, 2021). </a:t>
            </a:r>
          </a:p>
          <a:p>
            <a:r>
              <a:rPr lang="cs-CZ" sz="1900" err="1"/>
              <a:t>Folded</a:t>
            </a:r>
            <a:r>
              <a:rPr lang="cs-CZ" sz="1900"/>
              <a:t> </a:t>
            </a:r>
            <a:r>
              <a:rPr lang="cs-CZ" sz="1900" err="1"/>
              <a:t>rocks</a:t>
            </a:r>
            <a:r>
              <a:rPr lang="cs-CZ" sz="1900"/>
              <a:t> and </a:t>
            </a:r>
            <a:r>
              <a:rPr lang="cs-CZ" sz="1900" err="1"/>
              <a:t>slits</a:t>
            </a:r>
            <a:r>
              <a:rPr lang="cs-CZ" sz="1900"/>
              <a:t> in </a:t>
            </a:r>
            <a:r>
              <a:rPr lang="cs-CZ" sz="1900" err="1"/>
              <a:t>limestone</a:t>
            </a:r>
            <a:r>
              <a:rPr lang="cs-CZ" sz="1900"/>
              <a:t> </a:t>
            </a:r>
            <a:r>
              <a:rPr lang="cs-CZ" sz="1900" err="1"/>
              <a:t>due</a:t>
            </a:r>
            <a:r>
              <a:rPr lang="cs-CZ" sz="1900"/>
              <a:t> to a </a:t>
            </a:r>
            <a:r>
              <a:rPr lang="cs-CZ" sz="1900" err="1"/>
              <a:t>collision</a:t>
            </a:r>
            <a:r>
              <a:rPr lang="cs-CZ" sz="1900"/>
              <a:t> </a:t>
            </a:r>
            <a:r>
              <a:rPr lang="cs-CZ" sz="1900" err="1"/>
              <a:t>with</a:t>
            </a:r>
            <a:r>
              <a:rPr lang="cs-CZ" sz="1900"/>
              <a:t> </a:t>
            </a:r>
            <a:r>
              <a:rPr lang="cs-CZ" sz="1900" err="1"/>
              <a:t>the</a:t>
            </a:r>
            <a:r>
              <a:rPr lang="cs-CZ" sz="1900"/>
              <a:t> </a:t>
            </a:r>
            <a:r>
              <a:rPr lang="cs-CZ" sz="1900" err="1"/>
              <a:t>European</a:t>
            </a:r>
            <a:r>
              <a:rPr lang="cs-CZ" sz="1900"/>
              <a:t> </a:t>
            </a:r>
            <a:r>
              <a:rPr lang="cs-CZ" sz="1900" err="1"/>
              <a:t>continent</a:t>
            </a:r>
            <a:r>
              <a:rPr lang="cs-CZ" sz="1900"/>
              <a:t> (Burrengeopark.ie, 2021). </a:t>
            </a:r>
          </a:p>
          <a:p>
            <a:r>
              <a:rPr lang="cs-CZ" sz="1900" err="1"/>
              <a:t>Rain</a:t>
            </a:r>
            <a:r>
              <a:rPr lang="cs-CZ" sz="1900"/>
              <a:t> </a:t>
            </a:r>
            <a:r>
              <a:rPr lang="cs-CZ" sz="1900" err="1"/>
              <a:t>dissolving</a:t>
            </a:r>
            <a:r>
              <a:rPr lang="cs-CZ" sz="1900"/>
              <a:t> </a:t>
            </a:r>
            <a:r>
              <a:rPr lang="cs-CZ" sz="1900" err="1"/>
              <a:t>limestone</a:t>
            </a:r>
            <a:r>
              <a:rPr lang="cs-CZ" sz="1900"/>
              <a:t> </a:t>
            </a:r>
            <a:r>
              <a:rPr lang="cs-CZ" sz="1900" err="1"/>
              <a:t>over</a:t>
            </a:r>
            <a:r>
              <a:rPr lang="cs-CZ" sz="1900"/>
              <a:t> </a:t>
            </a:r>
            <a:r>
              <a:rPr lang="cs-CZ" sz="1900" err="1"/>
              <a:t>millennia</a:t>
            </a:r>
            <a:r>
              <a:rPr lang="cs-CZ" sz="1900"/>
              <a:t> (Burrengeopark.ie, 2021). </a:t>
            </a:r>
          </a:p>
        </p:txBody>
      </p:sp>
      <p:pic>
        <p:nvPicPr>
          <p:cNvPr id="5" name="Picture 2" descr="a forest with trees">
            <a:extLst>
              <a:ext uri="{FF2B5EF4-FFF2-40B4-BE49-F238E27FC236}">
                <a16:creationId xmlns:a16="http://schemas.microsoft.com/office/drawing/2014/main" id="{AFA27B14-088C-D246-0B58-FF63BF0FAE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621" r="21956" b="1"/>
          <a:stretch/>
        </p:blipFill>
        <p:spPr bwMode="auto">
          <a:xfrm>
            <a:off x="7315200" y="715218"/>
            <a:ext cx="4076700" cy="5418871"/>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Connector 21">
            <a:extLst>
              <a:ext uri="{FF2B5EF4-FFF2-40B4-BE49-F238E27FC236}">
                <a16:creationId xmlns:a16="http://schemas.microsoft.com/office/drawing/2014/main" id="{B810270D-76A7-44B3-9746-7EDF57886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5715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Obrázek 5" descr="Obsah obrázku text&#10;&#10;Popis byl vytvořen automaticky">
            <a:extLst>
              <a:ext uri="{FF2B5EF4-FFF2-40B4-BE49-F238E27FC236}">
                <a16:creationId xmlns:a16="http://schemas.microsoft.com/office/drawing/2014/main" id="{C28B28AA-232B-56E8-01A9-50731A8F63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3932745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75DCDFE-7DBA-FC13-0406-BA4EE4B87453}"/>
              </a:ext>
            </a:extLst>
          </p:cNvPr>
          <p:cNvSpPr>
            <a:spLocks noGrp="1"/>
          </p:cNvSpPr>
          <p:nvPr>
            <p:ph type="title"/>
          </p:nvPr>
        </p:nvSpPr>
        <p:spPr/>
        <p:txBody>
          <a:bodyPr/>
          <a:lstStyle/>
          <a:p>
            <a:r>
              <a:rPr lang="cs-CZ" dirty="0"/>
              <a:t>Non-</a:t>
            </a:r>
            <a:r>
              <a:rPr lang="cs-CZ" dirty="0" err="1"/>
              <a:t>personal</a:t>
            </a:r>
            <a:r>
              <a:rPr lang="cs-CZ" dirty="0"/>
              <a:t> </a:t>
            </a:r>
            <a:r>
              <a:rPr lang="cs-CZ" dirty="0" err="1"/>
              <a:t>interpretation</a:t>
            </a:r>
            <a:endParaRPr lang="cs-CZ" dirty="0"/>
          </a:p>
        </p:txBody>
      </p:sp>
      <p:sp>
        <p:nvSpPr>
          <p:cNvPr id="3" name="Zástupný obsah 2">
            <a:extLst>
              <a:ext uri="{FF2B5EF4-FFF2-40B4-BE49-F238E27FC236}">
                <a16:creationId xmlns:a16="http://schemas.microsoft.com/office/drawing/2014/main" id="{2ACA7EFB-894C-A685-69A8-0148DF39D3DF}"/>
              </a:ext>
            </a:extLst>
          </p:cNvPr>
          <p:cNvSpPr>
            <a:spLocks noGrp="1"/>
          </p:cNvSpPr>
          <p:nvPr>
            <p:ph idx="1"/>
          </p:nvPr>
        </p:nvSpPr>
        <p:spPr/>
        <p:txBody>
          <a:bodyPr/>
          <a:lstStyle/>
          <a:p>
            <a:r>
              <a:rPr lang="cs-CZ" dirty="0" err="1"/>
              <a:t>Visitors</a:t>
            </a:r>
            <a:r>
              <a:rPr lang="cs-CZ" dirty="0"/>
              <a:t> </a:t>
            </a:r>
            <a:r>
              <a:rPr lang="cs-CZ" dirty="0" err="1"/>
              <a:t>interact</a:t>
            </a:r>
            <a:r>
              <a:rPr lang="cs-CZ" dirty="0"/>
              <a:t> </a:t>
            </a:r>
            <a:r>
              <a:rPr lang="cs-CZ" dirty="0" err="1"/>
              <a:t>autonomously</a:t>
            </a:r>
            <a:r>
              <a:rPr lang="cs-CZ" dirty="0"/>
              <a:t> </a:t>
            </a:r>
            <a:r>
              <a:rPr lang="cs-CZ" dirty="0" err="1"/>
              <a:t>without</a:t>
            </a:r>
            <a:r>
              <a:rPr lang="cs-CZ" dirty="0"/>
              <a:t> </a:t>
            </a:r>
            <a:r>
              <a:rPr lang="cs-CZ" dirty="0" err="1"/>
              <a:t>an</a:t>
            </a:r>
            <a:r>
              <a:rPr lang="cs-CZ" dirty="0"/>
              <a:t> </a:t>
            </a:r>
            <a:r>
              <a:rPr lang="cs-CZ" dirty="0" err="1"/>
              <a:t>interpreter</a:t>
            </a:r>
            <a:endParaRPr lang="cs-CZ" dirty="0"/>
          </a:p>
          <a:p>
            <a:r>
              <a:rPr lang="cs-CZ" dirty="0" err="1"/>
              <a:t>Common</a:t>
            </a:r>
            <a:r>
              <a:rPr lang="cs-CZ" dirty="0"/>
              <a:t> </a:t>
            </a:r>
            <a:r>
              <a:rPr lang="cs-CZ" dirty="0" err="1"/>
              <a:t>methods</a:t>
            </a:r>
            <a:r>
              <a:rPr lang="cs-CZ" dirty="0"/>
              <a:t>: </a:t>
            </a:r>
            <a:r>
              <a:rPr lang="cs-CZ" b="1" dirty="0" err="1"/>
              <a:t>printed</a:t>
            </a:r>
            <a:r>
              <a:rPr lang="cs-CZ" b="1" dirty="0"/>
              <a:t> </a:t>
            </a:r>
            <a:r>
              <a:rPr lang="cs-CZ" b="1" dirty="0" err="1"/>
              <a:t>information</a:t>
            </a:r>
            <a:r>
              <a:rPr lang="cs-CZ" b="1" dirty="0"/>
              <a:t> </a:t>
            </a:r>
            <a:r>
              <a:rPr lang="cs-CZ" b="1" dirty="0" err="1"/>
              <a:t>sheets</a:t>
            </a:r>
            <a:r>
              <a:rPr lang="cs-CZ" b="1" dirty="0"/>
              <a:t>, </a:t>
            </a:r>
            <a:r>
              <a:rPr lang="cs-CZ" b="1" dirty="0" err="1"/>
              <a:t>brochures</a:t>
            </a:r>
            <a:r>
              <a:rPr lang="cs-CZ" b="1" dirty="0"/>
              <a:t>, </a:t>
            </a:r>
            <a:r>
              <a:rPr lang="cs-CZ" b="1" dirty="0" err="1"/>
              <a:t>signs</a:t>
            </a:r>
            <a:r>
              <a:rPr lang="cs-CZ" b="1" dirty="0"/>
              <a:t>, audio/</a:t>
            </a:r>
            <a:r>
              <a:rPr lang="cs-CZ" b="1" dirty="0" err="1"/>
              <a:t>visual</a:t>
            </a:r>
            <a:r>
              <a:rPr lang="cs-CZ" b="1" dirty="0"/>
              <a:t> </a:t>
            </a:r>
            <a:r>
              <a:rPr lang="cs-CZ" b="1" dirty="0" err="1"/>
              <a:t>devices</a:t>
            </a:r>
            <a:endParaRPr lang="cs-CZ" b="1" dirty="0"/>
          </a:p>
          <a:p>
            <a:r>
              <a:rPr lang="cs-CZ" dirty="0" err="1"/>
              <a:t>Perceived</a:t>
            </a:r>
            <a:r>
              <a:rPr lang="cs-CZ" dirty="0"/>
              <a:t> as </a:t>
            </a:r>
            <a:r>
              <a:rPr lang="cs-CZ" dirty="0" err="1"/>
              <a:t>offering</a:t>
            </a:r>
            <a:r>
              <a:rPr lang="cs-CZ" dirty="0"/>
              <a:t> </a:t>
            </a:r>
            <a:r>
              <a:rPr lang="cs-CZ" dirty="0" err="1"/>
              <a:t>lower</a:t>
            </a:r>
            <a:r>
              <a:rPr lang="cs-CZ" dirty="0"/>
              <a:t> </a:t>
            </a:r>
            <a:r>
              <a:rPr lang="cs-CZ" dirty="0" err="1"/>
              <a:t>quality</a:t>
            </a:r>
            <a:r>
              <a:rPr lang="cs-CZ" dirty="0"/>
              <a:t> </a:t>
            </a:r>
            <a:r>
              <a:rPr lang="cs-CZ" dirty="0" err="1"/>
              <a:t>interpretation</a:t>
            </a:r>
            <a:r>
              <a:rPr lang="cs-CZ" dirty="0"/>
              <a:t> and </a:t>
            </a:r>
            <a:r>
              <a:rPr lang="cs-CZ" dirty="0" err="1"/>
              <a:t>overall</a:t>
            </a:r>
            <a:r>
              <a:rPr lang="cs-CZ" dirty="0"/>
              <a:t> </a:t>
            </a:r>
            <a:r>
              <a:rPr lang="cs-CZ" dirty="0" err="1"/>
              <a:t>satisfaction</a:t>
            </a:r>
            <a:endParaRPr lang="cs-CZ" dirty="0"/>
          </a:p>
          <a:p>
            <a:r>
              <a:rPr lang="cs-CZ" dirty="0" err="1"/>
              <a:t>Value</a:t>
            </a:r>
            <a:r>
              <a:rPr lang="cs-CZ" dirty="0"/>
              <a:t> </a:t>
            </a:r>
            <a:r>
              <a:rPr lang="cs-CZ" dirty="0" err="1"/>
              <a:t>of</a:t>
            </a:r>
            <a:r>
              <a:rPr lang="cs-CZ" dirty="0"/>
              <a:t> non-</a:t>
            </a:r>
            <a:r>
              <a:rPr lang="cs-CZ" dirty="0" err="1"/>
              <a:t>personal</a:t>
            </a:r>
            <a:r>
              <a:rPr lang="cs-CZ" dirty="0"/>
              <a:t> </a:t>
            </a:r>
            <a:r>
              <a:rPr lang="cs-CZ" dirty="0" err="1"/>
              <a:t>methods</a:t>
            </a:r>
            <a:r>
              <a:rPr lang="cs-CZ" dirty="0"/>
              <a:t> </a:t>
            </a:r>
            <a:r>
              <a:rPr lang="cs-CZ" dirty="0" err="1"/>
              <a:t>lies</a:t>
            </a:r>
            <a:r>
              <a:rPr lang="cs-CZ" dirty="0"/>
              <a:t> in </a:t>
            </a:r>
            <a:r>
              <a:rPr lang="cs-CZ" b="1" dirty="0" err="1"/>
              <a:t>visitor‘s</a:t>
            </a:r>
            <a:r>
              <a:rPr lang="cs-CZ" b="1" dirty="0"/>
              <a:t> </a:t>
            </a:r>
            <a:r>
              <a:rPr lang="cs-CZ" b="1" dirty="0" err="1"/>
              <a:t>ability</a:t>
            </a:r>
            <a:r>
              <a:rPr lang="cs-CZ" b="1" dirty="0"/>
              <a:t> to </a:t>
            </a:r>
            <a:r>
              <a:rPr lang="cs-CZ" b="1" dirty="0" err="1"/>
              <a:t>adapt</a:t>
            </a:r>
            <a:r>
              <a:rPr lang="cs-CZ" b="1" dirty="0"/>
              <a:t> </a:t>
            </a:r>
            <a:r>
              <a:rPr lang="cs-CZ" b="1" dirty="0" err="1"/>
              <a:t>their</a:t>
            </a:r>
            <a:r>
              <a:rPr lang="cs-CZ" b="1" dirty="0"/>
              <a:t> use to </a:t>
            </a:r>
            <a:r>
              <a:rPr lang="cs-CZ" b="1" dirty="0" err="1"/>
              <a:t>their</a:t>
            </a:r>
            <a:r>
              <a:rPr lang="cs-CZ" b="1" dirty="0"/>
              <a:t> </a:t>
            </a:r>
            <a:r>
              <a:rPr lang="cs-CZ" b="1" dirty="0" err="1"/>
              <a:t>needs</a:t>
            </a:r>
            <a:endParaRPr lang="cs-CZ" b="1" dirty="0"/>
          </a:p>
          <a:p>
            <a:r>
              <a:rPr lang="cs-CZ" dirty="0"/>
              <a:t>Fragility and non-</a:t>
            </a:r>
            <a:r>
              <a:rPr lang="cs-CZ" dirty="0" err="1"/>
              <a:t>renewability</a:t>
            </a:r>
            <a:r>
              <a:rPr lang="cs-CZ" dirty="0"/>
              <a:t> </a:t>
            </a:r>
            <a:r>
              <a:rPr lang="cs-CZ" dirty="0" err="1"/>
              <a:t>of</a:t>
            </a:r>
            <a:r>
              <a:rPr lang="cs-CZ" dirty="0"/>
              <a:t> </a:t>
            </a:r>
            <a:r>
              <a:rPr lang="cs-CZ" dirty="0" err="1"/>
              <a:t>cave</a:t>
            </a:r>
            <a:r>
              <a:rPr lang="cs-CZ" dirty="0"/>
              <a:t> </a:t>
            </a:r>
            <a:r>
              <a:rPr lang="cs-CZ" dirty="0" err="1"/>
              <a:t>heritage</a:t>
            </a:r>
            <a:r>
              <a:rPr lang="cs-CZ" dirty="0"/>
              <a:t> </a:t>
            </a:r>
            <a:r>
              <a:rPr lang="cs-CZ" dirty="0" err="1"/>
              <a:t>require</a:t>
            </a:r>
            <a:r>
              <a:rPr lang="cs-CZ" dirty="0"/>
              <a:t> </a:t>
            </a:r>
            <a:r>
              <a:rPr lang="cs-CZ" b="1" dirty="0" err="1"/>
              <a:t>conservation</a:t>
            </a:r>
            <a:r>
              <a:rPr lang="cs-CZ" b="1" dirty="0"/>
              <a:t> and </a:t>
            </a:r>
            <a:r>
              <a:rPr lang="cs-CZ" b="1" dirty="0" err="1"/>
              <a:t>sustainable</a:t>
            </a:r>
            <a:r>
              <a:rPr lang="cs-CZ" b="1" dirty="0"/>
              <a:t> development</a:t>
            </a:r>
          </a:p>
          <a:p>
            <a:r>
              <a:rPr lang="cs-CZ" b="1" dirty="0"/>
              <a:t>Public use: </a:t>
            </a:r>
            <a:r>
              <a:rPr lang="cs-CZ" dirty="0" err="1"/>
              <a:t>connecting</a:t>
            </a:r>
            <a:r>
              <a:rPr lang="cs-CZ" dirty="0"/>
              <a:t> </a:t>
            </a:r>
            <a:r>
              <a:rPr lang="cs-CZ" dirty="0" err="1"/>
              <a:t>visitors</a:t>
            </a:r>
            <a:r>
              <a:rPr lang="cs-CZ" dirty="0"/>
              <a:t> </a:t>
            </a:r>
            <a:r>
              <a:rPr lang="cs-CZ" dirty="0" err="1"/>
              <a:t>with</a:t>
            </a:r>
            <a:r>
              <a:rPr lang="cs-CZ" dirty="0"/>
              <a:t> natural and </a:t>
            </a:r>
            <a:r>
              <a:rPr lang="cs-CZ" dirty="0" err="1"/>
              <a:t>cultural</a:t>
            </a:r>
            <a:r>
              <a:rPr lang="cs-CZ" dirty="0"/>
              <a:t> </a:t>
            </a:r>
            <a:r>
              <a:rPr lang="cs-CZ" dirty="0" err="1"/>
              <a:t>values</a:t>
            </a:r>
            <a:r>
              <a:rPr lang="cs-CZ" dirty="0"/>
              <a:t>, </a:t>
            </a:r>
            <a:r>
              <a:rPr lang="cs-CZ" dirty="0" err="1"/>
              <a:t>ensuring</a:t>
            </a:r>
            <a:r>
              <a:rPr lang="cs-CZ" dirty="0"/>
              <a:t> </a:t>
            </a:r>
            <a:r>
              <a:rPr lang="cs-CZ" dirty="0" err="1"/>
              <a:t>conservation</a:t>
            </a:r>
            <a:r>
              <a:rPr lang="cs-CZ" dirty="0"/>
              <a:t>, </a:t>
            </a:r>
            <a:r>
              <a:rPr lang="cs-CZ" dirty="0" err="1"/>
              <a:t>providing</a:t>
            </a:r>
            <a:r>
              <a:rPr lang="cs-CZ" dirty="0"/>
              <a:t> </a:t>
            </a:r>
            <a:r>
              <a:rPr lang="cs-CZ" dirty="0" err="1"/>
              <a:t>information</a:t>
            </a:r>
            <a:r>
              <a:rPr lang="cs-CZ" dirty="0"/>
              <a:t>, </a:t>
            </a:r>
            <a:r>
              <a:rPr lang="cs-CZ" dirty="0" err="1"/>
              <a:t>education</a:t>
            </a:r>
            <a:r>
              <a:rPr lang="cs-CZ" dirty="0"/>
              <a:t>, and </a:t>
            </a:r>
            <a:r>
              <a:rPr lang="cs-CZ" dirty="0" err="1"/>
              <a:t>interpretation</a:t>
            </a:r>
            <a:endParaRPr lang="cs-CZ" dirty="0"/>
          </a:p>
        </p:txBody>
      </p:sp>
      <p:pic>
        <p:nvPicPr>
          <p:cNvPr id="4" name="Obrázek 3" descr="Obsah obrázku text&#10;&#10;Popis byl vytvořen automaticky">
            <a:extLst>
              <a:ext uri="{FF2B5EF4-FFF2-40B4-BE49-F238E27FC236}">
                <a16:creationId xmlns:a16="http://schemas.microsoft.com/office/drawing/2014/main" id="{E3B4C2DE-F872-1BB9-E4A7-90415F1B14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29610188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688" name="Rectangle 28687">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CC848A96-9CA6-19C4-4FF1-CC8F5FF83D0F}"/>
              </a:ext>
            </a:extLst>
          </p:cNvPr>
          <p:cNvSpPr>
            <a:spLocks noGrp="1"/>
          </p:cNvSpPr>
          <p:nvPr>
            <p:ph type="title"/>
          </p:nvPr>
        </p:nvSpPr>
        <p:spPr>
          <a:xfrm>
            <a:off x="694111" y="909637"/>
            <a:ext cx="5933795" cy="1362073"/>
          </a:xfrm>
        </p:spPr>
        <p:txBody>
          <a:bodyPr>
            <a:normAutofit/>
          </a:bodyPr>
          <a:lstStyle/>
          <a:p>
            <a:pPr>
              <a:lnSpc>
                <a:spcPct val="90000"/>
              </a:lnSpc>
            </a:pPr>
            <a:r>
              <a:rPr lang="en-US" sz="3100" b="1" dirty="0"/>
              <a:t>Burren and Cliffs of Moher Geopark</a:t>
            </a:r>
            <a:endParaRPr lang="cs-CZ" sz="3100" dirty="0"/>
          </a:p>
        </p:txBody>
      </p:sp>
      <p:cxnSp>
        <p:nvCxnSpPr>
          <p:cNvPr id="28690" name="Straight Connector 28689">
            <a:extLst>
              <a:ext uri="{FF2B5EF4-FFF2-40B4-BE49-F238E27FC236}">
                <a16:creationId xmlns:a16="http://schemas.microsoft.com/office/drawing/2014/main" id="{511FC409-B3C2-4F68-865C-C5333D6F27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57150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94CF2DF3-E83B-B528-83F1-09A482329742}"/>
              </a:ext>
            </a:extLst>
          </p:cNvPr>
          <p:cNvSpPr>
            <a:spLocks noGrp="1"/>
          </p:cNvSpPr>
          <p:nvPr>
            <p:ph idx="1"/>
          </p:nvPr>
        </p:nvSpPr>
        <p:spPr>
          <a:xfrm>
            <a:off x="700088" y="2057404"/>
            <a:ext cx="6041371" cy="3772180"/>
          </a:xfrm>
        </p:spPr>
        <p:txBody>
          <a:bodyPr>
            <a:normAutofit lnSpcReduction="10000"/>
          </a:bodyPr>
          <a:lstStyle/>
          <a:p>
            <a:pPr>
              <a:lnSpc>
                <a:spcPct val="110000"/>
              </a:lnSpc>
            </a:pPr>
            <a:r>
              <a:rPr lang="cs-CZ" sz="1800" dirty="0" err="1"/>
              <a:t>Longest</a:t>
            </a:r>
            <a:r>
              <a:rPr lang="cs-CZ" sz="1800" dirty="0"/>
              <a:t> underground </a:t>
            </a:r>
            <a:r>
              <a:rPr lang="cs-CZ" sz="1800" dirty="0" err="1"/>
              <a:t>cave</a:t>
            </a:r>
            <a:r>
              <a:rPr lang="cs-CZ" sz="1800" dirty="0"/>
              <a:t> </a:t>
            </a:r>
            <a:r>
              <a:rPr lang="cs-CZ" sz="1800" dirty="0" err="1"/>
              <a:t>system</a:t>
            </a:r>
            <a:r>
              <a:rPr lang="cs-CZ" sz="1800" dirty="0"/>
              <a:t> in </a:t>
            </a:r>
            <a:r>
              <a:rPr lang="cs-CZ" sz="1800" dirty="0" err="1"/>
              <a:t>Ireland</a:t>
            </a:r>
            <a:r>
              <a:rPr lang="cs-CZ" sz="1800" dirty="0"/>
              <a:t> and </a:t>
            </a:r>
            <a:r>
              <a:rPr lang="cs-CZ" sz="1800" dirty="0" err="1"/>
              <a:t>longest</a:t>
            </a:r>
            <a:r>
              <a:rPr lang="cs-CZ" sz="1800" dirty="0"/>
              <a:t> </a:t>
            </a:r>
            <a:r>
              <a:rPr lang="cs-CZ" sz="1800" dirty="0" err="1"/>
              <a:t>stalactite</a:t>
            </a:r>
            <a:r>
              <a:rPr lang="cs-CZ" sz="1800" dirty="0"/>
              <a:t> in </a:t>
            </a:r>
            <a:r>
              <a:rPr lang="cs-CZ" sz="1800" dirty="0" err="1"/>
              <a:t>Europe</a:t>
            </a:r>
            <a:endParaRPr lang="cs-CZ" sz="1800" dirty="0"/>
          </a:p>
          <a:p>
            <a:pPr>
              <a:lnSpc>
                <a:spcPct val="110000"/>
              </a:lnSpc>
            </a:pPr>
            <a:r>
              <a:rPr lang="cs-CZ" sz="1800" b="1" dirty="0" err="1"/>
              <a:t>Cliffs</a:t>
            </a:r>
            <a:r>
              <a:rPr lang="cs-CZ" sz="1800" b="1" dirty="0"/>
              <a:t> </a:t>
            </a:r>
            <a:r>
              <a:rPr lang="cs-CZ" sz="1800" b="1" dirty="0" err="1"/>
              <a:t>of</a:t>
            </a:r>
            <a:r>
              <a:rPr lang="cs-CZ" sz="1800" b="1" dirty="0"/>
              <a:t> </a:t>
            </a:r>
            <a:r>
              <a:rPr lang="cs-CZ" sz="1800" b="1" dirty="0" err="1"/>
              <a:t>Moher</a:t>
            </a:r>
            <a:r>
              <a:rPr lang="cs-CZ" sz="1800" b="1" dirty="0"/>
              <a:t> as </a:t>
            </a:r>
            <a:r>
              <a:rPr lang="cs-CZ" sz="1800" b="1" dirty="0" err="1"/>
              <a:t>the</a:t>
            </a:r>
            <a:r>
              <a:rPr lang="cs-CZ" sz="1800" b="1" dirty="0"/>
              <a:t> </a:t>
            </a:r>
            <a:r>
              <a:rPr lang="cs-CZ" sz="1800" b="1" dirty="0" err="1"/>
              <a:t>highest</a:t>
            </a:r>
            <a:r>
              <a:rPr lang="cs-CZ" sz="1800" b="1" dirty="0"/>
              <a:t> </a:t>
            </a:r>
            <a:r>
              <a:rPr lang="cs-CZ" sz="1800" b="1" dirty="0" err="1"/>
              <a:t>cliffs</a:t>
            </a:r>
            <a:r>
              <a:rPr lang="cs-CZ" sz="1800" b="1" dirty="0"/>
              <a:t> in </a:t>
            </a:r>
            <a:r>
              <a:rPr lang="cs-CZ" sz="1800" b="1" dirty="0" err="1"/>
              <a:t>Ireland</a:t>
            </a:r>
            <a:endParaRPr lang="cs-CZ" sz="1800" b="1" dirty="0"/>
          </a:p>
          <a:p>
            <a:pPr>
              <a:lnSpc>
                <a:spcPct val="110000"/>
              </a:lnSpc>
            </a:pPr>
            <a:r>
              <a:rPr lang="cs-CZ" sz="1800" dirty="0"/>
              <a:t>Diverse fauna – </a:t>
            </a:r>
            <a:r>
              <a:rPr lang="cs-CZ" sz="1800" dirty="0" err="1"/>
              <a:t>feral</a:t>
            </a:r>
            <a:r>
              <a:rPr lang="cs-CZ" sz="1800" dirty="0"/>
              <a:t> </a:t>
            </a:r>
            <a:r>
              <a:rPr lang="cs-CZ" sz="1800" dirty="0" err="1"/>
              <a:t>goats</a:t>
            </a:r>
            <a:r>
              <a:rPr lang="cs-CZ" sz="1800" dirty="0"/>
              <a:t>, </a:t>
            </a:r>
            <a:r>
              <a:rPr lang="cs-CZ" sz="1800" dirty="0" err="1"/>
              <a:t>foxes</a:t>
            </a:r>
            <a:r>
              <a:rPr lang="cs-CZ" sz="1800" dirty="0"/>
              <a:t>, </a:t>
            </a:r>
            <a:r>
              <a:rPr lang="cs-CZ" sz="1800" dirty="0" err="1"/>
              <a:t>hares</a:t>
            </a:r>
            <a:r>
              <a:rPr lang="cs-CZ" sz="1800" dirty="0"/>
              <a:t>, </a:t>
            </a:r>
            <a:r>
              <a:rPr lang="cs-CZ" sz="1800" dirty="0" err="1"/>
              <a:t>birds</a:t>
            </a:r>
            <a:r>
              <a:rPr lang="cs-CZ" sz="1800" dirty="0"/>
              <a:t>, </a:t>
            </a:r>
            <a:r>
              <a:rPr lang="cs-CZ" sz="1800" dirty="0" err="1"/>
              <a:t>butterflies</a:t>
            </a:r>
            <a:endParaRPr lang="cs-CZ" sz="1800" dirty="0"/>
          </a:p>
          <a:p>
            <a:pPr>
              <a:lnSpc>
                <a:spcPct val="110000"/>
              </a:lnSpc>
            </a:pPr>
            <a:r>
              <a:rPr lang="cs-CZ" sz="1800" dirty="0"/>
              <a:t>Variety </a:t>
            </a:r>
            <a:r>
              <a:rPr lang="cs-CZ" sz="1800" dirty="0" err="1"/>
              <a:t>of</a:t>
            </a:r>
            <a:r>
              <a:rPr lang="cs-CZ" sz="1800" dirty="0"/>
              <a:t> </a:t>
            </a:r>
            <a:r>
              <a:rPr lang="cs-CZ" sz="1800" dirty="0" err="1"/>
              <a:t>interpretation</a:t>
            </a:r>
            <a:r>
              <a:rPr lang="cs-CZ" sz="1800" dirty="0"/>
              <a:t> </a:t>
            </a:r>
            <a:r>
              <a:rPr lang="cs-CZ" sz="1800" dirty="0" err="1"/>
              <a:t>methods</a:t>
            </a:r>
            <a:r>
              <a:rPr lang="cs-CZ" sz="1800" dirty="0"/>
              <a:t> – </a:t>
            </a:r>
            <a:r>
              <a:rPr lang="cs-CZ" sz="1800" b="1" dirty="0" err="1"/>
              <a:t>guided</a:t>
            </a:r>
            <a:r>
              <a:rPr lang="cs-CZ" sz="1800" b="1" dirty="0"/>
              <a:t> </a:t>
            </a:r>
            <a:r>
              <a:rPr lang="cs-CZ" sz="1800" b="1" dirty="0" err="1"/>
              <a:t>walks</a:t>
            </a:r>
            <a:r>
              <a:rPr lang="cs-CZ" sz="1800" b="1" dirty="0"/>
              <a:t>, </a:t>
            </a:r>
            <a:r>
              <a:rPr lang="cs-CZ" sz="1800" b="1" dirty="0" err="1"/>
              <a:t>sea</a:t>
            </a:r>
            <a:r>
              <a:rPr lang="cs-CZ" sz="1800" b="1" dirty="0"/>
              <a:t> </a:t>
            </a:r>
            <a:r>
              <a:rPr lang="cs-CZ" sz="1800" b="1" dirty="0" err="1"/>
              <a:t>cruises</a:t>
            </a:r>
            <a:r>
              <a:rPr lang="cs-CZ" sz="1800" b="1" dirty="0"/>
              <a:t>, </a:t>
            </a:r>
            <a:r>
              <a:rPr lang="cs-CZ" sz="1800" b="1" dirty="0" err="1"/>
              <a:t>cave</a:t>
            </a:r>
            <a:r>
              <a:rPr lang="cs-CZ" sz="1800" b="1" dirty="0"/>
              <a:t> </a:t>
            </a:r>
            <a:r>
              <a:rPr lang="cs-CZ" sz="1800" b="1" dirty="0" err="1"/>
              <a:t>tours</a:t>
            </a:r>
            <a:r>
              <a:rPr lang="cs-CZ" sz="1800" b="1" dirty="0"/>
              <a:t>, </a:t>
            </a:r>
            <a:r>
              <a:rPr lang="cs-CZ" sz="1800" b="1" dirty="0" err="1"/>
              <a:t>foraging</a:t>
            </a:r>
            <a:r>
              <a:rPr lang="cs-CZ" sz="1800" b="1" dirty="0"/>
              <a:t> </a:t>
            </a:r>
            <a:r>
              <a:rPr lang="cs-CZ" sz="1800" b="1" dirty="0" err="1"/>
              <a:t>experiences</a:t>
            </a:r>
            <a:r>
              <a:rPr lang="cs-CZ" sz="1800" b="1" dirty="0"/>
              <a:t>, and </a:t>
            </a:r>
            <a:r>
              <a:rPr lang="cs-CZ" sz="1800" b="1" dirty="0" err="1"/>
              <a:t>interactive</a:t>
            </a:r>
            <a:r>
              <a:rPr lang="cs-CZ" sz="1800" b="1" dirty="0"/>
              <a:t> </a:t>
            </a:r>
            <a:r>
              <a:rPr lang="cs-CZ" sz="1800" b="1" dirty="0" err="1"/>
              <a:t>exhibitions</a:t>
            </a:r>
            <a:endParaRPr lang="cs-CZ" sz="1800" b="1" dirty="0"/>
          </a:p>
          <a:p>
            <a:pPr>
              <a:lnSpc>
                <a:spcPct val="110000"/>
              </a:lnSpc>
            </a:pPr>
            <a:r>
              <a:rPr lang="cs-CZ" sz="1800" dirty="0" err="1"/>
              <a:t>Interpretive</a:t>
            </a:r>
            <a:r>
              <a:rPr lang="cs-CZ" sz="1800" dirty="0"/>
              <a:t> </a:t>
            </a:r>
            <a:r>
              <a:rPr lang="cs-CZ" sz="1800" dirty="0" err="1"/>
              <a:t>resources</a:t>
            </a:r>
            <a:r>
              <a:rPr lang="cs-CZ" sz="1800" dirty="0"/>
              <a:t> – </a:t>
            </a:r>
            <a:r>
              <a:rPr lang="cs-CZ" sz="1800" b="1" dirty="0"/>
              <a:t>geopark map, </a:t>
            </a:r>
            <a:r>
              <a:rPr lang="cs-CZ" sz="1800" b="1" dirty="0" err="1"/>
              <a:t>visitor</a:t>
            </a:r>
            <a:r>
              <a:rPr lang="cs-CZ" sz="1800" b="1" dirty="0"/>
              <a:t> </a:t>
            </a:r>
            <a:r>
              <a:rPr lang="cs-CZ" sz="1800" b="1" dirty="0" err="1"/>
              <a:t>guide</a:t>
            </a:r>
            <a:r>
              <a:rPr lang="cs-CZ" sz="1800" b="1" dirty="0"/>
              <a:t>, free </a:t>
            </a:r>
            <a:r>
              <a:rPr lang="cs-CZ" sz="1800" b="1" dirty="0" err="1"/>
              <a:t>magazine</a:t>
            </a:r>
            <a:endParaRPr lang="cs-CZ" sz="1800" b="1" dirty="0"/>
          </a:p>
          <a:p>
            <a:pPr>
              <a:lnSpc>
                <a:spcPct val="110000"/>
              </a:lnSpc>
            </a:pPr>
            <a:r>
              <a:rPr lang="cs-CZ" sz="1800" dirty="0" err="1"/>
              <a:t>Additional</a:t>
            </a:r>
            <a:r>
              <a:rPr lang="cs-CZ" sz="1800" dirty="0"/>
              <a:t> </a:t>
            </a:r>
            <a:r>
              <a:rPr lang="cs-CZ" sz="1800" dirty="0" err="1"/>
              <a:t>interpretation</a:t>
            </a:r>
            <a:r>
              <a:rPr lang="cs-CZ" sz="1800" dirty="0"/>
              <a:t> </a:t>
            </a:r>
            <a:r>
              <a:rPr lang="cs-CZ" sz="1800" dirty="0" err="1"/>
              <a:t>materials</a:t>
            </a:r>
            <a:r>
              <a:rPr lang="cs-CZ" sz="1800" dirty="0"/>
              <a:t> –</a:t>
            </a:r>
            <a:r>
              <a:rPr lang="cs-CZ" sz="1800" b="1" dirty="0"/>
              <a:t> food </a:t>
            </a:r>
            <a:r>
              <a:rPr lang="cs-CZ" sz="1800" b="1" dirty="0" err="1"/>
              <a:t>trail</a:t>
            </a:r>
            <a:r>
              <a:rPr lang="cs-CZ" sz="1800" b="1" dirty="0"/>
              <a:t>, </a:t>
            </a:r>
            <a:r>
              <a:rPr lang="cs-CZ" sz="1800" b="1" dirty="0" err="1"/>
              <a:t>slow</a:t>
            </a:r>
            <a:r>
              <a:rPr lang="cs-CZ" sz="1800" b="1" dirty="0"/>
              <a:t> food festival, </a:t>
            </a:r>
            <a:r>
              <a:rPr lang="cs-CZ" sz="1800" b="1" dirty="0" err="1"/>
              <a:t>cookery</a:t>
            </a:r>
            <a:r>
              <a:rPr lang="cs-CZ" sz="1800" b="1" dirty="0"/>
              <a:t> </a:t>
            </a:r>
            <a:r>
              <a:rPr lang="cs-CZ" sz="1800" b="1" dirty="0" err="1"/>
              <a:t>book</a:t>
            </a:r>
            <a:endParaRPr lang="cs-CZ" sz="1800" b="1" dirty="0"/>
          </a:p>
        </p:txBody>
      </p:sp>
      <p:pic>
        <p:nvPicPr>
          <p:cNvPr id="4" name="Picture 1" descr="Obsah obrázku příroda, venku, obloha, voda&#10;&#10;Popis byl vytvořen automaticky">
            <a:extLst>
              <a:ext uri="{FF2B5EF4-FFF2-40B4-BE49-F238E27FC236}">
                <a16:creationId xmlns:a16="http://schemas.microsoft.com/office/drawing/2014/main" id="{446B761D-DC7C-66CB-E3FA-8414D6005E0D}"/>
              </a:ext>
            </a:extLst>
          </p:cNvPr>
          <p:cNvPicPr>
            <a:picLocks noChangeAspect="1"/>
          </p:cNvPicPr>
          <p:nvPr/>
        </p:nvPicPr>
        <p:blipFill rotWithShape="1">
          <a:blip r:embed="rId2">
            <a:extLst>
              <a:ext uri="{28A0092B-C50C-407E-A947-70E740481C1C}">
                <a14:useLocalDpi xmlns:a14="http://schemas.microsoft.com/office/drawing/2010/main" val="0"/>
              </a:ext>
            </a:extLst>
          </a:blip>
          <a:srcRect l="20941" r="28654" b="2"/>
          <a:stretch/>
        </p:blipFill>
        <p:spPr bwMode="auto">
          <a:xfrm>
            <a:off x="7315200" y="715218"/>
            <a:ext cx="4076700" cy="5418871"/>
          </a:xfrm>
          <a:prstGeom prst="rect">
            <a:avLst/>
          </a:prstGeom>
          <a:noFill/>
        </p:spPr>
      </p:pic>
      <p:cxnSp>
        <p:nvCxnSpPr>
          <p:cNvPr id="28692" name="Straight Connector 28691">
            <a:extLst>
              <a:ext uri="{FF2B5EF4-FFF2-40B4-BE49-F238E27FC236}">
                <a16:creationId xmlns:a16="http://schemas.microsoft.com/office/drawing/2014/main" id="{B810270D-76A7-44B3-9746-7EDF57886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5715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Obrázek 4" descr="Obsah obrázku text&#10;&#10;Popis byl vytvořen automaticky">
            <a:extLst>
              <a:ext uri="{FF2B5EF4-FFF2-40B4-BE49-F238E27FC236}">
                <a16:creationId xmlns:a16="http://schemas.microsoft.com/office/drawing/2014/main" id="{D1C61C04-1E4B-8D68-F00D-3A58F9AFB3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35686674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2E0A53E-F822-3864-3F69-7EDB58E44A9C}"/>
              </a:ext>
            </a:extLst>
          </p:cNvPr>
          <p:cNvSpPr>
            <a:spLocks noGrp="1"/>
          </p:cNvSpPr>
          <p:nvPr>
            <p:ph type="title"/>
          </p:nvPr>
        </p:nvSpPr>
        <p:spPr/>
        <p:txBody>
          <a:bodyPr/>
          <a:lstStyle/>
          <a:p>
            <a:r>
              <a:rPr lang="cs-CZ" dirty="0" err="1"/>
              <a:t>summary</a:t>
            </a:r>
            <a:endParaRPr lang="cs-CZ" dirty="0"/>
          </a:p>
        </p:txBody>
      </p:sp>
      <p:sp>
        <p:nvSpPr>
          <p:cNvPr id="3" name="Zástupný obsah 2">
            <a:extLst>
              <a:ext uri="{FF2B5EF4-FFF2-40B4-BE49-F238E27FC236}">
                <a16:creationId xmlns:a16="http://schemas.microsoft.com/office/drawing/2014/main" id="{D8DA5DAD-268B-B5D5-2924-2818FDC439A0}"/>
              </a:ext>
            </a:extLst>
          </p:cNvPr>
          <p:cNvSpPr>
            <a:spLocks noGrp="1"/>
          </p:cNvSpPr>
          <p:nvPr>
            <p:ph idx="1"/>
          </p:nvPr>
        </p:nvSpPr>
        <p:spPr/>
        <p:txBody>
          <a:bodyPr>
            <a:normAutofit/>
          </a:bodyPr>
          <a:lstStyle/>
          <a:p>
            <a:r>
              <a:rPr lang="cs-CZ" b="1" dirty="0" err="1"/>
              <a:t>Geotourism</a:t>
            </a:r>
            <a:r>
              <a:rPr lang="cs-CZ" dirty="0"/>
              <a:t> </a:t>
            </a:r>
            <a:r>
              <a:rPr lang="cs-CZ" dirty="0" err="1"/>
              <a:t>definitions</a:t>
            </a:r>
            <a:r>
              <a:rPr lang="cs-CZ" dirty="0"/>
              <a:t> and </a:t>
            </a:r>
            <a:r>
              <a:rPr lang="cs-CZ" dirty="0" err="1"/>
              <a:t>the</a:t>
            </a:r>
            <a:r>
              <a:rPr lang="cs-CZ" dirty="0"/>
              <a:t> </a:t>
            </a:r>
            <a:r>
              <a:rPr lang="cs-CZ" dirty="0" err="1"/>
              <a:t>tourists</a:t>
            </a:r>
            <a:r>
              <a:rPr lang="cs-CZ" dirty="0"/>
              <a:t> </a:t>
            </a:r>
            <a:r>
              <a:rPr lang="cs-CZ" dirty="0" err="1"/>
              <a:t>involved</a:t>
            </a:r>
            <a:r>
              <a:rPr lang="cs-CZ" dirty="0"/>
              <a:t> – </a:t>
            </a:r>
            <a:r>
              <a:rPr lang="cs-CZ" dirty="0" err="1"/>
              <a:t>interpreatation</a:t>
            </a:r>
            <a:r>
              <a:rPr lang="cs-CZ" dirty="0"/>
              <a:t> </a:t>
            </a:r>
            <a:r>
              <a:rPr lang="cs-CZ" dirty="0" err="1"/>
              <a:t>can</a:t>
            </a:r>
            <a:r>
              <a:rPr lang="cs-CZ" dirty="0"/>
              <a:t> </a:t>
            </a:r>
            <a:r>
              <a:rPr lang="cs-CZ" dirty="0" err="1"/>
              <a:t>be</a:t>
            </a:r>
            <a:r>
              <a:rPr lang="cs-CZ" dirty="0"/>
              <a:t> </a:t>
            </a:r>
            <a:r>
              <a:rPr lang="cs-CZ" dirty="0" err="1"/>
              <a:t>organized</a:t>
            </a:r>
            <a:r>
              <a:rPr lang="cs-CZ" dirty="0"/>
              <a:t> </a:t>
            </a:r>
            <a:r>
              <a:rPr lang="cs-CZ" dirty="0" err="1"/>
              <a:t>depending</a:t>
            </a:r>
            <a:r>
              <a:rPr lang="cs-CZ" dirty="0"/>
              <a:t> on </a:t>
            </a:r>
            <a:r>
              <a:rPr lang="cs-CZ" dirty="0" err="1"/>
              <a:t>their</a:t>
            </a:r>
            <a:r>
              <a:rPr lang="cs-CZ" dirty="0"/>
              <a:t> level </a:t>
            </a:r>
            <a:r>
              <a:rPr lang="cs-CZ" dirty="0" err="1"/>
              <a:t>of</a:t>
            </a:r>
            <a:r>
              <a:rPr lang="cs-CZ" dirty="0"/>
              <a:t> </a:t>
            </a:r>
            <a:r>
              <a:rPr lang="cs-CZ" dirty="0" err="1"/>
              <a:t>interest</a:t>
            </a:r>
            <a:r>
              <a:rPr lang="cs-CZ" dirty="0"/>
              <a:t> and </a:t>
            </a:r>
            <a:r>
              <a:rPr lang="cs-CZ" dirty="0" err="1"/>
              <a:t>knowledge</a:t>
            </a:r>
            <a:r>
              <a:rPr lang="cs-CZ" dirty="0"/>
              <a:t> </a:t>
            </a:r>
            <a:r>
              <a:rPr lang="cs-CZ" dirty="0" err="1"/>
              <a:t>of</a:t>
            </a:r>
            <a:r>
              <a:rPr lang="cs-CZ" dirty="0"/>
              <a:t> </a:t>
            </a:r>
            <a:r>
              <a:rPr lang="cs-CZ" dirty="0" err="1"/>
              <a:t>the</a:t>
            </a:r>
            <a:r>
              <a:rPr lang="cs-CZ" dirty="0"/>
              <a:t> geology </a:t>
            </a:r>
            <a:r>
              <a:rPr lang="cs-CZ" dirty="0" err="1"/>
              <a:t>of</a:t>
            </a:r>
            <a:r>
              <a:rPr lang="cs-CZ" dirty="0"/>
              <a:t> </a:t>
            </a:r>
            <a:r>
              <a:rPr lang="cs-CZ" dirty="0" err="1"/>
              <a:t>the</a:t>
            </a:r>
            <a:r>
              <a:rPr lang="cs-CZ" dirty="0"/>
              <a:t> area</a:t>
            </a:r>
          </a:p>
          <a:p>
            <a:r>
              <a:rPr lang="cs-CZ" dirty="0" err="1"/>
              <a:t>Interpretation</a:t>
            </a:r>
            <a:r>
              <a:rPr lang="cs-CZ" dirty="0"/>
              <a:t> </a:t>
            </a:r>
            <a:r>
              <a:rPr lang="cs-CZ" dirty="0" err="1"/>
              <a:t>methods</a:t>
            </a:r>
            <a:r>
              <a:rPr lang="cs-CZ" dirty="0"/>
              <a:t> such as </a:t>
            </a:r>
            <a:r>
              <a:rPr lang="cs-CZ" b="1" dirty="0" err="1"/>
              <a:t>guided</a:t>
            </a:r>
            <a:r>
              <a:rPr lang="cs-CZ" b="1" dirty="0"/>
              <a:t> </a:t>
            </a:r>
            <a:r>
              <a:rPr lang="cs-CZ" b="1" dirty="0" err="1"/>
              <a:t>kayak</a:t>
            </a:r>
            <a:r>
              <a:rPr lang="cs-CZ" b="1" dirty="0"/>
              <a:t> </a:t>
            </a:r>
            <a:r>
              <a:rPr lang="cs-CZ" b="1" dirty="0" err="1"/>
              <a:t>tours</a:t>
            </a:r>
            <a:r>
              <a:rPr lang="cs-CZ" b="1" dirty="0"/>
              <a:t>, </a:t>
            </a:r>
            <a:r>
              <a:rPr lang="cs-CZ" b="1" dirty="0" err="1"/>
              <a:t>wild</a:t>
            </a:r>
            <a:r>
              <a:rPr lang="cs-CZ" b="1" dirty="0"/>
              <a:t> </a:t>
            </a:r>
            <a:r>
              <a:rPr lang="cs-CZ" b="1" dirty="0" err="1"/>
              <a:t>sea</a:t>
            </a:r>
            <a:r>
              <a:rPr lang="cs-CZ" b="1" dirty="0"/>
              <a:t> </a:t>
            </a:r>
            <a:r>
              <a:rPr lang="cs-CZ" b="1" dirty="0" err="1"/>
              <a:t>swimming</a:t>
            </a:r>
            <a:r>
              <a:rPr lang="cs-CZ" b="1" dirty="0"/>
              <a:t> </a:t>
            </a:r>
            <a:r>
              <a:rPr lang="cs-CZ" b="1" dirty="0" err="1"/>
              <a:t>activities</a:t>
            </a:r>
            <a:r>
              <a:rPr lang="cs-CZ" b="1" dirty="0"/>
              <a:t>, and </a:t>
            </a:r>
            <a:r>
              <a:rPr lang="cs-CZ" b="1" dirty="0" err="1"/>
              <a:t>coastal</a:t>
            </a:r>
            <a:r>
              <a:rPr lang="cs-CZ" b="1" dirty="0"/>
              <a:t> </a:t>
            </a:r>
            <a:r>
              <a:rPr lang="cs-CZ" b="1" dirty="0" err="1"/>
              <a:t>boat</a:t>
            </a:r>
            <a:r>
              <a:rPr lang="cs-CZ" b="1" dirty="0"/>
              <a:t> </a:t>
            </a:r>
            <a:r>
              <a:rPr lang="cs-CZ" b="1" dirty="0" err="1"/>
              <a:t>trips</a:t>
            </a:r>
            <a:r>
              <a:rPr lang="cs-CZ" dirty="0"/>
              <a:t> are </a:t>
            </a:r>
            <a:r>
              <a:rPr lang="cs-CZ" dirty="0" err="1"/>
              <a:t>popuplar</a:t>
            </a:r>
            <a:r>
              <a:rPr lang="cs-CZ" dirty="0"/>
              <a:t> in </a:t>
            </a:r>
            <a:r>
              <a:rPr lang="cs-CZ" dirty="0" err="1"/>
              <a:t>coastal</a:t>
            </a:r>
            <a:r>
              <a:rPr lang="cs-CZ" dirty="0"/>
              <a:t> </a:t>
            </a:r>
            <a:r>
              <a:rPr lang="cs-CZ" dirty="0" err="1"/>
              <a:t>landscapes</a:t>
            </a:r>
            <a:r>
              <a:rPr lang="cs-CZ" dirty="0"/>
              <a:t>.</a:t>
            </a:r>
          </a:p>
          <a:p>
            <a:r>
              <a:rPr lang="cs-CZ" b="1" dirty="0" err="1"/>
              <a:t>European</a:t>
            </a:r>
            <a:r>
              <a:rPr lang="cs-CZ" b="1" dirty="0"/>
              <a:t> </a:t>
            </a:r>
            <a:r>
              <a:rPr lang="cs-CZ" b="1" dirty="0" err="1"/>
              <a:t>examples</a:t>
            </a:r>
            <a:r>
              <a:rPr lang="cs-CZ" b="1" dirty="0"/>
              <a:t> </a:t>
            </a:r>
            <a:r>
              <a:rPr lang="cs-CZ" b="1" dirty="0" err="1"/>
              <a:t>of</a:t>
            </a:r>
            <a:r>
              <a:rPr lang="cs-CZ" b="1" dirty="0"/>
              <a:t> </a:t>
            </a:r>
            <a:r>
              <a:rPr lang="cs-CZ" b="1" dirty="0" err="1"/>
              <a:t>Geoparks</a:t>
            </a:r>
            <a:r>
              <a:rPr lang="cs-CZ" b="1" dirty="0"/>
              <a:t>, </a:t>
            </a:r>
            <a:r>
              <a:rPr lang="cs-CZ" b="1" dirty="0" err="1"/>
              <a:t>best</a:t>
            </a:r>
            <a:r>
              <a:rPr lang="cs-CZ" b="1" dirty="0"/>
              <a:t> </a:t>
            </a:r>
            <a:r>
              <a:rPr lang="cs-CZ" b="1" dirty="0" err="1"/>
              <a:t>practices</a:t>
            </a:r>
            <a:r>
              <a:rPr lang="cs-CZ" b="1" dirty="0"/>
              <a:t> </a:t>
            </a:r>
          </a:p>
          <a:p>
            <a:r>
              <a:rPr lang="cs-CZ" b="1" dirty="0"/>
              <a:t>Case study: </a:t>
            </a:r>
            <a:r>
              <a:rPr lang="en-US" b="1" dirty="0"/>
              <a:t>Burren and Cliffs of Moher Geopark</a:t>
            </a:r>
            <a:endParaRPr lang="cs-CZ" b="1" dirty="0"/>
          </a:p>
        </p:txBody>
      </p:sp>
      <p:pic>
        <p:nvPicPr>
          <p:cNvPr id="4" name="Obrázek 3" descr="Obsah obrázku text&#10;&#10;Popis byl vytvořen automaticky">
            <a:extLst>
              <a:ext uri="{FF2B5EF4-FFF2-40B4-BE49-F238E27FC236}">
                <a16:creationId xmlns:a16="http://schemas.microsoft.com/office/drawing/2014/main" id="{2E30C10C-AAE2-1000-BC19-881BCB73FD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26161121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CD25D4-9A5C-4A07-B594-E35AD89C556A}"/>
              </a:ext>
            </a:extLst>
          </p:cNvPr>
          <p:cNvSpPr>
            <a:spLocks noGrp="1"/>
          </p:cNvSpPr>
          <p:nvPr>
            <p:ph type="title"/>
          </p:nvPr>
        </p:nvSpPr>
        <p:spPr/>
        <p:txBody>
          <a:bodyPr/>
          <a:lstStyle/>
          <a:p>
            <a:r>
              <a:rPr lang="cs-CZ" dirty="0" err="1"/>
              <a:t>references</a:t>
            </a:r>
            <a:endParaRPr lang="cs-CZ" dirty="0"/>
          </a:p>
        </p:txBody>
      </p:sp>
      <p:sp>
        <p:nvSpPr>
          <p:cNvPr id="3" name="Zástupný obsah 2">
            <a:extLst>
              <a:ext uri="{FF2B5EF4-FFF2-40B4-BE49-F238E27FC236}">
                <a16:creationId xmlns:a16="http://schemas.microsoft.com/office/drawing/2014/main" id="{DFBAC9D9-DBE6-51DA-679E-9BF2A7452645}"/>
              </a:ext>
            </a:extLst>
          </p:cNvPr>
          <p:cNvSpPr>
            <a:spLocks noGrp="1"/>
          </p:cNvSpPr>
          <p:nvPr>
            <p:ph idx="1"/>
          </p:nvPr>
        </p:nvSpPr>
        <p:spPr/>
        <p:txBody>
          <a:bodyPr>
            <a:normAutofit fontScale="92500" lnSpcReduction="20000"/>
          </a:bodyPr>
          <a:lstStyle/>
          <a:p>
            <a:r>
              <a:rPr lang="cs-CZ" dirty="0" err="1"/>
              <a:t>Burrengeoparks</a:t>
            </a:r>
            <a:r>
              <a:rPr lang="cs-CZ" dirty="0"/>
              <a:t>, (2022). </a:t>
            </a:r>
            <a:r>
              <a:rPr lang="cs-CZ" dirty="0" err="1"/>
              <a:t>Retrieved</a:t>
            </a:r>
            <a:r>
              <a:rPr lang="cs-CZ" dirty="0"/>
              <a:t> </a:t>
            </a:r>
            <a:r>
              <a:rPr lang="cs-CZ" dirty="0" err="1"/>
              <a:t>November</a:t>
            </a:r>
            <a:r>
              <a:rPr lang="cs-CZ" dirty="0"/>
              <a:t> 13, 2021, </a:t>
            </a:r>
            <a:r>
              <a:rPr lang="cs-CZ" dirty="0" err="1"/>
              <a:t>from</a:t>
            </a:r>
            <a:r>
              <a:rPr lang="cs-CZ" dirty="0"/>
              <a:t>  https://www.burrengeopark.ie/learn-engage/ </a:t>
            </a:r>
          </a:p>
          <a:p>
            <a:r>
              <a:rPr lang="cs-CZ" dirty="0" err="1"/>
              <a:t>Drifting</a:t>
            </a:r>
            <a:r>
              <a:rPr lang="cs-CZ" dirty="0"/>
              <a:t> </a:t>
            </a:r>
            <a:r>
              <a:rPr lang="cs-CZ" dirty="0" err="1"/>
              <a:t>Apart</a:t>
            </a:r>
            <a:r>
              <a:rPr lang="cs-CZ" dirty="0"/>
              <a:t>, (2018). </a:t>
            </a:r>
            <a:r>
              <a:rPr lang="cs-CZ" dirty="0" err="1"/>
              <a:t>Drifting</a:t>
            </a:r>
            <a:r>
              <a:rPr lang="cs-CZ" dirty="0"/>
              <a:t> </a:t>
            </a:r>
            <a:r>
              <a:rPr lang="cs-CZ" dirty="0" err="1"/>
              <a:t>Apart</a:t>
            </a:r>
            <a:r>
              <a:rPr lang="cs-CZ" dirty="0"/>
              <a:t>: </a:t>
            </a:r>
            <a:r>
              <a:rPr lang="cs-CZ" dirty="0" err="1"/>
              <a:t>Inspiring</a:t>
            </a:r>
            <a:r>
              <a:rPr lang="cs-CZ" dirty="0"/>
              <a:t> </a:t>
            </a:r>
            <a:r>
              <a:rPr lang="cs-CZ" dirty="0" err="1"/>
              <a:t>interpretation</a:t>
            </a:r>
            <a:r>
              <a:rPr lang="cs-CZ" dirty="0"/>
              <a:t> on </a:t>
            </a:r>
            <a:r>
              <a:rPr lang="cs-CZ" dirty="0" err="1"/>
              <a:t>an</a:t>
            </a:r>
            <a:r>
              <a:rPr lang="cs-CZ" dirty="0"/>
              <a:t> </a:t>
            </a:r>
            <a:r>
              <a:rPr lang="cs-CZ" dirty="0" err="1"/>
              <a:t>international</a:t>
            </a:r>
            <a:r>
              <a:rPr lang="cs-CZ" dirty="0"/>
              <a:t> </a:t>
            </a:r>
            <a:r>
              <a:rPr lang="cs-CZ" dirty="0" err="1"/>
              <a:t>scale</a:t>
            </a:r>
            <a:r>
              <a:rPr lang="cs-CZ" dirty="0"/>
              <a:t>. </a:t>
            </a:r>
            <a:r>
              <a:rPr lang="cs-CZ" dirty="0" err="1"/>
              <a:t>Retrieved</a:t>
            </a:r>
            <a:r>
              <a:rPr lang="cs-CZ" dirty="0"/>
              <a:t> </a:t>
            </a:r>
            <a:r>
              <a:rPr lang="cs-CZ" dirty="0" err="1"/>
              <a:t>March</a:t>
            </a:r>
            <a:r>
              <a:rPr lang="cs-CZ" dirty="0"/>
              <a:t> 14, 2022 </a:t>
            </a:r>
            <a:r>
              <a:rPr lang="cs-CZ" dirty="0" err="1"/>
              <a:t>from</a:t>
            </a:r>
            <a:r>
              <a:rPr lang="cs-CZ" dirty="0"/>
              <a:t> https://driftingapart.ccght.org/wp-content/uploads/sites/14/2018/11/WP3-Best-Practice-Interpretation-Guidelines-Toolkit.pdf  </a:t>
            </a:r>
          </a:p>
          <a:p>
            <a:r>
              <a:rPr lang="cs-CZ" dirty="0" err="1"/>
              <a:t>Dowling</a:t>
            </a:r>
            <a:r>
              <a:rPr lang="cs-CZ" dirty="0"/>
              <a:t>, R. and </a:t>
            </a:r>
            <a:r>
              <a:rPr lang="cs-CZ" dirty="0" err="1"/>
              <a:t>Newsome</a:t>
            </a:r>
            <a:r>
              <a:rPr lang="cs-CZ" dirty="0"/>
              <a:t>, D. (</a:t>
            </a:r>
            <a:r>
              <a:rPr lang="cs-CZ" dirty="0" err="1"/>
              <a:t>eds</a:t>
            </a:r>
            <a:r>
              <a:rPr lang="cs-CZ" dirty="0"/>
              <a:t>) (2018). Handbook </a:t>
            </a:r>
            <a:r>
              <a:rPr lang="cs-CZ" dirty="0" err="1"/>
              <a:t>of</a:t>
            </a:r>
            <a:r>
              <a:rPr lang="cs-CZ" dirty="0"/>
              <a:t> </a:t>
            </a:r>
            <a:r>
              <a:rPr lang="cs-CZ" dirty="0" err="1"/>
              <a:t>Geotourism</a:t>
            </a:r>
            <a:r>
              <a:rPr lang="cs-CZ" dirty="0"/>
              <a:t>. Edward </a:t>
            </a:r>
            <a:r>
              <a:rPr lang="cs-CZ" dirty="0" err="1"/>
              <a:t>Elgar</a:t>
            </a:r>
            <a:r>
              <a:rPr lang="cs-CZ" dirty="0"/>
              <a:t> </a:t>
            </a:r>
            <a:r>
              <a:rPr lang="cs-CZ" dirty="0" err="1"/>
              <a:t>Publishing</a:t>
            </a:r>
            <a:r>
              <a:rPr lang="cs-CZ" dirty="0"/>
              <a:t>, London.</a:t>
            </a:r>
          </a:p>
          <a:p>
            <a:r>
              <a:rPr lang="cs-CZ" dirty="0" err="1"/>
              <a:t>Europeangeoparks</a:t>
            </a:r>
            <a:r>
              <a:rPr lang="cs-CZ" dirty="0"/>
              <a:t>, (2021). Meet </a:t>
            </a:r>
            <a:r>
              <a:rPr lang="cs-CZ" dirty="0" err="1"/>
              <a:t>Our</a:t>
            </a:r>
            <a:r>
              <a:rPr lang="cs-CZ" dirty="0"/>
              <a:t> </a:t>
            </a:r>
            <a:r>
              <a:rPr lang="cs-CZ" dirty="0" err="1"/>
              <a:t>Geoparks</a:t>
            </a:r>
            <a:r>
              <a:rPr lang="cs-CZ" dirty="0"/>
              <a:t>. </a:t>
            </a:r>
            <a:r>
              <a:rPr lang="cs-CZ" dirty="0" err="1"/>
              <a:t>Retrieved</a:t>
            </a:r>
            <a:r>
              <a:rPr lang="cs-CZ" dirty="0"/>
              <a:t> </a:t>
            </a:r>
            <a:r>
              <a:rPr lang="cs-CZ" dirty="0" err="1"/>
              <a:t>October</a:t>
            </a:r>
            <a:r>
              <a:rPr lang="cs-CZ" dirty="0"/>
              <a:t> 20, 2021 </a:t>
            </a:r>
            <a:r>
              <a:rPr lang="cs-CZ" dirty="0" err="1"/>
              <a:t>from</a:t>
            </a:r>
            <a:r>
              <a:rPr lang="cs-CZ" dirty="0"/>
              <a:t> http://www.europeangeoparks.org/?page_id=168 </a:t>
            </a:r>
          </a:p>
          <a:p>
            <a:r>
              <a:rPr lang="cs-CZ" dirty="0"/>
              <a:t>Nikolova, V. and </a:t>
            </a:r>
            <a:r>
              <a:rPr lang="cs-CZ" dirty="0" err="1"/>
              <a:t>Sinnyorsky</a:t>
            </a:r>
            <a:r>
              <a:rPr lang="cs-CZ" dirty="0"/>
              <a:t>, D. (2018). </a:t>
            </a:r>
            <a:r>
              <a:rPr lang="cs-CZ" dirty="0" err="1"/>
              <a:t>Geoparks</a:t>
            </a:r>
            <a:r>
              <a:rPr lang="cs-CZ" dirty="0"/>
              <a:t> in </a:t>
            </a:r>
            <a:r>
              <a:rPr lang="cs-CZ" dirty="0" err="1"/>
              <a:t>the</a:t>
            </a:r>
            <a:r>
              <a:rPr lang="cs-CZ" dirty="0"/>
              <a:t> </a:t>
            </a:r>
            <a:r>
              <a:rPr lang="cs-CZ" dirty="0" err="1"/>
              <a:t>Legal</a:t>
            </a:r>
            <a:r>
              <a:rPr lang="cs-CZ" dirty="0"/>
              <a:t> Framework </a:t>
            </a:r>
            <a:r>
              <a:rPr lang="cs-CZ" dirty="0" err="1"/>
              <a:t>of</a:t>
            </a:r>
            <a:r>
              <a:rPr lang="cs-CZ" dirty="0"/>
              <a:t> </a:t>
            </a:r>
            <a:r>
              <a:rPr lang="cs-CZ" dirty="0" err="1"/>
              <a:t>the</a:t>
            </a:r>
            <a:r>
              <a:rPr lang="cs-CZ" dirty="0"/>
              <a:t> EU </a:t>
            </a:r>
            <a:r>
              <a:rPr lang="cs-CZ" dirty="0" err="1"/>
              <a:t>Countries</a:t>
            </a:r>
            <a:r>
              <a:rPr lang="cs-CZ" dirty="0"/>
              <a:t>. </a:t>
            </a:r>
            <a:r>
              <a:rPr lang="cs-CZ" dirty="0" err="1"/>
              <a:t>Tourism</a:t>
            </a:r>
            <a:r>
              <a:rPr lang="cs-CZ" dirty="0"/>
              <a:t> Management </a:t>
            </a:r>
            <a:r>
              <a:rPr lang="cs-CZ" dirty="0" err="1"/>
              <a:t>Perspectives</a:t>
            </a:r>
            <a:r>
              <a:rPr lang="cs-CZ" dirty="0"/>
              <a:t>, 29, 141-147. </a:t>
            </a:r>
          </a:p>
        </p:txBody>
      </p:sp>
      <p:pic>
        <p:nvPicPr>
          <p:cNvPr id="4" name="Obrázek 3" descr="Obsah obrázku text&#10;&#10;Popis byl vytvořen automaticky">
            <a:extLst>
              <a:ext uri="{FF2B5EF4-FFF2-40B4-BE49-F238E27FC236}">
                <a16:creationId xmlns:a16="http://schemas.microsoft.com/office/drawing/2014/main" id="{2ABA175F-1139-4D41-6FCA-8B91B3F9DF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7791685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Nadpis 13">
            <a:extLst>
              <a:ext uri="{FF2B5EF4-FFF2-40B4-BE49-F238E27FC236}">
                <a16:creationId xmlns:a16="http://schemas.microsoft.com/office/drawing/2014/main" id="{4F7E237C-2CAC-48E5-A58D-0493DC40D1D2}"/>
              </a:ext>
            </a:extLst>
          </p:cNvPr>
          <p:cNvSpPr>
            <a:spLocks noGrp="1"/>
          </p:cNvSpPr>
          <p:nvPr>
            <p:ph type="title"/>
          </p:nvPr>
        </p:nvSpPr>
        <p:spPr>
          <a:xfrm>
            <a:off x="422773" y="662257"/>
            <a:ext cx="4969297" cy="1543844"/>
          </a:xfrm>
        </p:spPr>
        <p:txBody>
          <a:bodyPr anchor="b">
            <a:normAutofit/>
          </a:bodyPr>
          <a:lstStyle/>
          <a:p>
            <a:r>
              <a:rPr lang="en-US" sz="1600" dirty="0">
                <a:latin typeface="+mn-lt"/>
                <a:ea typeface="+mn-ea"/>
                <a:cs typeface="+mn-cs"/>
              </a:rPr>
              <a:t>Output of the Erasmus+ K2 Strategic Partnership Project </a:t>
            </a:r>
            <a:r>
              <a:rPr lang="cs-CZ" sz="1600" dirty="0" err="1">
                <a:latin typeface="+mn-lt"/>
                <a:ea typeface="+mn-ea"/>
                <a:cs typeface="+mn-cs"/>
              </a:rPr>
              <a:t>Nr</a:t>
            </a:r>
            <a:r>
              <a:rPr lang="cs-CZ" sz="1600" dirty="0">
                <a:latin typeface="+mn-lt"/>
                <a:ea typeface="+mn-ea"/>
                <a:cs typeface="+mn-cs"/>
              </a:rPr>
              <a:t>. </a:t>
            </a:r>
            <a:r>
              <a:rPr lang="en-US" sz="1600" dirty="0">
                <a:latin typeface="+mn-lt"/>
                <a:ea typeface="+mn-ea"/>
                <a:cs typeface="+mn-cs"/>
              </a:rPr>
              <a:t>2020-1-CZ01-KA203-078407</a:t>
            </a:r>
            <a:br>
              <a:rPr lang="cs-CZ" sz="1600" b="1" dirty="0">
                <a:latin typeface="+mn-lt"/>
                <a:ea typeface="+mn-ea"/>
                <a:cs typeface="+mn-cs"/>
              </a:rPr>
            </a:br>
            <a:br>
              <a:rPr lang="cs-CZ" sz="2000" dirty="0">
                <a:latin typeface="+mn-lt"/>
              </a:rPr>
            </a:br>
            <a:r>
              <a:rPr lang="cs-CZ" sz="1800" b="1" dirty="0">
                <a:latin typeface="+mn-lt"/>
                <a:cs typeface="+mn-cs"/>
              </a:rPr>
              <a:t>„</a:t>
            </a:r>
            <a:r>
              <a:rPr lang="en-US" sz="1800" b="1" dirty="0">
                <a:latin typeface="+mn-lt"/>
                <a:cs typeface="+mn-cs"/>
              </a:rPr>
              <a:t>Methodology of Interpretation of European Nature Heritage in Tourism" 20</a:t>
            </a:r>
            <a:r>
              <a:rPr lang="cs-CZ" sz="1800" b="1" dirty="0">
                <a:latin typeface="+mn-lt"/>
                <a:cs typeface="+mn-cs"/>
              </a:rPr>
              <a:t>20</a:t>
            </a:r>
            <a:r>
              <a:rPr lang="en-US" sz="1800" b="1" dirty="0">
                <a:latin typeface="+mn-lt"/>
                <a:cs typeface="+mn-cs"/>
              </a:rPr>
              <a:t> – 202</a:t>
            </a:r>
            <a:r>
              <a:rPr lang="cs-CZ" sz="1800" b="1" dirty="0">
                <a:latin typeface="+mn-lt"/>
                <a:cs typeface="+mn-cs"/>
              </a:rPr>
              <a:t>3</a:t>
            </a:r>
          </a:p>
        </p:txBody>
      </p:sp>
      <p:sp>
        <p:nvSpPr>
          <p:cNvPr id="16" name="Zástupný obsah 15">
            <a:extLst>
              <a:ext uri="{FF2B5EF4-FFF2-40B4-BE49-F238E27FC236}">
                <a16:creationId xmlns:a16="http://schemas.microsoft.com/office/drawing/2014/main" id="{C81ED30B-003E-48A7-9313-45ABE4635C35}"/>
              </a:ext>
            </a:extLst>
          </p:cNvPr>
          <p:cNvSpPr>
            <a:spLocks noGrp="1"/>
          </p:cNvSpPr>
          <p:nvPr>
            <p:ph idx="1"/>
          </p:nvPr>
        </p:nvSpPr>
        <p:spPr>
          <a:xfrm>
            <a:off x="6193643" y="2565030"/>
            <a:ext cx="5575584" cy="3717056"/>
          </a:xfrm>
        </p:spPr>
        <p:txBody>
          <a:bodyPr>
            <a:noAutofit/>
          </a:bodyPr>
          <a:lstStyle/>
          <a:p>
            <a:pPr marL="0" indent="0">
              <a:spcBef>
                <a:spcPts val="80"/>
              </a:spcBef>
              <a:buNone/>
            </a:pPr>
            <a:r>
              <a:rPr lang="cs-CZ" sz="1600" b="1" dirty="0" err="1"/>
              <a:t>Participating</a:t>
            </a:r>
            <a:r>
              <a:rPr lang="cs-CZ" sz="1600" b="1" dirty="0"/>
              <a:t> </a:t>
            </a:r>
            <a:r>
              <a:rPr lang="cs-CZ" sz="1600" b="1" dirty="0" err="1"/>
              <a:t>universities</a:t>
            </a:r>
            <a:r>
              <a:rPr lang="cs-CZ" sz="1600" b="1" dirty="0"/>
              <a:t> and </a:t>
            </a:r>
            <a:r>
              <a:rPr lang="cs-CZ" sz="1600" b="1" dirty="0" err="1"/>
              <a:t>their</a:t>
            </a:r>
            <a:r>
              <a:rPr lang="cs-CZ" sz="1600" b="1" dirty="0"/>
              <a:t> </a:t>
            </a:r>
            <a:r>
              <a:rPr lang="cs-CZ" sz="1600" b="1" dirty="0" err="1"/>
              <a:t>academic</a:t>
            </a:r>
            <a:r>
              <a:rPr lang="cs-CZ" sz="1600" b="1" dirty="0"/>
              <a:t> </a:t>
            </a:r>
            <a:r>
              <a:rPr lang="cs-CZ" sz="1600" b="1" dirty="0" err="1"/>
              <a:t>teams</a:t>
            </a:r>
            <a:endParaRPr lang="cs-CZ" sz="1600" b="1" dirty="0"/>
          </a:p>
          <a:p>
            <a:pPr marL="0" indent="0">
              <a:spcBef>
                <a:spcPts val="80"/>
              </a:spcBef>
              <a:buNone/>
            </a:pPr>
            <a:endParaRPr lang="cs-CZ" sz="1600" b="1" dirty="0"/>
          </a:p>
          <a:p>
            <a:pPr>
              <a:spcBef>
                <a:spcPts val="80"/>
              </a:spcBef>
            </a:pPr>
            <a:r>
              <a:rPr lang="en-US" sz="1600" dirty="0">
                <a:effectLst/>
                <a:ea typeface="Times New Roman" panose="02020603050405020304" pitchFamily="18" charset="0"/>
              </a:rPr>
              <a:t>Prague University of Economics and Business</a:t>
            </a:r>
            <a:r>
              <a:rPr lang="cs-CZ" sz="1600" dirty="0">
                <a:effectLst/>
                <a:ea typeface="Times New Roman" panose="02020603050405020304" pitchFamily="18" charset="0"/>
              </a:rPr>
              <a:t>, </a:t>
            </a:r>
            <a:r>
              <a:rPr lang="en-GB" sz="1600" dirty="0">
                <a:effectLst/>
                <a:ea typeface="Times New Roman" panose="02020603050405020304" pitchFamily="18" charset="0"/>
              </a:rPr>
              <a:t>Czech Republic</a:t>
            </a:r>
            <a:r>
              <a:rPr lang="cs-CZ" sz="1600" dirty="0">
                <a:ea typeface="Times New Roman" panose="02020603050405020304" pitchFamily="18" charset="0"/>
              </a:rPr>
              <a:t>;</a:t>
            </a:r>
          </a:p>
          <a:p>
            <a:pPr>
              <a:spcBef>
                <a:spcPts val="80"/>
              </a:spcBef>
            </a:pPr>
            <a:r>
              <a:rPr lang="en-GB" sz="1600" dirty="0" err="1"/>
              <a:t>Alexandru</a:t>
            </a:r>
            <a:r>
              <a:rPr lang="en-GB" sz="1600" dirty="0"/>
              <a:t> </a:t>
            </a:r>
            <a:r>
              <a:rPr lang="en-GB" sz="1600" dirty="0" err="1"/>
              <a:t>Ioan</a:t>
            </a:r>
            <a:r>
              <a:rPr lang="en-GB" sz="1600" dirty="0"/>
              <a:t> </a:t>
            </a:r>
            <a:r>
              <a:rPr lang="en-GB" sz="1600" dirty="0" err="1"/>
              <a:t>Cuza</a:t>
            </a:r>
            <a:r>
              <a:rPr lang="en-GB" sz="1600" dirty="0"/>
              <a:t> University of </a:t>
            </a:r>
            <a:r>
              <a:rPr lang="en-GB" sz="1600" dirty="0" err="1"/>
              <a:t>Iași</a:t>
            </a:r>
            <a:r>
              <a:rPr lang="en-GB" sz="1600" dirty="0"/>
              <a:t>, Romania; </a:t>
            </a:r>
            <a:endParaRPr lang="cs-CZ" sz="1600" dirty="0"/>
          </a:p>
          <a:p>
            <a:pPr>
              <a:spcBef>
                <a:spcPts val="80"/>
              </a:spcBef>
            </a:pPr>
            <a:r>
              <a:rPr lang="de-DE" sz="1600" dirty="0"/>
              <a:t>Fachhochschule des Mittelstands, Germany; </a:t>
            </a:r>
            <a:endParaRPr lang="cs-CZ" sz="1600" dirty="0"/>
          </a:p>
          <a:p>
            <a:pPr>
              <a:spcBef>
                <a:spcPts val="80"/>
              </a:spcBef>
            </a:pPr>
            <a:r>
              <a:rPr lang="en-US" sz="1600" dirty="0"/>
              <a:t>Munster Technological University</a:t>
            </a:r>
            <a:r>
              <a:rPr lang="cs-CZ" sz="1600" dirty="0"/>
              <a:t>,</a:t>
            </a:r>
            <a:r>
              <a:rPr lang="en-US" sz="1600" dirty="0"/>
              <a:t> Cork, Ireland</a:t>
            </a:r>
            <a:endParaRPr lang="cs-CZ" sz="1600" dirty="0"/>
          </a:p>
          <a:p>
            <a:pPr>
              <a:spcBef>
                <a:spcPts val="80"/>
              </a:spcBef>
            </a:pPr>
            <a:r>
              <a:rPr lang="es-ES" sz="1600" dirty="0"/>
              <a:t>Universidad Europea de Madrid, Spain; </a:t>
            </a:r>
            <a:endParaRPr lang="cs-CZ" sz="1600" dirty="0"/>
          </a:p>
          <a:p>
            <a:pPr>
              <a:spcBef>
                <a:spcPts val="80"/>
              </a:spcBef>
            </a:pPr>
            <a:r>
              <a:rPr lang="cs-CZ" sz="1600" dirty="0" err="1"/>
              <a:t>Universidade</a:t>
            </a:r>
            <a:r>
              <a:rPr lang="cs-CZ" sz="1600" dirty="0"/>
              <a:t> do Porto, Portugal;</a:t>
            </a:r>
          </a:p>
          <a:p>
            <a:pPr>
              <a:spcBef>
                <a:spcPts val="80"/>
              </a:spcBef>
            </a:pPr>
            <a:r>
              <a:rPr lang="en-GB" sz="1600" dirty="0"/>
              <a:t>University of Applied Sciences Burgenland, Austria;</a:t>
            </a:r>
            <a:endParaRPr lang="cs-CZ" sz="1600" dirty="0"/>
          </a:p>
          <a:p>
            <a:pPr>
              <a:spcBef>
                <a:spcPts val="80"/>
              </a:spcBef>
            </a:pPr>
            <a:r>
              <a:rPr lang="cs-CZ" sz="1600" dirty="0" err="1"/>
              <a:t>Vytauto</a:t>
            </a:r>
            <a:r>
              <a:rPr lang="cs-CZ" sz="1600" dirty="0"/>
              <a:t> </a:t>
            </a:r>
            <a:r>
              <a:rPr lang="cs-CZ" sz="1600" dirty="0" err="1"/>
              <a:t>Didziojo</a:t>
            </a:r>
            <a:r>
              <a:rPr lang="cs-CZ" sz="1600" dirty="0"/>
              <a:t> </a:t>
            </a:r>
            <a:r>
              <a:rPr lang="cs-CZ" sz="1600" dirty="0" err="1"/>
              <a:t>Universitetas</a:t>
            </a:r>
            <a:r>
              <a:rPr lang="cs-CZ" sz="1600" dirty="0"/>
              <a:t>, </a:t>
            </a:r>
            <a:r>
              <a:rPr lang="cs-CZ" sz="1600" dirty="0" err="1"/>
              <a:t>Lithuania</a:t>
            </a:r>
            <a:r>
              <a:rPr lang="cs-CZ" sz="1600" dirty="0"/>
              <a:t>.</a:t>
            </a:r>
          </a:p>
          <a:p>
            <a:pPr>
              <a:spcBef>
                <a:spcPts val="80"/>
              </a:spcBef>
            </a:pPr>
            <a:endParaRPr lang="cs-CZ" sz="1600" dirty="0">
              <a:ea typeface="Times New Roman" panose="02020603050405020304" pitchFamily="18" charset="0"/>
              <a:cs typeface="Times New Roman" panose="02020603050405020304" pitchFamily="18" charset="0"/>
            </a:endParaRPr>
          </a:p>
        </p:txBody>
      </p:sp>
      <p:pic>
        <p:nvPicPr>
          <p:cNvPr id="33" name="Obrázek 32" descr="Obsah obrázku text&#10;&#10;Popis byl vytvořen automaticky">
            <a:extLst>
              <a:ext uri="{FF2B5EF4-FFF2-40B4-BE49-F238E27FC236}">
                <a16:creationId xmlns:a16="http://schemas.microsoft.com/office/drawing/2014/main" id="{92C66C0C-75C2-4D02-BD5B-B229A3BC3D67}"/>
              </a:ext>
            </a:extLst>
          </p:cNvPr>
          <p:cNvPicPr>
            <a:picLocks noChangeAspect="1"/>
          </p:cNvPicPr>
          <p:nvPr/>
        </p:nvPicPr>
        <p:blipFill rotWithShape="1">
          <a:blip r:embed="rId2">
            <a:extLst>
              <a:ext uri="{28A0092B-C50C-407E-A947-70E740481C1C}">
                <a14:useLocalDpi xmlns:a14="http://schemas.microsoft.com/office/drawing/2010/main" val="0"/>
              </a:ext>
            </a:extLst>
          </a:blip>
          <a:srcRect l="23785"/>
          <a:stretch/>
        </p:blipFill>
        <p:spPr>
          <a:xfrm>
            <a:off x="6702289" y="662257"/>
            <a:ext cx="5066938" cy="1461609"/>
          </a:xfrm>
          <a:prstGeom prst="rect">
            <a:avLst/>
          </a:prstGeom>
        </p:spPr>
      </p:pic>
      <p:pic>
        <p:nvPicPr>
          <p:cNvPr id="9" name="Obrázek 8" descr="Obsah obrázku krajina, venku, příroda, Pohoří&#10;&#10;Popis byl vytvořen automaticky">
            <a:extLst>
              <a:ext uri="{FF2B5EF4-FFF2-40B4-BE49-F238E27FC236}">
                <a16:creationId xmlns:a16="http://schemas.microsoft.com/office/drawing/2014/main" id="{4DAD2D8B-BE91-395E-2F9C-1F6C2C1182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773" y="2565030"/>
            <a:ext cx="5575584" cy="3717056"/>
          </a:xfrm>
          <a:prstGeom prst="rect">
            <a:avLst/>
          </a:prstGeom>
        </p:spPr>
      </p:pic>
    </p:spTree>
    <p:extLst>
      <p:ext uri="{BB962C8B-B14F-4D97-AF65-F5344CB8AC3E}">
        <p14:creationId xmlns:p14="http://schemas.microsoft.com/office/powerpoint/2010/main" val="31273577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68B2C62-7648-4430-90D5-AE0F252AF1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26BEFE9-3BF9-734C-FDCC-B8A4AF9BFCDD}"/>
              </a:ext>
            </a:extLst>
          </p:cNvPr>
          <p:cNvSpPr>
            <a:spLocks noGrp="1"/>
          </p:cNvSpPr>
          <p:nvPr>
            <p:ph type="title"/>
          </p:nvPr>
        </p:nvSpPr>
        <p:spPr>
          <a:xfrm>
            <a:off x="733424" y="908048"/>
            <a:ext cx="10658476" cy="4404064"/>
          </a:xfrm>
        </p:spPr>
        <p:txBody>
          <a:bodyPr>
            <a:normAutofit/>
          </a:bodyPr>
          <a:lstStyle/>
          <a:p>
            <a:r>
              <a:rPr lang="cs-CZ"/>
              <a:t>Examples of good practice</a:t>
            </a:r>
            <a:br>
              <a:rPr lang="cs-CZ"/>
            </a:br>
            <a:r>
              <a:rPr lang="cs-CZ" b="1"/>
              <a:t>The caves of </a:t>
            </a:r>
            <a:r>
              <a:rPr lang="en-US" b="1"/>
              <a:t>Artà</a:t>
            </a:r>
            <a:r>
              <a:rPr lang="cs-CZ" b="1"/>
              <a:t> (Mallorca, Spain)</a:t>
            </a:r>
            <a:endParaRPr lang="cs-CZ" b="1" dirty="0"/>
          </a:p>
        </p:txBody>
      </p:sp>
      <p:cxnSp>
        <p:nvCxnSpPr>
          <p:cNvPr id="18" name="Straight Connector 17">
            <a:extLst>
              <a:ext uri="{FF2B5EF4-FFF2-40B4-BE49-F238E27FC236}">
                <a16:creationId xmlns:a16="http://schemas.microsoft.com/office/drawing/2014/main" id="{B75B4F83-6FDB-4998-8E11-31CE6E7040B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0794B99-5B9D-4B94-9505-1EDED76CD6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6" name="Zástupný obsah 2">
            <a:extLst>
              <a:ext uri="{FF2B5EF4-FFF2-40B4-BE49-F238E27FC236}">
                <a16:creationId xmlns:a16="http://schemas.microsoft.com/office/drawing/2014/main" id="{24B5F124-D95D-9F9A-A096-723311C02DE1}"/>
              </a:ext>
            </a:extLst>
          </p:cNvPr>
          <p:cNvGraphicFramePr>
            <a:graphicFrameLocks noGrp="1"/>
          </p:cNvGraphicFramePr>
          <p:nvPr>
            <p:ph idx="1"/>
            <p:extLst>
              <p:ext uri="{D42A27DB-BD31-4B8C-83A1-F6EECF244321}">
                <p14:modId xmlns:p14="http://schemas.microsoft.com/office/powerpoint/2010/main" val="1521342603"/>
              </p:ext>
            </p:extLst>
          </p:nvPr>
        </p:nvGraphicFramePr>
        <p:xfrm>
          <a:off x="2219220" y="1741280"/>
          <a:ext cx="7686884"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Obrázek 7" descr="Obsah obrázku text&#10;&#10;Popis byl vytvořen automaticky">
            <a:extLst>
              <a:ext uri="{FF2B5EF4-FFF2-40B4-BE49-F238E27FC236}">
                <a16:creationId xmlns:a16="http://schemas.microsoft.com/office/drawing/2014/main" id="{85F53992-C2AB-9E86-D0C3-B48675BB5C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1277059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0" name="Rectangle 45">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F400F0CD-D7AA-4DC7-AAC5-9BAE5535BEC3}"/>
              </a:ext>
            </a:extLst>
          </p:cNvPr>
          <p:cNvSpPr>
            <a:spLocks noGrp="1"/>
          </p:cNvSpPr>
          <p:nvPr>
            <p:ph type="ctrTitle"/>
          </p:nvPr>
        </p:nvSpPr>
        <p:spPr>
          <a:xfrm>
            <a:off x="695325" y="4727768"/>
            <a:ext cx="10591800" cy="978772"/>
          </a:xfrm>
        </p:spPr>
        <p:txBody>
          <a:bodyPr>
            <a:noAutofit/>
          </a:bodyPr>
          <a:lstStyle/>
          <a:p>
            <a:pPr>
              <a:lnSpc>
                <a:spcPct val="90000"/>
              </a:lnSpc>
            </a:pPr>
            <a:r>
              <a:rPr lang="cs-CZ" sz="3800" dirty="0"/>
              <a:t>1 CAVES</a:t>
            </a:r>
            <a:endParaRPr lang="en-US" sz="3800" dirty="0"/>
          </a:p>
        </p:txBody>
      </p:sp>
      <p:sp>
        <p:nvSpPr>
          <p:cNvPr id="3" name="Podnadpis 2">
            <a:extLst>
              <a:ext uri="{FF2B5EF4-FFF2-40B4-BE49-F238E27FC236}">
                <a16:creationId xmlns:a16="http://schemas.microsoft.com/office/drawing/2014/main" id="{FE9E3DF7-E9CB-42F7-8250-90BE28693EE9}"/>
              </a:ext>
            </a:extLst>
          </p:cNvPr>
          <p:cNvSpPr>
            <a:spLocks noGrp="1"/>
          </p:cNvSpPr>
          <p:nvPr>
            <p:ph type="subTitle" idx="1"/>
          </p:nvPr>
        </p:nvSpPr>
        <p:spPr>
          <a:xfrm>
            <a:off x="695325" y="5879227"/>
            <a:ext cx="9470954" cy="533983"/>
          </a:xfrm>
        </p:spPr>
        <p:txBody>
          <a:bodyPr anchor="t">
            <a:normAutofit/>
          </a:bodyPr>
          <a:lstStyle/>
          <a:p>
            <a:r>
              <a:rPr lang="en-US" sz="1700" dirty="0">
                <a:latin typeface="Avenir Next LT Pro" panose="020B0504020202020204" pitchFamily="34" charset="-18"/>
              </a:rPr>
              <a:t>Methodology of Interpretation of European Nature Heritage in Tourism</a:t>
            </a:r>
            <a:endParaRPr lang="cs-CZ" sz="1700" dirty="0">
              <a:latin typeface="Avenir Next LT Pro" panose="020B0504020202020204" pitchFamily="34" charset="-18"/>
            </a:endParaRPr>
          </a:p>
        </p:txBody>
      </p:sp>
      <p:cxnSp>
        <p:nvCxnSpPr>
          <p:cNvPr id="93" name="Straight Connector 47">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455508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Obrázek 3" descr="Obsah obrázku text&#10;&#10;Popis byl vytvořen automaticky">
            <a:extLst>
              <a:ext uri="{FF2B5EF4-FFF2-40B4-BE49-F238E27FC236}">
                <a16:creationId xmlns:a16="http://schemas.microsoft.com/office/drawing/2014/main" id="{10CC6F04-1CF6-B608-0EB7-CDC5795AB8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pic>
        <p:nvPicPr>
          <p:cNvPr id="5" name="Obrázek 4">
            <a:extLst>
              <a:ext uri="{FF2B5EF4-FFF2-40B4-BE49-F238E27FC236}">
                <a16:creationId xmlns:a16="http://schemas.microsoft.com/office/drawing/2014/main" id="{1DEDCC9F-30AA-D353-A434-8B7FE370482B}"/>
              </a:ext>
            </a:extLst>
          </p:cNvPr>
          <p:cNvPicPr>
            <a:picLocks noChangeAspect="1"/>
          </p:cNvPicPr>
          <p:nvPr/>
        </p:nvPicPr>
        <p:blipFill rotWithShape="1">
          <a:blip r:embed="rId3"/>
          <a:srcRect l="-1" t="2423" r="362" b="14640"/>
          <a:stretch/>
        </p:blipFill>
        <p:spPr>
          <a:xfrm>
            <a:off x="800100" y="700311"/>
            <a:ext cx="10591800" cy="3504501"/>
          </a:xfrm>
          <a:prstGeom prst="rect">
            <a:avLst/>
          </a:prstGeom>
        </p:spPr>
      </p:pic>
    </p:spTree>
    <p:extLst>
      <p:ext uri="{BB962C8B-B14F-4D97-AF65-F5344CB8AC3E}">
        <p14:creationId xmlns:p14="http://schemas.microsoft.com/office/powerpoint/2010/main" val="19729325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5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68B2C62-7648-4430-90D5-AE0F252AF1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26BEFE9-3BF9-734C-FDCC-B8A4AF9BFCDD}"/>
              </a:ext>
            </a:extLst>
          </p:cNvPr>
          <p:cNvSpPr>
            <a:spLocks noGrp="1"/>
          </p:cNvSpPr>
          <p:nvPr>
            <p:ph type="title"/>
          </p:nvPr>
        </p:nvSpPr>
        <p:spPr>
          <a:xfrm>
            <a:off x="733424" y="908048"/>
            <a:ext cx="10658476" cy="4404064"/>
          </a:xfrm>
        </p:spPr>
        <p:txBody>
          <a:bodyPr>
            <a:normAutofit/>
          </a:bodyPr>
          <a:lstStyle/>
          <a:p>
            <a:r>
              <a:rPr lang="cs-CZ" dirty="0" err="1"/>
              <a:t>Examples</a:t>
            </a:r>
            <a:r>
              <a:rPr lang="cs-CZ" dirty="0"/>
              <a:t> </a:t>
            </a:r>
            <a:r>
              <a:rPr lang="cs-CZ" dirty="0" err="1"/>
              <a:t>of</a:t>
            </a:r>
            <a:r>
              <a:rPr lang="cs-CZ" dirty="0"/>
              <a:t> </a:t>
            </a:r>
            <a:r>
              <a:rPr lang="cs-CZ" dirty="0" err="1"/>
              <a:t>good</a:t>
            </a:r>
            <a:r>
              <a:rPr lang="cs-CZ" dirty="0"/>
              <a:t> </a:t>
            </a:r>
            <a:r>
              <a:rPr lang="cs-CZ" dirty="0" err="1"/>
              <a:t>practice</a:t>
            </a:r>
            <a:br>
              <a:rPr lang="cs-CZ" dirty="0"/>
            </a:br>
            <a:r>
              <a:rPr lang="cs-CZ" b="1" dirty="0"/>
              <a:t>La </a:t>
            </a:r>
            <a:r>
              <a:rPr lang="cs-CZ" b="1" dirty="0" err="1"/>
              <a:t>cueva</a:t>
            </a:r>
            <a:r>
              <a:rPr lang="cs-CZ" b="1" dirty="0"/>
              <a:t> de </a:t>
            </a:r>
            <a:r>
              <a:rPr lang="cs-CZ" b="1" dirty="0" err="1"/>
              <a:t>pozalagua</a:t>
            </a:r>
            <a:r>
              <a:rPr lang="cs-CZ" b="1" dirty="0"/>
              <a:t> (</a:t>
            </a:r>
            <a:r>
              <a:rPr lang="cs-CZ" b="1" dirty="0" err="1"/>
              <a:t>Bizkaia</a:t>
            </a:r>
            <a:r>
              <a:rPr lang="cs-CZ" b="1" dirty="0"/>
              <a:t>)</a:t>
            </a:r>
          </a:p>
        </p:txBody>
      </p:sp>
      <p:cxnSp>
        <p:nvCxnSpPr>
          <p:cNvPr id="18" name="Straight Connector 17">
            <a:extLst>
              <a:ext uri="{FF2B5EF4-FFF2-40B4-BE49-F238E27FC236}">
                <a16:creationId xmlns:a16="http://schemas.microsoft.com/office/drawing/2014/main" id="{B75B4F83-6FDB-4998-8E11-31CE6E7040B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0794B99-5B9D-4B94-9505-1EDED76CD6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6" name="Zástupný obsah 2">
            <a:extLst>
              <a:ext uri="{FF2B5EF4-FFF2-40B4-BE49-F238E27FC236}">
                <a16:creationId xmlns:a16="http://schemas.microsoft.com/office/drawing/2014/main" id="{24B5F124-D95D-9F9A-A096-723311C02DE1}"/>
              </a:ext>
            </a:extLst>
          </p:cNvPr>
          <p:cNvGraphicFramePr>
            <a:graphicFrameLocks noGrp="1"/>
          </p:cNvGraphicFramePr>
          <p:nvPr>
            <p:ph idx="1"/>
            <p:extLst>
              <p:ext uri="{D42A27DB-BD31-4B8C-83A1-F6EECF244321}">
                <p14:modId xmlns:p14="http://schemas.microsoft.com/office/powerpoint/2010/main" val="1123632550"/>
              </p:ext>
            </p:extLst>
          </p:nvPr>
        </p:nvGraphicFramePr>
        <p:xfrm>
          <a:off x="2219220" y="1741280"/>
          <a:ext cx="7686884"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Obrázek 7" descr="Obsah obrázku text&#10;&#10;Popis byl vytvořen automaticky">
            <a:extLst>
              <a:ext uri="{FF2B5EF4-FFF2-40B4-BE49-F238E27FC236}">
                <a16:creationId xmlns:a16="http://schemas.microsoft.com/office/drawing/2014/main" id="{85F53992-C2AB-9E86-D0C3-B48675BB5C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11077970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E04E774-36B6-FCD4-9A85-D67A2983BB5B}"/>
              </a:ext>
            </a:extLst>
          </p:cNvPr>
          <p:cNvSpPr>
            <a:spLocks noGrp="1"/>
          </p:cNvSpPr>
          <p:nvPr>
            <p:ph type="title"/>
          </p:nvPr>
        </p:nvSpPr>
        <p:spPr/>
        <p:txBody>
          <a:bodyPr/>
          <a:lstStyle/>
          <a:p>
            <a:r>
              <a:rPr lang="cs-CZ" dirty="0" err="1"/>
              <a:t>summary</a:t>
            </a:r>
            <a:endParaRPr lang="cs-CZ" dirty="0"/>
          </a:p>
        </p:txBody>
      </p:sp>
      <p:sp>
        <p:nvSpPr>
          <p:cNvPr id="3" name="Zástupný obsah 2">
            <a:extLst>
              <a:ext uri="{FF2B5EF4-FFF2-40B4-BE49-F238E27FC236}">
                <a16:creationId xmlns:a16="http://schemas.microsoft.com/office/drawing/2014/main" id="{8AF4A110-7B1A-B792-EE9F-4B844F3FF2E6}"/>
              </a:ext>
            </a:extLst>
          </p:cNvPr>
          <p:cNvSpPr>
            <a:spLocks noGrp="1"/>
          </p:cNvSpPr>
          <p:nvPr>
            <p:ph idx="1"/>
          </p:nvPr>
        </p:nvSpPr>
        <p:spPr/>
        <p:txBody>
          <a:bodyPr/>
          <a:lstStyle/>
          <a:p>
            <a:r>
              <a:rPr lang="cs-CZ" b="1" dirty="0" err="1"/>
              <a:t>Differences</a:t>
            </a:r>
            <a:r>
              <a:rPr lang="cs-CZ" b="1" dirty="0"/>
              <a:t> </a:t>
            </a:r>
            <a:r>
              <a:rPr lang="cs-CZ" b="1" dirty="0" err="1"/>
              <a:t>between</a:t>
            </a:r>
            <a:r>
              <a:rPr lang="cs-CZ" b="1" dirty="0"/>
              <a:t> </a:t>
            </a:r>
            <a:r>
              <a:rPr lang="cs-CZ" b="1" dirty="0" err="1"/>
              <a:t>types</a:t>
            </a:r>
            <a:r>
              <a:rPr lang="cs-CZ" b="1" dirty="0"/>
              <a:t> </a:t>
            </a:r>
            <a:r>
              <a:rPr lang="cs-CZ" b="1" dirty="0" err="1"/>
              <a:t>of</a:t>
            </a:r>
            <a:r>
              <a:rPr lang="cs-CZ" b="1" dirty="0"/>
              <a:t> </a:t>
            </a:r>
            <a:r>
              <a:rPr lang="cs-CZ" b="1" dirty="0" err="1"/>
              <a:t>caves</a:t>
            </a:r>
            <a:endParaRPr lang="cs-CZ" b="1" dirty="0"/>
          </a:p>
          <a:p>
            <a:r>
              <a:rPr lang="cs-CZ" sz="2000" dirty="0"/>
              <a:t>Proper management </a:t>
            </a:r>
            <a:r>
              <a:rPr lang="cs-CZ" sz="2000" dirty="0" err="1"/>
              <a:t>of</a:t>
            </a:r>
            <a:r>
              <a:rPr lang="cs-CZ" sz="2000" dirty="0"/>
              <a:t> </a:t>
            </a:r>
            <a:r>
              <a:rPr lang="cs-CZ" sz="2000" dirty="0" err="1"/>
              <a:t>caves</a:t>
            </a:r>
            <a:r>
              <a:rPr lang="cs-CZ" sz="2000" dirty="0"/>
              <a:t> </a:t>
            </a:r>
            <a:r>
              <a:rPr lang="cs-CZ" sz="2000" dirty="0" err="1"/>
              <a:t>is</a:t>
            </a:r>
            <a:r>
              <a:rPr lang="cs-CZ" sz="2000" dirty="0"/>
              <a:t> </a:t>
            </a:r>
            <a:r>
              <a:rPr lang="cs-CZ" sz="2000" dirty="0" err="1"/>
              <a:t>crucial</a:t>
            </a:r>
            <a:r>
              <a:rPr lang="cs-CZ" sz="2000" dirty="0"/>
              <a:t> </a:t>
            </a:r>
            <a:r>
              <a:rPr lang="cs-CZ" sz="2000" dirty="0" err="1"/>
              <a:t>for</a:t>
            </a:r>
            <a:r>
              <a:rPr lang="cs-CZ" sz="2000" dirty="0"/>
              <a:t> </a:t>
            </a:r>
            <a:r>
              <a:rPr lang="cs-CZ" sz="2000" dirty="0" err="1"/>
              <a:t>their</a:t>
            </a:r>
            <a:r>
              <a:rPr lang="cs-CZ" sz="2000" b="1" dirty="0"/>
              <a:t> </a:t>
            </a:r>
            <a:r>
              <a:rPr lang="cs-CZ" sz="2000" b="1" dirty="0" err="1"/>
              <a:t>economic</a:t>
            </a:r>
            <a:r>
              <a:rPr lang="cs-CZ" sz="2000" b="1" dirty="0"/>
              <a:t>, </a:t>
            </a:r>
            <a:r>
              <a:rPr lang="cs-CZ" sz="2000" b="1" dirty="0" err="1"/>
              <a:t>environmental</a:t>
            </a:r>
            <a:r>
              <a:rPr lang="cs-CZ" sz="2000" b="1" dirty="0"/>
              <a:t>, and </a:t>
            </a:r>
            <a:r>
              <a:rPr lang="cs-CZ" sz="2000" b="1" dirty="0" err="1"/>
              <a:t>social</a:t>
            </a:r>
            <a:r>
              <a:rPr lang="cs-CZ" sz="2000" b="1" dirty="0"/>
              <a:t> </a:t>
            </a:r>
            <a:r>
              <a:rPr lang="cs-CZ" sz="2000" b="1" dirty="0" err="1"/>
              <a:t>benefits</a:t>
            </a:r>
            <a:endParaRPr lang="cs-CZ" sz="2000" b="1" dirty="0"/>
          </a:p>
          <a:p>
            <a:r>
              <a:rPr lang="cs-CZ" sz="2000" b="1" dirty="0" err="1"/>
              <a:t>Carrying</a:t>
            </a:r>
            <a:r>
              <a:rPr lang="cs-CZ" sz="2000" b="1" dirty="0"/>
              <a:t> </a:t>
            </a:r>
            <a:r>
              <a:rPr lang="cs-CZ" sz="2000" b="1" dirty="0" err="1"/>
              <a:t>capacity</a:t>
            </a:r>
            <a:r>
              <a:rPr lang="cs-CZ" sz="2000" b="1" dirty="0"/>
              <a:t> </a:t>
            </a:r>
            <a:r>
              <a:rPr lang="cs-CZ" sz="2000" dirty="0" err="1"/>
              <a:t>calculation</a:t>
            </a:r>
            <a:endParaRPr lang="cs-CZ" sz="2000" dirty="0"/>
          </a:p>
          <a:p>
            <a:r>
              <a:rPr lang="cs-CZ" b="1" dirty="0" err="1"/>
              <a:t>Key</a:t>
            </a:r>
            <a:r>
              <a:rPr lang="cs-CZ" b="1" dirty="0"/>
              <a:t> </a:t>
            </a:r>
            <a:r>
              <a:rPr lang="cs-CZ" b="1" dirty="0" err="1"/>
              <a:t>principles</a:t>
            </a:r>
            <a:r>
              <a:rPr lang="cs-CZ" b="1" dirty="0"/>
              <a:t> </a:t>
            </a:r>
            <a:r>
              <a:rPr lang="cs-CZ" b="1" dirty="0" err="1"/>
              <a:t>of</a:t>
            </a:r>
            <a:r>
              <a:rPr lang="cs-CZ" b="1" dirty="0"/>
              <a:t> </a:t>
            </a:r>
            <a:r>
              <a:rPr lang="cs-CZ" b="1" dirty="0" err="1"/>
              <a:t>cave</a:t>
            </a:r>
            <a:r>
              <a:rPr lang="cs-CZ" b="1" dirty="0"/>
              <a:t> </a:t>
            </a:r>
            <a:r>
              <a:rPr lang="cs-CZ" b="1" dirty="0" err="1"/>
              <a:t>interpretation</a:t>
            </a:r>
            <a:r>
              <a:rPr lang="cs-CZ" b="1" dirty="0"/>
              <a:t> </a:t>
            </a:r>
            <a:r>
              <a:rPr lang="cs-CZ" dirty="0"/>
              <a:t>– </a:t>
            </a:r>
            <a:r>
              <a:rPr lang="cs-CZ" dirty="0" err="1"/>
              <a:t>personal</a:t>
            </a:r>
            <a:r>
              <a:rPr lang="cs-CZ" dirty="0"/>
              <a:t> and non-</a:t>
            </a:r>
            <a:r>
              <a:rPr lang="cs-CZ" dirty="0" err="1"/>
              <a:t>personal</a:t>
            </a:r>
            <a:r>
              <a:rPr lang="cs-CZ" dirty="0"/>
              <a:t> </a:t>
            </a:r>
            <a:r>
              <a:rPr lang="cs-CZ" dirty="0" err="1"/>
              <a:t>interpretation</a:t>
            </a:r>
            <a:endParaRPr lang="cs-CZ" sz="2000" dirty="0"/>
          </a:p>
          <a:p>
            <a:endParaRPr lang="cs-CZ" sz="2000" dirty="0"/>
          </a:p>
        </p:txBody>
      </p:sp>
    </p:spTree>
    <p:extLst>
      <p:ext uri="{BB962C8B-B14F-4D97-AF65-F5344CB8AC3E}">
        <p14:creationId xmlns:p14="http://schemas.microsoft.com/office/powerpoint/2010/main" val="7843606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ED727D9-1729-4821-90AA-99DB0D852FC3}"/>
              </a:ext>
            </a:extLst>
          </p:cNvPr>
          <p:cNvSpPr>
            <a:spLocks noGrp="1"/>
          </p:cNvSpPr>
          <p:nvPr>
            <p:ph type="title"/>
          </p:nvPr>
        </p:nvSpPr>
        <p:spPr/>
        <p:txBody>
          <a:bodyPr/>
          <a:lstStyle/>
          <a:p>
            <a:r>
              <a:rPr lang="cs-CZ" dirty="0" err="1"/>
              <a:t>references</a:t>
            </a:r>
            <a:endParaRPr lang="en-US" dirty="0"/>
          </a:p>
        </p:txBody>
      </p:sp>
      <p:sp>
        <p:nvSpPr>
          <p:cNvPr id="3" name="Zástupný obsah 2">
            <a:extLst>
              <a:ext uri="{FF2B5EF4-FFF2-40B4-BE49-F238E27FC236}">
                <a16:creationId xmlns:a16="http://schemas.microsoft.com/office/drawing/2014/main" id="{AB3D338E-18BB-474E-83DD-ADB1B037D020}"/>
              </a:ext>
            </a:extLst>
          </p:cNvPr>
          <p:cNvSpPr>
            <a:spLocks noGrp="1"/>
          </p:cNvSpPr>
          <p:nvPr>
            <p:ph idx="1"/>
          </p:nvPr>
        </p:nvSpPr>
        <p:spPr>
          <a:xfrm>
            <a:off x="700635" y="2293126"/>
            <a:ext cx="10691265" cy="3636088"/>
          </a:xfrm>
        </p:spPr>
        <p:txBody>
          <a:bodyPr>
            <a:noAutofit/>
          </a:bodyPr>
          <a:lstStyle/>
          <a:p>
            <a:pPr algn="just"/>
            <a:r>
              <a:rPr lang="en-GB" sz="1800" dirty="0">
                <a:effectLst/>
                <a:ea typeface="MS Mincho" panose="02020609040205080304" pitchFamily="49" charset="-128"/>
              </a:rPr>
              <a:t>Cigna, A. A. (2016). Tourism and show caves. </a:t>
            </a:r>
            <a:r>
              <a:rPr lang="de-DE" sz="1800" i="1" dirty="0">
                <a:effectLst/>
                <a:ea typeface="MS Mincho" panose="02020609040205080304" pitchFamily="49" charset="-128"/>
              </a:rPr>
              <a:t>Zeitschrift für Geomorphologie, 6</a:t>
            </a:r>
            <a:r>
              <a:rPr lang="de-DE" sz="1800" dirty="0">
                <a:effectLst/>
                <a:ea typeface="MS Mincho" panose="02020609040205080304" pitchFamily="49" charset="-128"/>
              </a:rPr>
              <a:t>(1), 9-26. </a:t>
            </a:r>
            <a:endParaRPr lang="cs-CZ" sz="1800" dirty="0">
              <a:effectLst/>
              <a:ea typeface="MS Mincho" panose="02020609040205080304" pitchFamily="49" charset="-128"/>
            </a:endParaRPr>
          </a:p>
          <a:p>
            <a:pPr algn="just"/>
            <a:r>
              <a:rPr lang="de-DE" sz="1800" dirty="0" err="1">
                <a:effectLst/>
                <a:ea typeface="MS Mincho" panose="02020609040205080304" pitchFamily="49" charset="-128"/>
              </a:rPr>
              <a:t>Cigna</a:t>
            </a:r>
            <a:r>
              <a:rPr lang="de-DE" sz="1800" dirty="0">
                <a:effectLst/>
                <a:ea typeface="MS Mincho" panose="02020609040205080304" pitchFamily="49" charset="-128"/>
              </a:rPr>
              <a:t>, A. A. (2016). </a:t>
            </a:r>
            <a:r>
              <a:rPr lang="de-DE" sz="1800" dirty="0" err="1">
                <a:effectLst/>
                <a:ea typeface="MS Mincho" panose="02020609040205080304" pitchFamily="49" charset="-128"/>
              </a:rPr>
              <a:t>Tourism</a:t>
            </a:r>
            <a:r>
              <a:rPr lang="de-DE" sz="1800" dirty="0">
                <a:effectLst/>
                <a:ea typeface="MS Mincho" panose="02020609040205080304" pitchFamily="49" charset="-128"/>
              </a:rPr>
              <a:t> and </a:t>
            </a:r>
            <a:r>
              <a:rPr lang="de-DE" sz="1800" dirty="0" err="1">
                <a:effectLst/>
                <a:ea typeface="MS Mincho" panose="02020609040205080304" pitchFamily="49" charset="-128"/>
              </a:rPr>
              <a:t>show</a:t>
            </a:r>
            <a:r>
              <a:rPr lang="de-DE" sz="1800" dirty="0">
                <a:effectLst/>
                <a:ea typeface="MS Mincho" panose="02020609040205080304" pitchFamily="49" charset="-128"/>
              </a:rPr>
              <a:t> </a:t>
            </a:r>
            <a:r>
              <a:rPr lang="de-DE" sz="1800" dirty="0" err="1">
                <a:effectLst/>
                <a:ea typeface="MS Mincho" panose="02020609040205080304" pitchFamily="49" charset="-128"/>
              </a:rPr>
              <a:t>caves</a:t>
            </a:r>
            <a:r>
              <a:rPr lang="de-DE" sz="1800" dirty="0">
                <a:effectLst/>
                <a:ea typeface="MS Mincho" panose="02020609040205080304" pitchFamily="49" charset="-128"/>
              </a:rPr>
              <a:t>. </a:t>
            </a:r>
            <a:r>
              <a:rPr lang="de-DE" sz="1800" i="1" dirty="0">
                <a:effectLst/>
                <a:ea typeface="MS Mincho" panose="02020609040205080304" pitchFamily="49" charset="-128"/>
              </a:rPr>
              <a:t>Zeitschrift für Geomorphologie, 60</a:t>
            </a:r>
            <a:r>
              <a:rPr lang="de-DE" sz="1800" dirty="0">
                <a:effectLst/>
                <a:ea typeface="MS Mincho" panose="02020609040205080304" pitchFamily="49" charset="-128"/>
              </a:rPr>
              <a:t>(2), 217-233.</a:t>
            </a:r>
            <a:endParaRPr lang="cs-CZ" sz="1800" dirty="0">
              <a:effectLst/>
              <a:ea typeface="MS Mincho" panose="02020609040205080304" pitchFamily="49" charset="-128"/>
            </a:endParaRPr>
          </a:p>
          <a:p>
            <a:pPr algn="just"/>
            <a:r>
              <a:rPr lang="en-GB" sz="1800" dirty="0">
                <a:effectLst/>
                <a:ea typeface="MS Mincho" panose="02020609040205080304" pitchFamily="49" charset="-128"/>
              </a:rPr>
              <a:t>Kim, S. S., Kim, M., Park, J., &amp; Guo, Y. (2008). Cave tourism: Tourists’ characteristics, motivations to visit, and the segmentation of their behaviour. </a:t>
            </a:r>
            <a:r>
              <a:rPr lang="en-GB" sz="1800" i="1" dirty="0">
                <a:effectLst/>
                <a:ea typeface="MS Mincho" panose="02020609040205080304" pitchFamily="49" charset="-128"/>
              </a:rPr>
              <a:t>Asia Pacific Journal of Tourism Research, 13</a:t>
            </a:r>
            <a:r>
              <a:rPr lang="en-GB" sz="1800" dirty="0">
                <a:effectLst/>
                <a:ea typeface="MS Mincho" panose="02020609040205080304" pitchFamily="49" charset="-128"/>
              </a:rPr>
              <a:t>(3), 299-318.</a:t>
            </a:r>
            <a:endParaRPr lang="cs-CZ" sz="1800" dirty="0">
              <a:effectLst/>
              <a:ea typeface="MS Mincho" panose="02020609040205080304" pitchFamily="49" charset="-128"/>
            </a:endParaRPr>
          </a:p>
          <a:p>
            <a:pPr algn="just"/>
            <a:r>
              <a:rPr lang="en-GB" sz="1800" dirty="0">
                <a:effectLst/>
                <a:ea typeface="MS Mincho" panose="02020609040205080304" pitchFamily="49" charset="-128"/>
              </a:rPr>
              <a:t>Lobo, H.A.S. (2015). Characterization and management trends of negative and positive impacts of tourism in show caves. </a:t>
            </a:r>
            <a:r>
              <a:rPr lang="es-ES" sz="1800" i="1" dirty="0">
                <a:effectLst/>
                <a:ea typeface="MS Mincho" panose="02020609040205080304" pitchFamily="49" charset="-128"/>
              </a:rPr>
              <a:t>Revista Brasileira de Pesquisa em Turismo, 9</a:t>
            </a:r>
            <a:r>
              <a:rPr lang="es-ES" sz="1800" dirty="0">
                <a:effectLst/>
                <a:ea typeface="MS Mincho" panose="02020609040205080304" pitchFamily="49" charset="-128"/>
              </a:rPr>
              <a:t>(2).</a:t>
            </a:r>
            <a:endParaRPr lang="cs-CZ" sz="1800" dirty="0">
              <a:effectLst/>
              <a:ea typeface="MS Mincho" panose="02020609040205080304" pitchFamily="49" charset="-128"/>
            </a:endParaRPr>
          </a:p>
          <a:p>
            <a:pPr algn="just"/>
            <a:endParaRPr lang="cs-CZ" sz="1800" dirty="0">
              <a:effectLst/>
              <a:ea typeface="MS Mincho" panose="02020609040205080304" pitchFamily="49" charset="-128"/>
            </a:endParaRPr>
          </a:p>
          <a:p>
            <a:pPr marL="0" indent="0" algn="just">
              <a:buNone/>
            </a:pPr>
            <a:endParaRPr lang="cs-CZ" sz="1800" dirty="0">
              <a:effectLst/>
              <a:ea typeface="MS Mincho" panose="02020609040205080304" pitchFamily="49" charset="-128"/>
            </a:endParaRPr>
          </a:p>
        </p:txBody>
      </p:sp>
      <p:pic>
        <p:nvPicPr>
          <p:cNvPr id="6" name="Obrázek 5" descr="Obsah obrázku text&#10;&#10;Popis byl vytvořen automaticky">
            <a:extLst>
              <a:ext uri="{FF2B5EF4-FFF2-40B4-BE49-F238E27FC236}">
                <a16:creationId xmlns:a16="http://schemas.microsoft.com/office/drawing/2014/main" id="{8A929003-9602-D675-510D-5A30B7CAD2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25569190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747A043-49EB-1731-2A4B-DCD820822C99}"/>
              </a:ext>
            </a:extLst>
          </p:cNvPr>
          <p:cNvSpPr>
            <a:spLocks noGrp="1"/>
          </p:cNvSpPr>
          <p:nvPr>
            <p:ph type="title"/>
          </p:nvPr>
        </p:nvSpPr>
        <p:spPr/>
        <p:txBody>
          <a:bodyPr/>
          <a:lstStyle/>
          <a:p>
            <a:r>
              <a:rPr lang="cs-CZ" dirty="0" err="1"/>
              <a:t>references</a:t>
            </a:r>
            <a:endParaRPr lang="cs-CZ" dirty="0"/>
          </a:p>
        </p:txBody>
      </p:sp>
      <p:sp>
        <p:nvSpPr>
          <p:cNvPr id="3" name="Zástupný obsah 2">
            <a:extLst>
              <a:ext uri="{FF2B5EF4-FFF2-40B4-BE49-F238E27FC236}">
                <a16:creationId xmlns:a16="http://schemas.microsoft.com/office/drawing/2014/main" id="{577C036E-2BD9-2D9E-5A0A-9EAE6CF64618}"/>
              </a:ext>
            </a:extLst>
          </p:cNvPr>
          <p:cNvSpPr>
            <a:spLocks noGrp="1"/>
          </p:cNvSpPr>
          <p:nvPr>
            <p:ph idx="1"/>
          </p:nvPr>
        </p:nvSpPr>
        <p:spPr/>
        <p:txBody>
          <a:bodyPr/>
          <a:lstStyle/>
          <a:p>
            <a:r>
              <a:rPr lang="es-ES" sz="1800" dirty="0">
                <a:effectLst/>
                <a:ea typeface="MS Mincho" panose="02020609040205080304" pitchFamily="49" charset="-128"/>
              </a:rPr>
              <a:t>Ministerio de Asuntos Exteriores, Unión Europea y Cooperación (2022). Patrimonio Mundial&gt;Inscripciones UNESCO. Madrid: Gobierno de España. </a:t>
            </a:r>
            <a:r>
              <a:rPr lang="es-ES" sz="1800" dirty="0" err="1">
                <a:effectLst/>
                <a:ea typeface="MS Mincho" panose="02020609040205080304" pitchFamily="49" charset="-128"/>
              </a:rPr>
              <a:t>Retrieved</a:t>
            </a:r>
            <a:r>
              <a:rPr lang="es-ES" sz="1800" dirty="0">
                <a:effectLst/>
                <a:ea typeface="MS Mincho" panose="02020609040205080304" pitchFamily="49" charset="-128"/>
              </a:rPr>
              <a:t> </a:t>
            </a:r>
            <a:r>
              <a:rPr lang="es-ES" sz="1800" dirty="0" err="1">
                <a:effectLst/>
                <a:ea typeface="MS Mincho" panose="02020609040205080304" pitchFamily="49" charset="-128"/>
              </a:rPr>
              <a:t>from</a:t>
            </a:r>
            <a:r>
              <a:rPr lang="es-ES" sz="1800" dirty="0">
                <a:effectLst/>
                <a:ea typeface="MS Mincho" panose="02020609040205080304" pitchFamily="49" charset="-128"/>
              </a:rPr>
              <a:t>: http://www.exteriores.gob.es/RepresentacionesPermanentes/unesco/es/unescoenespa%C3%B1a/Inscripciones/Paginas/PatrimonioMundial.aspx (</a:t>
            </a:r>
            <a:r>
              <a:rPr lang="es-ES" sz="1800" dirty="0" err="1">
                <a:effectLst/>
                <a:ea typeface="MS Mincho" panose="02020609040205080304" pitchFamily="49" charset="-128"/>
              </a:rPr>
              <a:t>last</a:t>
            </a:r>
            <a:r>
              <a:rPr lang="es-ES" sz="1800" dirty="0">
                <a:effectLst/>
                <a:ea typeface="MS Mincho" panose="02020609040205080304" pitchFamily="49" charset="-128"/>
              </a:rPr>
              <a:t> </a:t>
            </a:r>
            <a:r>
              <a:rPr lang="es-ES" sz="1800" dirty="0" err="1">
                <a:effectLst/>
                <a:ea typeface="MS Mincho" panose="02020609040205080304" pitchFamily="49" charset="-128"/>
              </a:rPr>
              <a:t>access</a:t>
            </a:r>
            <a:r>
              <a:rPr lang="es-ES" sz="1800" dirty="0">
                <a:effectLst/>
                <a:ea typeface="MS Mincho" panose="02020609040205080304" pitchFamily="49" charset="-128"/>
              </a:rPr>
              <a:t> </a:t>
            </a:r>
            <a:r>
              <a:rPr lang="es-ES" sz="1800" dirty="0" err="1">
                <a:effectLst/>
                <a:ea typeface="MS Mincho" panose="02020609040205080304" pitchFamily="49" charset="-128"/>
              </a:rPr>
              <a:t>on</a:t>
            </a:r>
            <a:r>
              <a:rPr lang="es-ES" sz="1800" dirty="0">
                <a:effectLst/>
                <a:ea typeface="MS Mincho" panose="02020609040205080304" pitchFamily="49" charset="-128"/>
              </a:rPr>
              <a:t> 31-1-2022). </a:t>
            </a:r>
            <a:endParaRPr lang="cs-CZ" sz="1800" dirty="0">
              <a:effectLst/>
              <a:ea typeface="MS Mincho" panose="02020609040205080304" pitchFamily="49" charset="-128"/>
            </a:endParaRPr>
          </a:p>
          <a:p>
            <a:r>
              <a:rPr lang="es-ES" sz="1800" dirty="0">
                <a:effectLst/>
                <a:ea typeface="MS Mincho" panose="02020609040205080304" pitchFamily="49" charset="-128"/>
              </a:rPr>
              <a:t>Ministerio de Cultura y Deporte (2022). ‘Anexo 3. Normativa reguladora para la protección de bienes culturales de ámbito europeo’. Madrid: Gobierno de España. </a:t>
            </a:r>
            <a:r>
              <a:rPr lang="es-ES" sz="1800" dirty="0" err="1">
                <a:effectLst/>
                <a:ea typeface="MS Mincho" panose="02020609040205080304" pitchFamily="49" charset="-128"/>
              </a:rPr>
              <a:t>Retrieved</a:t>
            </a:r>
            <a:r>
              <a:rPr lang="es-ES" sz="1800" dirty="0">
                <a:effectLst/>
                <a:ea typeface="MS Mincho" panose="02020609040205080304" pitchFamily="49" charset="-128"/>
              </a:rPr>
              <a:t> 31 </a:t>
            </a:r>
            <a:r>
              <a:rPr lang="es-ES" sz="1800" dirty="0" err="1">
                <a:effectLst/>
                <a:ea typeface="MS Mincho" panose="02020609040205080304" pitchFamily="49" charset="-128"/>
              </a:rPr>
              <a:t>January</a:t>
            </a:r>
            <a:r>
              <a:rPr lang="es-ES" sz="1800" dirty="0">
                <a:effectLst/>
                <a:ea typeface="MS Mincho" panose="02020609040205080304" pitchFamily="49" charset="-128"/>
              </a:rPr>
              <a:t> 2022, </a:t>
            </a:r>
            <a:r>
              <a:rPr lang="es-ES" sz="1800" dirty="0" err="1">
                <a:effectLst/>
                <a:ea typeface="MS Mincho" panose="02020609040205080304" pitchFamily="49" charset="-128"/>
              </a:rPr>
              <a:t>from</a:t>
            </a:r>
            <a:r>
              <a:rPr lang="es-ES" sz="1800" dirty="0">
                <a:effectLst/>
                <a:ea typeface="MS Mincho" panose="02020609040205080304" pitchFamily="49" charset="-128"/>
              </a:rPr>
              <a:t>: https://www.culturaydeporte.gob.es/planes-nacionales/dam/jcr:82e29b9f-21ac-4e88-81cd-20af953ca0d5/normativa-reguladora-para-la-proteccion-de-bienes-culturales-de-ambito-europeo.pdf </a:t>
            </a:r>
            <a:endParaRPr lang="cs-CZ" sz="1800" dirty="0">
              <a:effectLst/>
              <a:ea typeface="MS Mincho" panose="02020609040205080304" pitchFamily="49" charset="-128"/>
            </a:endParaRPr>
          </a:p>
          <a:p>
            <a:endParaRPr lang="cs-CZ" dirty="0"/>
          </a:p>
        </p:txBody>
      </p:sp>
    </p:spTree>
    <p:extLst>
      <p:ext uri="{BB962C8B-B14F-4D97-AF65-F5344CB8AC3E}">
        <p14:creationId xmlns:p14="http://schemas.microsoft.com/office/powerpoint/2010/main" val="12720513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Nadpis 13">
            <a:extLst>
              <a:ext uri="{FF2B5EF4-FFF2-40B4-BE49-F238E27FC236}">
                <a16:creationId xmlns:a16="http://schemas.microsoft.com/office/drawing/2014/main" id="{4F7E237C-2CAC-48E5-A58D-0493DC40D1D2}"/>
              </a:ext>
            </a:extLst>
          </p:cNvPr>
          <p:cNvSpPr>
            <a:spLocks noGrp="1"/>
          </p:cNvSpPr>
          <p:nvPr>
            <p:ph type="title"/>
          </p:nvPr>
        </p:nvSpPr>
        <p:spPr>
          <a:xfrm>
            <a:off x="422773" y="662257"/>
            <a:ext cx="4969297" cy="1543844"/>
          </a:xfrm>
        </p:spPr>
        <p:txBody>
          <a:bodyPr anchor="b">
            <a:normAutofit/>
          </a:bodyPr>
          <a:lstStyle/>
          <a:p>
            <a:r>
              <a:rPr lang="en-US" sz="1600" dirty="0">
                <a:latin typeface="+mn-lt"/>
                <a:ea typeface="+mn-ea"/>
                <a:cs typeface="+mn-cs"/>
              </a:rPr>
              <a:t>Output of the Erasmus+ K2 Strategic Partnership Project </a:t>
            </a:r>
            <a:r>
              <a:rPr lang="cs-CZ" sz="1600" dirty="0" err="1">
                <a:latin typeface="+mn-lt"/>
                <a:ea typeface="+mn-ea"/>
                <a:cs typeface="+mn-cs"/>
              </a:rPr>
              <a:t>Nr</a:t>
            </a:r>
            <a:r>
              <a:rPr lang="cs-CZ" sz="1600" dirty="0">
                <a:latin typeface="+mn-lt"/>
                <a:ea typeface="+mn-ea"/>
                <a:cs typeface="+mn-cs"/>
              </a:rPr>
              <a:t>. </a:t>
            </a:r>
            <a:r>
              <a:rPr lang="en-US" sz="1600" dirty="0">
                <a:latin typeface="+mn-lt"/>
                <a:ea typeface="+mn-ea"/>
                <a:cs typeface="+mn-cs"/>
              </a:rPr>
              <a:t>2020-1-CZ01-KA203-078407</a:t>
            </a:r>
            <a:br>
              <a:rPr lang="cs-CZ" sz="1600" b="1" dirty="0">
                <a:latin typeface="+mn-lt"/>
                <a:ea typeface="+mn-ea"/>
                <a:cs typeface="+mn-cs"/>
              </a:rPr>
            </a:br>
            <a:br>
              <a:rPr lang="cs-CZ" sz="2000" dirty="0">
                <a:latin typeface="+mn-lt"/>
              </a:rPr>
            </a:br>
            <a:r>
              <a:rPr lang="cs-CZ" sz="1800" b="1" dirty="0">
                <a:latin typeface="+mn-lt"/>
                <a:cs typeface="+mn-cs"/>
              </a:rPr>
              <a:t>„</a:t>
            </a:r>
            <a:r>
              <a:rPr lang="en-US" sz="1800" b="1" dirty="0">
                <a:latin typeface="+mn-lt"/>
                <a:cs typeface="+mn-cs"/>
              </a:rPr>
              <a:t>Methodology of Interpretation of European Nature Heritage in Tourism" 20</a:t>
            </a:r>
            <a:r>
              <a:rPr lang="cs-CZ" sz="1800" b="1" dirty="0">
                <a:latin typeface="+mn-lt"/>
                <a:cs typeface="+mn-cs"/>
              </a:rPr>
              <a:t>20</a:t>
            </a:r>
            <a:r>
              <a:rPr lang="en-US" sz="1800" b="1" dirty="0">
                <a:latin typeface="+mn-lt"/>
                <a:cs typeface="+mn-cs"/>
              </a:rPr>
              <a:t> – 202</a:t>
            </a:r>
            <a:r>
              <a:rPr lang="cs-CZ" sz="1800" b="1" dirty="0">
                <a:latin typeface="+mn-lt"/>
                <a:cs typeface="+mn-cs"/>
              </a:rPr>
              <a:t>3</a:t>
            </a:r>
          </a:p>
        </p:txBody>
      </p:sp>
      <p:sp>
        <p:nvSpPr>
          <p:cNvPr id="16" name="Zástupný obsah 15">
            <a:extLst>
              <a:ext uri="{FF2B5EF4-FFF2-40B4-BE49-F238E27FC236}">
                <a16:creationId xmlns:a16="http://schemas.microsoft.com/office/drawing/2014/main" id="{C81ED30B-003E-48A7-9313-45ABE4635C35}"/>
              </a:ext>
            </a:extLst>
          </p:cNvPr>
          <p:cNvSpPr>
            <a:spLocks noGrp="1"/>
          </p:cNvSpPr>
          <p:nvPr>
            <p:ph idx="1"/>
          </p:nvPr>
        </p:nvSpPr>
        <p:spPr>
          <a:xfrm>
            <a:off x="6193643" y="2565030"/>
            <a:ext cx="5575584" cy="3717056"/>
          </a:xfrm>
        </p:spPr>
        <p:txBody>
          <a:bodyPr>
            <a:noAutofit/>
          </a:bodyPr>
          <a:lstStyle/>
          <a:p>
            <a:pPr marL="0" indent="0">
              <a:spcBef>
                <a:spcPts val="80"/>
              </a:spcBef>
              <a:buNone/>
            </a:pPr>
            <a:r>
              <a:rPr lang="cs-CZ" sz="1600" b="1" dirty="0" err="1"/>
              <a:t>Participating</a:t>
            </a:r>
            <a:r>
              <a:rPr lang="cs-CZ" sz="1600" b="1" dirty="0"/>
              <a:t> </a:t>
            </a:r>
            <a:r>
              <a:rPr lang="cs-CZ" sz="1600" b="1" dirty="0" err="1"/>
              <a:t>universities</a:t>
            </a:r>
            <a:r>
              <a:rPr lang="cs-CZ" sz="1600" b="1" dirty="0"/>
              <a:t> and </a:t>
            </a:r>
            <a:r>
              <a:rPr lang="cs-CZ" sz="1600" b="1" dirty="0" err="1"/>
              <a:t>their</a:t>
            </a:r>
            <a:r>
              <a:rPr lang="cs-CZ" sz="1600" b="1" dirty="0"/>
              <a:t> </a:t>
            </a:r>
            <a:r>
              <a:rPr lang="cs-CZ" sz="1600" b="1" dirty="0" err="1"/>
              <a:t>academic</a:t>
            </a:r>
            <a:r>
              <a:rPr lang="cs-CZ" sz="1600" b="1" dirty="0"/>
              <a:t> </a:t>
            </a:r>
            <a:r>
              <a:rPr lang="cs-CZ" sz="1600" b="1" dirty="0" err="1"/>
              <a:t>teams</a:t>
            </a:r>
            <a:endParaRPr lang="cs-CZ" sz="1600" b="1" dirty="0"/>
          </a:p>
          <a:p>
            <a:pPr marL="0" indent="0">
              <a:spcBef>
                <a:spcPts val="80"/>
              </a:spcBef>
              <a:buNone/>
            </a:pPr>
            <a:endParaRPr lang="cs-CZ" sz="1600" b="1" dirty="0"/>
          </a:p>
          <a:p>
            <a:pPr>
              <a:spcBef>
                <a:spcPts val="80"/>
              </a:spcBef>
            </a:pPr>
            <a:r>
              <a:rPr lang="en-US" sz="1600" dirty="0">
                <a:effectLst/>
                <a:ea typeface="Times New Roman" panose="02020603050405020304" pitchFamily="18" charset="0"/>
              </a:rPr>
              <a:t>Prague University of Economics and Business</a:t>
            </a:r>
            <a:r>
              <a:rPr lang="cs-CZ" sz="1600" dirty="0">
                <a:effectLst/>
                <a:ea typeface="Times New Roman" panose="02020603050405020304" pitchFamily="18" charset="0"/>
              </a:rPr>
              <a:t>, </a:t>
            </a:r>
            <a:r>
              <a:rPr lang="en-GB" sz="1600" dirty="0">
                <a:effectLst/>
                <a:ea typeface="Times New Roman" panose="02020603050405020304" pitchFamily="18" charset="0"/>
              </a:rPr>
              <a:t>Czech Republic</a:t>
            </a:r>
            <a:r>
              <a:rPr lang="cs-CZ" sz="1600" dirty="0">
                <a:ea typeface="Times New Roman" panose="02020603050405020304" pitchFamily="18" charset="0"/>
              </a:rPr>
              <a:t>;</a:t>
            </a:r>
          </a:p>
          <a:p>
            <a:pPr>
              <a:spcBef>
                <a:spcPts val="80"/>
              </a:spcBef>
            </a:pPr>
            <a:r>
              <a:rPr lang="en-GB" sz="1600" dirty="0" err="1"/>
              <a:t>Alexandru</a:t>
            </a:r>
            <a:r>
              <a:rPr lang="en-GB" sz="1600" dirty="0"/>
              <a:t> </a:t>
            </a:r>
            <a:r>
              <a:rPr lang="en-GB" sz="1600" dirty="0" err="1"/>
              <a:t>Ioan</a:t>
            </a:r>
            <a:r>
              <a:rPr lang="en-GB" sz="1600" dirty="0"/>
              <a:t> </a:t>
            </a:r>
            <a:r>
              <a:rPr lang="en-GB" sz="1600" dirty="0" err="1"/>
              <a:t>Cuza</a:t>
            </a:r>
            <a:r>
              <a:rPr lang="en-GB" sz="1600" dirty="0"/>
              <a:t> University of </a:t>
            </a:r>
            <a:r>
              <a:rPr lang="en-GB" sz="1600" dirty="0" err="1"/>
              <a:t>Iași</a:t>
            </a:r>
            <a:r>
              <a:rPr lang="en-GB" sz="1600" dirty="0"/>
              <a:t>, Romania; </a:t>
            </a:r>
            <a:endParaRPr lang="cs-CZ" sz="1600" dirty="0"/>
          </a:p>
          <a:p>
            <a:pPr>
              <a:spcBef>
                <a:spcPts val="80"/>
              </a:spcBef>
            </a:pPr>
            <a:r>
              <a:rPr lang="de-DE" sz="1600" dirty="0"/>
              <a:t>Fachhochschule des Mittelstands, Germany; </a:t>
            </a:r>
            <a:endParaRPr lang="cs-CZ" sz="1600" dirty="0"/>
          </a:p>
          <a:p>
            <a:pPr>
              <a:spcBef>
                <a:spcPts val="80"/>
              </a:spcBef>
            </a:pPr>
            <a:r>
              <a:rPr lang="en-US" sz="1600" dirty="0"/>
              <a:t>Munster Technological University</a:t>
            </a:r>
            <a:r>
              <a:rPr lang="cs-CZ" sz="1600" dirty="0"/>
              <a:t>,</a:t>
            </a:r>
            <a:r>
              <a:rPr lang="en-US" sz="1600" dirty="0"/>
              <a:t> Cork, Ireland</a:t>
            </a:r>
            <a:endParaRPr lang="cs-CZ" sz="1600" dirty="0"/>
          </a:p>
          <a:p>
            <a:pPr>
              <a:spcBef>
                <a:spcPts val="80"/>
              </a:spcBef>
            </a:pPr>
            <a:r>
              <a:rPr lang="es-ES" sz="1600" dirty="0"/>
              <a:t>Universidad Europea de Madrid, Spain; </a:t>
            </a:r>
            <a:endParaRPr lang="cs-CZ" sz="1600" dirty="0"/>
          </a:p>
          <a:p>
            <a:pPr>
              <a:spcBef>
                <a:spcPts val="80"/>
              </a:spcBef>
            </a:pPr>
            <a:r>
              <a:rPr lang="cs-CZ" sz="1600" dirty="0" err="1"/>
              <a:t>Universidade</a:t>
            </a:r>
            <a:r>
              <a:rPr lang="cs-CZ" sz="1600" dirty="0"/>
              <a:t> do Porto, Portugal;</a:t>
            </a:r>
          </a:p>
          <a:p>
            <a:pPr>
              <a:spcBef>
                <a:spcPts val="80"/>
              </a:spcBef>
            </a:pPr>
            <a:r>
              <a:rPr lang="en-GB" sz="1600" dirty="0"/>
              <a:t>University of Applied Sciences Burgenland, Austria;</a:t>
            </a:r>
            <a:endParaRPr lang="cs-CZ" sz="1600" dirty="0"/>
          </a:p>
          <a:p>
            <a:pPr>
              <a:spcBef>
                <a:spcPts val="80"/>
              </a:spcBef>
            </a:pPr>
            <a:r>
              <a:rPr lang="cs-CZ" sz="1600" dirty="0" err="1"/>
              <a:t>Vytauto</a:t>
            </a:r>
            <a:r>
              <a:rPr lang="cs-CZ" sz="1600" dirty="0"/>
              <a:t> </a:t>
            </a:r>
            <a:r>
              <a:rPr lang="cs-CZ" sz="1600" dirty="0" err="1"/>
              <a:t>Didziojo</a:t>
            </a:r>
            <a:r>
              <a:rPr lang="cs-CZ" sz="1600" dirty="0"/>
              <a:t> </a:t>
            </a:r>
            <a:r>
              <a:rPr lang="cs-CZ" sz="1600" dirty="0" err="1"/>
              <a:t>Universitetas</a:t>
            </a:r>
            <a:r>
              <a:rPr lang="cs-CZ" sz="1600" dirty="0"/>
              <a:t>, </a:t>
            </a:r>
            <a:r>
              <a:rPr lang="cs-CZ" sz="1600" dirty="0" err="1"/>
              <a:t>Lithuania</a:t>
            </a:r>
            <a:r>
              <a:rPr lang="cs-CZ" sz="1600" dirty="0"/>
              <a:t>.</a:t>
            </a:r>
          </a:p>
          <a:p>
            <a:pPr>
              <a:spcBef>
                <a:spcPts val="80"/>
              </a:spcBef>
            </a:pPr>
            <a:endParaRPr lang="cs-CZ" sz="1600" dirty="0">
              <a:ea typeface="Times New Roman" panose="02020603050405020304" pitchFamily="18" charset="0"/>
              <a:cs typeface="Times New Roman" panose="02020603050405020304" pitchFamily="18" charset="0"/>
            </a:endParaRPr>
          </a:p>
        </p:txBody>
      </p:sp>
      <p:pic>
        <p:nvPicPr>
          <p:cNvPr id="33" name="Obrázek 32" descr="Obsah obrázku text&#10;&#10;Popis byl vytvořen automaticky">
            <a:extLst>
              <a:ext uri="{FF2B5EF4-FFF2-40B4-BE49-F238E27FC236}">
                <a16:creationId xmlns:a16="http://schemas.microsoft.com/office/drawing/2014/main" id="{92C66C0C-75C2-4D02-BD5B-B229A3BC3D67}"/>
              </a:ext>
            </a:extLst>
          </p:cNvPr>
          <p:cNvPicPr>
            <a:picLocks noChangeAspect="1"/>
          </p:cNvPicPr>
          <p:nvPr/>
        </p:nvPicPr>
        <p:blipFill rotWithShape="1">
          <a:blip r:embed="rId2">
            <a:extLst>
              <a:ext uri="{28A0092B-C50C-407E-A947-70E740481C1C}">
                <a14:useLocalDpi xmlns:a14="http://schemas.microsoft.com/office/drawing/2010/main" val="0"/>
              </a:ext>
            </a:extLst>
          </a:blip>
          <a:srcRect l="23785"/>
          <a:stretch/>
        </p:blipFill>
        <p:spPr>
          <a:xfrm>
            <a:off x="6702289" y="662257"/>
            <a:ext cx="5066938" cy="1461609"/>
          </a:xfrm>
          <a:prstGeom prst="rect">
            <a:avLst/>
          </a:prstGeom>
        </p:spPr>
      </p:pic>
      <p:pic>
        <p:nvPicPr>
          <p:cNvPr id="9" name="Obrázek 8" descr="Obsah obrázku krajina, venku, příroda, Pohoří&#10;&#10;Popis byl vytvořen automaticky">
            <a:extLst>
              <a:ext uri="{FF2B5EF4-FFF2-40B4-BE49-F238E27FC236}">
                <a16:creationId xmlns:a16="http://schemas.microsoft.com/office/drawing/2014/main" id="{4DAD2D8B-BE91-395E-2F9C-1F6C2C1182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773" y="2565030"/>
            <a:ext cx="5575584" cy="3717056"/>
          </a:xfrm>
          <a:prstGeom prst="rect">
            <a:avLst/>
          </a:prstGeom>
        </p:spPr>
      </p:pic>
    </p:spTree>
    <p:extLst>
      <p:ext uri="{BB962C8B-B14F-4D97-AF65-F5344CB8AC3E}">
        <p14:creationId xmlns:p14="http://schemas.microsoft.com/office/powerpoint/2010/main" val="38069719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0" name="Rectangle 45">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F400F0CD-D7AA-4DC7-AAC5-9BAE5535BEC3}"/>
              </a:ext>
            </a:extLst>
          </p:cNvPr>
          <p:cNvSpPr>
            <a:spLocks noGrp="1"/>
          </p:cNvSpPr>
          <p:nvPr>
            <p:ph type="ctrTitle"/>
          </p:nvPr>
        </p:nvSpPr>
        <p:spPr>
          <a:xfrm>
            <a:off x="695325" y="4727768"/>
            <a:ext cx="10591800" cy="978772"/>
          </a:xfrm>
        </p:spPr>
        <p:txBody>
          <a:bodyPr>
            <a:noAutofit/>
          </a:bodyPr>
          <a:lstStyle/>
          <a:p>
            <a:pPr>
              <a:lnSpc>
                <a:spcPct val="90000"/>
              </a:lnSpc>
            </a:pPr>
            <a:r>
              <a:rPr lang="cs-CZ" sz="3800" dirty="0"/>
              <a:t>2 </a:t>
            </a:r>
            <a:r>
              <a:rPr lang="cs-CZ" sz="3800" dirty="0" err="1"/>
              <a:t>large-scale</a:t>
            </a:r>
            <a:r>
              <a:rPr lang="cs-CZ" sz="3800" dirty="0"/>
              <a:t> </a:t>
            </a:r>
            <a:r>
              <a:rPr lang="cs-CZ" sz="3800" dirty="0" err="1"/>
              <a:t>Protected</a:t>
            </a:r>
            <a:r>
              <a:rPr lang="cs-CZ" sz="3800" dirty="0"/>
              <a:t> </a:t>
            </a:r>
            <a:r>
              <a:rPr lang="cs-CZ" sz="3800" dirty="0" err="1"/>
              <a:t>areas</a:t>
            </a:r>
            <a:r>
              <a:rPr lang="cs-CZ" sz="3800" dirty="0"/>
              <a:t> and </a:t>
            </a:r>
            <a:r>
              <a:rPr lang="cs-CZ" sz="3800" dirty="0" err="1"/>
              <a:t>national</a:t>
            </a:r>
            <a:r>
              <a:rPr lang="cs-CZ" sz="3800" dirty="0"/>
              <a:t> </a:t>
            </a:r>
            <a:r>
              <a:rPr lang="cs-CZ" sz="3800" dirty="0" err="1"/>
              <a:t>parks</a:t>
            </a:r>
            <a:endParaRPr lang="en-US" sz="3800" dirty="0"/>
          </a:p>
        </p:txBody>
      </p:sp>
      <p:sp>
        <p:nvSpPr>
          <p:cNvPr id="3" name="Podnadpis 2">
            <a:extLst>
              <a:ext uri="{FF2B5EF4-FFF2-40B4-BE49-F238E27FC236}">
                <a16:creationId xmlns:a16="http://schemas.microsoft.com/office/drawing/2014/main" id="{FE9E3DF7-E9CB-42F7-8250-90BE28693EE9}"/>
              </a:ext>
            </a:extLst>
          </p:cNvPr>
          <p:cNvSpPr>
            <a:spLocks noGrp="1"/>
          </p:cNvSpPr>
          <p:nvPr>
            <p:ph type="subTitle" idx="1"/>
          </p:nvPr>
        </p:nvSpPr>
        <p:spPr>
          <a:xfrm>
            <a:off x="695325" y="5879227"/>
            <a:ext cx="9470954" cy="533983"/>
          </a:xfrm>
        </p:spPr>
        <p:txBody>
          <a:bodyPr anchor="t">
            <a:normAutofit/>
          </a:bodyPr>
          <a:lstStyle/>
          <a:p>
            <a:r>
              <a:rPr lang="en-US" sz="1700" dirty="0">
                <a:latin typeface="Avenir Next LT Pro" panose="020B0504020202020204" pitchFamily="34" charset="-18"/>
              </a:rPr>
              <a:t>Methodology of Interpretation of European Nature Heritage in Tourism</a:t>
            </a:r>
            <a:endParaRPr lang="cs-CZ" sz="1700" dirty="0">
              <a:latin typeface="Avenir Next LT Pro" panose="020B0504020202020204" pitchFamily="34" charset="-18"/>
            </a:endParaRPr>
          </a:p>
        </p:txBody>
      </p:sp>
      <p:cxnSp>
        <p:nvCxnSpPr>
          <p:cNvPr id="93" name="Straight Connector 47">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455508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Obrázek 3">
            <a:extLst>
              <a:ext uri="{FF2B5EF4-FFF2-40B4-BE49-F238E27FC236}">
                <a16:creationId xmlns:a16="http://schemas.microsoft.com/office/drawing/2014/main" id="{BE4D847E-649A-E526-82EB-B059A395F83F}"/>
              </a:ext>
            </a:extLst>
          </p:cNvPr>
          <p:cNvPicPr>
            <a:picLocks noChangeAspect="1"/>
          </p:cNvPicPr>
          <p:nvPr/>
        </p:nvPicPr>
        <p:blipFill rotWithShape="1">
          <a:blip r:embed="rId2"/>
          <a:srcRect l="-1" t="2423" r="362" b="14640"/>
          <a:stretch/>
        </p:blipFill>
        <p:spPr>
          <a:xfrm>
            <a:off x="800100" y="700311"/>
            <a:ext cx="10591800" cy="3504501"/>
          </a:xfrm>
          <a:prstGeom prst="rect">
            <a:avLst/>
          </a:prstGeom>
        </p:spPr>
      </p:pic>
    </p:spTree>
    <p:extLst>
      <p:ext uri="{BB962C8B-B14F-4D97-AF65-F5344CB8AC3E}">
        <p14:creationId xmlns:p14="http://schemas.microsoft.com/office/powerpoint/2010/main" val="2485851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5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B4B4454-08DA-4235-F496-A0DD24324BBB}"/>
              </a:ext>
            </a:extLst>
          </p:cNvPr>
          <p:cNvSpPr>
            <a:spLocks noGrp="1"/>
          </p:cNvSpPr>
          <p:nvPr>
            <p:ph type="title"/>
          </p:nvPr>
        </p:nvSpPr>
        <p:spPr/>
        <p:txBody>
          <a:bodyPr/>
          <a:lstStyle/>
          <a:p>
            <a:r>
              <a:rPr lang="cs-CZ" dirty="0" err="1"/>
              <a:t>Protected</a:t>
            </a:r>
            <a:r>
              <a:rPr lang="cs-CZ" dirty="0"/>
              <a:t> </a:t>
            </a:r>
            <a:r>
              <a:rPr lang="cs-CZ" dirty="0" err="1"/>
              <a:t>areas</a:t>
            </a:r>
            <a:endParaRPr lang="cs-CZ" dirty="0"/>
          </a:p>
        </p:txBody>
      </p:sp>
      <p:sp>
        <p:nvSpPr>
          <p:cNvPr id="3" name="Zástupný obsah 2">
            <a:extLst>
              <a:ext uri="{FF2B5EF4-FFF2-40B4-BE49-F238E27FC236}">
                <a16:creationId xmlns:a16="http://schemas.microsoft.com/office/drawing/2014/main" id="{510505F5-EE19-80A8-91CE-6E8B944778AD}"/>
              </a:ext>
            </a:extLst>
          </p:cNvPr>
          <p:cNvSpPr>
            <a:spLocks noGrp="1"/>
          </p:cNvSpPr>
          <p:nvPr>
            <p:ph idx="1"/>
          </p:nvPr>
        </p:nvSpPr>
        <p:spPr/>
        <p:txBody>
          <a:bodyPr/>
          <a:lstStyle/>
          <a:p>
            <a:r>
              <a:rPr lang="cs-CZ" i="1" dirty="0"/>
              <a:t>„</a:t>
            </a:r>
            <a:r>
              <a:rPr lang="cs-CZ" i="1" dirty="0" err="1"/>
              <a:t>Protected</a:t>
            </a:r>
            <a:r>
              <a:rPr lang="cs-CZ" i="1" dirty="0"/>
              <a:t> area </a:t>
            </a:r>
            <a:r>
              <a:rPr lang="cs-CZ" i="1" dirty="0" err="1"/>
              <a:t>is</a:t>
            </a:r>
            <a:r>
              <a:rPr lang="cs-CZ" i="1" dirty="0"/>
              <a:t> a </a:t>
            </a:r>
            <a:r>
              <a:rPr lang="cs-CZ" i="1" dirty="0" err="1"/>
              <a:t>clearly</a:t>
            </a:r>
            <a:r>
              <a:rPr lang="cs-CZ" i="1" dirty="0"/>
              <a:t> </a:t>
            </a:r>
            <a:r>
              <a:rPr lang="cs-CZ" i="1" dirty="0" err="1"/>
              <a:t>defined</a:t>
            </a:r>
            <a:r>
              <a:rPr lang="cs-CZ" i="1" dirty="0"/>
              <a:t> </a:t>
            </a:r>
            <a:r>
              <a:rPr lang="cs-CZ" i="1" dirty="0" err="1"/>
              <a:t>geographical</a:t>
            </a:r>
            <a:r>
              <a:rPr lang="cs-CZ" i="1" dirty="0"/>
              <a:t> </a:t>
            </a:r>
            <a:r>
              <a:rPr lang="cs-CZ" i="1" dirty="0" err="1"/>
              <a:t>space</a:t>
            </a:r>
            <a:r>
              <a:rPr lang="cs-CZ" i="1" dirty="0"/>
              <a:t>, </a:t>
            </a:r>
            <a:r>
              <a:rPr lang="cs-CZ" i="1" dirty="0" err="1"/>
              <a:t>recognised</a:t>
            </a:r>
            <a:r>
              <a:rPr lang="cs-CZ" i="1" dirty="0"/>
              <a:t>, </a:t>
            </a:r>
            <a:r>
              <a:rPr lang="cs-CZ" i="1" dirty="0" err="1"/>
              <a:t>dedicated</a:t>
            </a:r>
            <a:r>
              <a:rPr lang="cs-CZ" i="1" dirty="0"/>
              <a:t> and </a:t>
            </a:r>
            <a:r>
              <a:rPr lang="cs-CZ" i="1" dirty="0" err="1"/>
              <a:t>managed</a:t>
            </a:r>
            <a:r>
              <a:rPr lang="cs-CZ" i="1" dirty="0"/>
              <a:t>, </a:t>
            </a:r>
            <a:r>
              <a:rPr lang="cs-CZ" i="1" dirty="0" err="1"/>
              <a:t>through</a:t>
            </a:r>
            <a:r>
              <a:rPr lang="cs-CZ" i="1" dirty="0"/>
              <a:t> </a:t>
            </a:r>
            <a:r>
              <a:rPr lang="cs-CZ" i="1" dirty="0" err="1"/>
              <a:t>legal</a:t>
            </a:r>
            <a:r>
              <a:rPr lang="cs-CZ" i="1" dirty="0"/>
              <a:t> </a:t>
            </a:r>
            <a:r>
              <a:rPr lang="cs-CZ" i="1" dirty="0" err="1"/>
              <a:t>or</a:t>
            </a:r>
            <a:r>
              <a:rPr lang="cs-CZ" i="1" dirty="0"/>
              <a:t> </a:t>
            </a:r>
            <a:r>
              <a:rPr lang="cs-CZ" i="1" dirty="0" err="1"/>
              <a:t>other</a:t>
            </a:r>
            <a:r>
              <a:rPr lang="cs-CZ" i="1" dirty="0"/>
              <a:t> </a:t>
            </a:r>
            <a:r>
              <a:rPr lang="cs-CZ" i="1" dirty="0" err="1"/>
              <a:t>effective</a:t>
            </a:r>
            <a:r>
              <a:rPr lang="cs-CZ" i="1" dirty="0"/>
              <a:t> </a:t>
            </a:r>
            <a:r>
              <a:rPr lang="cs-CZ" i="1" dirty="0" err="1"/>
              <a:t>means</a:t>
            </a:r>
            <a:r>
              <a:rPr lang="cs-CZ" i="1" dirty="0"/>
              <a:t>, to </a:t>
            </a:r>
            <a:r>
              <a:rPr lang="cs-CZ" i="1" dirty="0" err="1"/>
              <a:t>achieve</a:t>
            </a:r>
            <a:r>
              <a:rPr lang="cs-CZ" i="1" dirty="0"/>
              <a:t> </a:t>
            </a:r>
            <a:r>
              <a:rPr lang="cs-CZ" i="1" dirty="0" err="1"/>
              <a:t>the</a:t>
            </a:r>
            <a:r>
              <a:rPr lang="cs-CZ" i="1" dirty="0"/>
              <a:t> long-term </a:t>
            </a:r>
            <a:r>
              <a:rPr lang="cs-CZ" i="1" dirty="0" err="1"/>
              <a:t>conservation</a:t>
            </a:r>
            <a:r>
              <a:rPr lang="cs-CZ" i="1" dirty="0"/>
              <a:t> </a:t>
            </a:r>
            <a:r>
              <a:rPr lang="cs-CZ" i="1" dirty="0" err="1"/>
              <a:t>of</a:t>
            </a:r>
            <a:r>
              <a:rPr lang="cs-CZ" i="1" dirty="0"/>
              <a:t> </a:t>
            </a:r>
            <a:r>
              <a:rPr lang="cs-CZ" i="1" dirty="0" err="1"/>
              <a:t>nature</a:t>
            </a:r>
            <a:r>
              <a:rPr lang="cs-CZ" i="1" dirty="0"/>
              <a:t> </a:t>
            </a:r>
            <a:r>
              <a:rPr lang="cs-CZ" i="1" dirty="0" err="1"/>
              <a:t>with</a:t>
            </a:r>
            <a:r>
              <a:rPr lang="cs-CZ" i="1" dirty="0"/>
              <a:t> </a:t>
            </a:r>
            <a:r>
              <a:rPr lang="cs-CZ" i="1" dirty="0" err="1"/>
              <a:t>associated</a:t>
            </a:r>
            <a:r>
              <a:rPr lang="cs-CZ" i="1" dirty="0"/>
              <a:t> </a:t>
            </a:r>
            <a:r>
              <a:rPr lang="cs-CZ" i="1" dirty="0" err="1"/>
              <a:t>ekosystem</a:t>
            </a:r>
            <a:r>
              <a:rPr lang="cs-CZ" i="1" dirty="0"/>
              <a:t> </a:t>
            </a:r>
            <a:r>
              <a:rPr lang="cs-CZ" i="1" dirty="0" err="1"/>
              <a:t>services</a:t>
            </a:r>
            <a:r>
              <a:rPr lang="cs-CZ" i="1" dirty="0"/>
              <a:t> and </a:t>
            </a:r>
            <a:r>
              <a:rPr lang="cs-CZ" i="1" dirty="0" err="1"/>
              <a:t>cultural</a:t>
            </a:r>
            <a:r>
              <a:rPr lang="cs-CZ" i="1" dirty="0"/>
              <a:t> </a:t>
            </a:r>
            <a:r>
              <a:rPr lang="cs-CZ" i="1" dirty="0" err="1"/>
              <a:t>values</a:t>
            </a:r>
            <a:r>
              <a:rPr lang="cs-CZ" i="1" dirty="0"/>
              <a:t>“ </a:t>
            </a:r>
            <a:r>
              <a:rPr lang="cs-CZ" dirty="0"/>
              <a:t>(</a:t>
            </a:r>
            <a:r>
              <a:rPr lang="cs-CZ" dirty="0" err="1"/>
              <a:t>Dudley</a:t>
            </a:r>
            <a:r>
              <a:rPr lang="cs-CZ" dirty="0"/>
              <a:t>, 2008).</a:t>
            </a:r>
          </a:p>
          <a:p>
            <a:r>
              <a:rPr lang="cs-CZ" b="1" dirty="0"/>
              <a:t>„</a:t>
            </a:r>
            <a:r>
              <a:rPr lang="cs-CZ" b="1" dirty="0" err="1"/>
              <a:t>Large-scale</a:t>
            </a:r>
            <a:r>
              <a:rPr lang="cs-CZ" b="1" dirty="0"/>
              <a:t> </a:t>
            </a:r>
            <a:r>
              <a:rPr lang="cs-CZ" b="1" dirty="0" err="1"/>
              <a:t>protected</a:t>
            </a:r>
            <a:r>
              <a:rPr lang="cs-CZ" b="1" dirty="0"/>
              <a:t> area“ (LSPA) </a:t>
            </a:r>
            <a:r>
              <a:rPr lang="cs-CZ" dirty="0"/>
              <a:t>– </a:t>
            </a:r>
            <a:r>
              <a:rPr lang="cs-CZ" dirty="0" err="1"/>
              <a:t>national</a:t>
            </a:r>
            <a:r>
              <a:rPr lang="cs-CZ" dirty="0"/>
              <a:t> </a:t>
            </a:r>
            <a:r>
              <a:rPr lang="cs-CZ" dirty="0" err="1"/>
              <a:t>parks</a:t>
            </a:r>
            <a:r>
              <a:rPr lang="cs-CZ" dirty="0"/>
              <a:t>, UNESCO </a:t>
            </a:r>
            <a:r>
              <a:rPr lang="cs-CZ" dirty="0" err="1"/>
              <a:t>biosphere</a:t>
            </a:r>
            <a:r>
              <a:rPr lang="cs-CZ" dirty="0"/>
              <a:t> </a:t>
            </a:r>
            <a:r>
              <a:rPr lang="cs-CZ" dirty="0" err="1"/>
              <a:t>reserves</a:t>
            </a:r>
            <a:r>
              <a:rPr lang="cs-CZ" dirty="0"/>
              <a:t>, </a:t>
            </a:r>
            <a:r>
              <a:rPr lang="cs-CZ" dirty="0" err="1"/>
              <a:t>nature</a:t>
            </a:r>
            <a:r>
              <a:rPr lang="cs-CZ" dirty="0"/>
              <a:t> and </a:t>
            </a:r>
            <a:r>
              <a:rPr lang="cs-CZ" dirty="0" err="1"/>
              <a:t>landscape</a:t>
            </a:r>
            <a:r>
              <a:rPr lang="cs-CZ" dirty="0"/>
              <a:t> </a:t>
            </a:r>
            <a:r>
              <a:rPr lang="cs-CZ" dirty="0" err="1"/>
              <a:t>parks</a:t>
            </a:r>
            <a:r>
              <a:rPr lang="cs-CZ" dirty="0"/>
              <a:t>, </a:t>
            </a:r>
            <a:r>
              <a:rPr lang="cs-CZ" dirty="0" err="1"/>
              <a:t>including</a:t>
            </a:r>
            <a:r>
              <a:rPr lang="cs-CZ" dirty="0"/>
              <a:t> </a:t>
            </a:r>
            <a:r>
              <a:rPr lang="cs-CZ" dirty="0" err="1"/>
              <a:t>also</a:t>
            </a:r>
            <a:r>
              <a:rPr lang="cs-CZ" dirty="0"/>
              <a:t> UNESCO </a:t>
            </a:r>
            <a:r>
              <a:rPr lang="cs-CZ" dirty="0" err="1"/>
              <a:t>World</a:t>
            </a:r>
            <a:r>
              <a:rPr lang="cs-CZ" dirty="0"/>
              <a:t> </a:t>
            </a:r>
            <a:r>
              <a:rPr lang="cs-CZ" dirty="0" err="1"/>
              <a:t>Heritage</a:t>
            </a:r>
            <a:r>
              <a:rPr lang="cs-CZ" dirty="0"/>
              <a:t> </a:t>
            </a:r>
            <a:r>
              <a:rPr lang="cs-CZ" dirty="0" err="1"/>
              <a:t>Sites</a:t>
            </a:r>
            <a:r>
              <a:rPr lang="cs-CZ" dirty="0"/>
              <a:t> (</a:t>
            </a:r>
            <a:r>
              <a:rPr lang="cs-CZ" dirty="0" err="1"/>
              <a:t>depending</a:t>
            </a:r>
            <a:r>
              <a:rPr lang="cs-CZ" dirty="0"/>
              <a:t> on </a:t>
            </a:r>
            <a:r>
              <a:rPr lang="cs-CZ" dirty="0" err="1"/>
              <a:t>their</a:t>
            </a:r>
            <a:r>
              <a:rPr lang="cs-CZ" dirty="0"/>
              <a:t> </a:t>
            </a:r>
            <a:r>
              <a:rPr lang="cs-CZ" dirty="0" err="1"/>
              <a:t>size</a:t>
            </a:r>
            <a:r>
              <a:rPr lang="cs-CZ" dirty="0"/>
              <a:t> and </a:t>
            </a:r>
            <a:r>
              <a:rPr lang="cs-CZ" dirty="0" err="1"/>
              <a:t>objectives</a:t>
            </a:r>
            <a:r>
              <a:rPr lang="cs-CZ" dirty="0"/>
              <a:t>)</a:t>
            </a:r>
          </a:p>
          <a:p>
            <a:endParaRPr lang="cs-CZ" dirty="0"/>
          </a:p>
        </p:txBody>
      </p:sp>
      <p:pic>
        <p:nvPicPr>
          <p:cNvPr id="4" name="Obrázek 3" descr="Obsah obrázku text&#10;&#10;Popis byl vytvořen automaticky">
            <a:extLst>
              <a:ext uri="{FF2B5EF4-FFF2-40B4-BE49-F238E27FC236}">
                <a16:creationId xmlns:a16="http://schemas.microsoft.com/office/drawing/2014/main" id="{FB0263DF-FA57-9782-C4C3-6BE20D7940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1143236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68B2C62-7648-4430-90D5-AE0F252AF1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B87210CB-796B-D92E-944D-ED6562ED5B6E}"/>
              </a:ext>
            </a:extLst>
          </p:cNvPr>
          <p:cNvSpPr>
            <a:spLocks noGrp="1"/>
          </p:cNvSpPr>
          <p:nvPr>
            <p:ph type="title"/>
          </p:nvPr>
        </p:nvSpPr>
        <p:spPr>
          <a:xfrm>
            <a:off x="700087" y="909638"/>
            <a:ext cx="10691813" cy="1155618"/>
          </a:xfrm>
        </p:spPr>
        <p:txBody>
          <a:bodyPr>
            <a:normAutofit/>
          </a:bodyPr>
          <a:lstStyle/>
          <a:p>
            <a:pPr>
              <a:lnSpc>
                <a:spcPct val="90000"/>
              </a:lnSpc>
            </a:pPr>
            <a:r>
              <a:rPr lang="cs-CZ" sz="3700" dirty="0" err="1"/>
              <a:t>The</a:t>
            </a:r>
            <a:r>
              <a:rPr lang="cs-CZ" sz="3700" dirty="0"/>
              <a:t> </a:t>
            </a:r>
            <a:r>
              <a:rPr lang="cs-CZ" sz="3700" b="1" dirty="0" err="1"/>
              <a:t>iucn</a:t>
            </a:r>
            <a:r>
              <a:rPr lang="cs-CZ" sz="3700" dirty="0"/>
              <a:t> </a:t>
            </a:r>
            <a:r>
              <a:rPr lang="cs-CZ" sz="3700" dirty="0" err="1"/>
              <a:t>protected</a:t>
            </a:r>
            <a:r>
              <a:rPr lang="cs-CZ" sz="3700" dirty="0"/>
              <a:t> area </a:t>
            </a:r>
            <a:r>
              <a:rPr lang="cs-CZ" sz="3700" dirty="0" err="1"/>
              <a:t>categories</a:t>
            </a:r>
            <a:r>
              <a:rPr lang="cs-CZ" sz="3700" dirty="0"/>
              <a:t> </a:t>
            </a:r>
            <a:r>
              <a:rPr lang="cs-CZ" sz="3700" dirty="0" err="1"/>
              <a:t>system</a:t>
            </a:r>
            <a:endParaRPr lang="cs-CZ" sz="3700" dirty="0"/>
          </a:p>
        </p:txBody>
      </p:sp>
      <p:cxnSp>
        <p:nvCxnSpPr>
          <p:cNvPr id="11" name="Straight Connector 10">
            <a:extLst>
              <a:ext uri="{FF2B5EF4-FFF2-40B4-BE49-F238E27FC236}">
                <a16:creationId xmlns:a16="http://schemas.microsoft.com/office/drawing/2014/main" id="{AAD0195E-7F27-4D06-9427-0C121D721A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D74C2FC-3228-4FC1-B97B-87AD35508D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5" name="Zástupný obsah 2">
            <a:extLst>
              <a:ext uri="{FF2B5EF4-FFF2-40B4-BE49-F238E27FC236}">
                <a16:creationId xmlns:a16="http://schemas.microsoft.com/office/drawing/2014/main" id="{34F35539-23AB-D1FD-478F-FA7F385B6FA3}"/>
              </a:ext>
            </a:extLst>
          </p:cNvPr>
          <p:cNvGraphicFramePr>
            <a:graphicFrameLocks noGrp="1"/>
          </p:cNvGraphicFramePr>
          <p:nvPr>
            <p:ph idx="1"/>
            <p:extLst>
              <p:ext uri="{D42A27DB-BD31-4B8C-83A1-F6EECF244321}">
                <p14:modId xmlns:p14="http://schemas.microsoft.com/office/powerpoint/2010/main" val="1421301757"/>
              </p:ext>
            </p:extLst>
          </p:nvPr>
        </p:nvGraphicFramePr>
        <p:xfrm>
          <a:off x="700088" y="2292350"/>
          <a:ext cx="10691812" cy="3636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Obrázek 3" descr="Obsah obrázku text&#10;&#10;Popis byl vytvořen automaticky">
            <a:extLst>
              <a:ext uri="{FF2B5EF4-FFF2-40B4-BE49-F238E27FC236}">
                <a16:creationId xmlns:a16="http://schemas.microsoft.com/office/drawing/2014/main" id="{FA718652-281F-9BEC-A002-AA2F62AF2C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14885796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66A330-E6F0-588B-671E-60AC150D5CD4}"/>
              </a:ext>
            </a:extLst>
          </p:cNvPr>
          <p:cNvSpPr>
            <a:spLocks noGrp="1"/>
          </p:cNvSpPr>
          <p:nvPr>
            <p:ph type="title"/>
          </p:nvPr>
        </p:nvSpPr>
        <p:spPr/>
        <p:txBody>
          <a:bodyPr/>
          <a:lstStyle/>
          <a:p>
            <a:r>
              <a:rPr lang="cs-CZ" b="1" dirty="0"/>
              <a:t>Natura 2000</a:t>
            </a:r>
          </a:p>
        </p:txBody>
      </p:sp>
      <p:sp>
        <p:nvSpPr>
          <p:cNvPr id="3" name="Zástupný obsah 2">
            <a:extLst>
              <a:ext uri="{FF2B5EF4-FFF2-40B4-BE49-F238E27FC236}">
                <a16:creationId xmlns:a16="http://schemas.microsoft.com/office/drawing/2014/main" id="{0FBBD733-05C9-10F4-AB6E-09EEF1DE188E}"/>
              </a:ext>
            </a:extLst>
          </p:cNvPr>
          <p:cNvSpPr>
            <a:spLocks noGrp="1"/>
          </p:cNvSpPr>
          <p:nvPr>
            <p:ph idx="1"/>
          </p:nvPr>
        </p:nvSpPr>
        <p:spPr/>
        <p:txBody>
          <a:bodyPr/>
          <a:lstStyle/>
          <a:p>
            <a:r>
              <a:rPr lang="cs-CZ" dirty="0"/>
              <a:t>A network </a:t>
            </a:r>
            <a:r>
              <a:rPr lang="cs-CZ" dirty="0" err="1"/>
              <a:t>of</a:t>
            </a:r>
            <a:r>
              <a:rPr lang="cs-CZ" dirty="0"/>
              <a:t> </a:t>
            </a:r>
            <a:r>
              <a:rPr lang="cs-CZ" b="1" dirty="0" err="1"/>
              <a:t>large-scale</a:t>
            </a:r>
            <a:r>
              <a:rPr lang="cs-CZ" b="1" dirty="0"/>
              <a:t> </a:t>
            </a:r>
            <a:r>
              <a:rPr lang="cs-CZ" b="1" dirty="0" err="1"/>
              <a:t>protected</a:t>
            </a:r>
            <a:r>
              <a:rPr lang="cs-CZ" b="1" dirty="0"/>
              <a:t> </a:t>
            </a:r>
            <a:r>
              <a:rPr lang="cs-CZ" b="1" dirty="0" err="1"/>
              <a:t>areas</a:t>
            </a:r>
            <a:r>
              <a:rPr lang="cs-CZ" dirty="0"/>
              <a:t> </a:t>
            </a:r>
            <a:r>
              <a:rPr lang="cs-CZ" dirty="0" err="1"/>
              <a:t>established</a:t>
            </a:r>
            <a:r>
              <a:rPr lang="cs-CZ" dirty="0"/>
              <a:t> by </a:t>
            </a:r>
            <a:r>
              <a:rPr lang="cs-CZ" b="1" dirty="0" err="1"/>
              <a:t>the</a:t>
            </a:r>
            <a:r>
              <a:rPr lang="cs-CZ" b="1" dirty="0"/>
              <a:t> </a:t>
            </a:r>
            <a:r>
              <a:rPr lang="cs-CZ" b="1" dirty="0" err="1"/>
              <a:t>European</a:t>
            </a:r>
            <a:r>
              <a:rPr lang="cs-CZ" b="1" dirty="0"/>
              <a:t> Union </a:t>
            </a:r>
            <a:r>
              <a:rPr lang="cs-CZ" dirty="0" err="1"/>
              <a:t>with</a:t>
            </a:r>
            <a:r>
              <a:rPr lang="cs-CZ" dirty="0"/>
              <a:t> </a:t>
            </a:r>
            <a:r>
              <a:rPr lang="cs-CZ" dirty="0" err="1"/>
              <a:t>the</a:t>
            </a:r>
            <a:r>
              <a:rPr lang="cs-CZ" dirty="0"/>
              <a:t> </a:t>
            </a:r>
            <a:r>
              <a:rPr lang="cs-CZ" dirty="0" err="1"/>
              <a:t>aim</a:t>
            </a:r>
            <a:r>
              <a:rPr lang="cs-CZ" dirty="0"/>
              <a:t> </a:t>
            </a:r>
            <a:r>
              <a:rPr lang="cs-CZ" dirty="0" err="1"/>
              <a:t>of</a:t>
            </a:r>
            <a:r>
              <a:rPr lang="cs-CZ" dirty="0"/>
              <a:t> </a:t>
            </a:r>
            <a:r>
              <a:rPr lang="cs-CZ" b="1" dirty="0" err="1"/>
              <a:t>permanently</a:t>
            </a:r>
            <a:r>
              <a:rPr lang="cs-CZ" b="1" dirty="0"/>
              <a:t> </a:t>
            </a:r>
            <a:r>
              <a:rPr lang="cs-CZ" b="1" dirty="0" err="1"/>
              <a:t>securing</a:t>
            </a:r>
            <a:r>
              <a:rPr lang="cs-CZ" b="1" dirty="0"/>
              <a:t> </a:t>
            </a:r>
            <a:r>
              <a:rPr lang="cs-CZ" b="1" dirty="0" err="1"/>
              <a:t>Europe‘s</a:t>
            </a:r>
            <a:r>
              <a:rPr lang="cs-CZ" b="1" dirty="0"/>
              <a:t> </a:t>
            </a:r>
            <a:r>
              <a:rPr lang="cs-CZ" b="1" dirty="0" err="1"/>
              <a:t>habitats</a:t>
            </a:r>
            <a:endParaRPr lang="cs-CZ" b="1" dirty="0"/>
          </a:p>
          <a:p>
            <a:r>
              <a:rPr lang="cs-CZ" dirty="0" err="1"/>
              <a:t>Covers</a:t>
            </a:r>
            <a:r>
              <a:rPr lang="cs-CZ" dirty="0"/>
              <a:t> 18 % </a:t>
            </a:r>
            <a:r>
              <a:rPr lang="cs-CZ" dirty="0" err="1"/>
              <a:t>of</a:t>
            </a:r>
            <a:r>
              <a:rPr lang="cs-CZ" dirty="0"/>
              <a:t> </a:t>
            </a:r>
            <a:r>
              <a:rPr lang="cs-CZ" dirty="0" err="1"/>
              <a:t>the</a:t>
            </a:r>
            <a:r>
              <a:rPr lang="cs-CZ" dirty="0"/>
              <a:t> </a:t>
            </a:r>
            <a:r>
              <a:rPr lang="cs-CZ" dirty="0" err="1"/>
              <a:t>EU‘s</a:t>
            </a:r>
            <a:r>
              <a:rPr lang="cs-CZ" dirty="0"/>
              <a:t> </a:t>
            </a:r>
            <a:r>
              <a:rPr lang="cs-CZ" dirty="0" err="1"/>
              <a:t>land</a:t>
            </a:r>
            <a:r>
              <a:rPr lang="cs-CZ" dirty="0"/>
              <a:t> </a:t>
            </a:r>
            <a:r>
              <a:rPr lang="cs-CZ" dirty="0" err="1"/>
              <a:t>mass</a:t>
            </a:r>
            <a:r>
              <a:rPr lang="cs-CZ" dirty="0"/>
              <a:t> and more </a:t>
            </a:r>
            <a:r>
              <a:rPr lang="cs-CZ" dirty="0" err="1"/>
              <a:t>than</a:t>
            </a:r>
            <a:r>
              <a:rPr lang="cs-CZ" dirty="0"/>
              <a:t> 8 % </a:t>
            </a:r>
            <a:r>
              <a:rPr lang="cs-CZ" dirty="0" err="1"/>
              <a:t>of</a:t>
            </a:r>
            <a:r>
              <a:rPr lang="cs-CZ" dirty="0"/>
              <a:t> </a:t>
            </a:r>
            <a:r>
              <a:rPr lang="cs-CZ" dirty="0" err="1"/>
              <a:t>its</a:t>
            </a:r>
            <a:r>
              <a:rPr lang="cs-CZ" dirty="0"/>
              <a:t> </a:t>
            </a:r>
            <a:r>
              <a:rPr lang="cs-CZ" dirty="0" err="1"/>
              <a:t>marine</a:t>
            </a:r>
            <a:r>
              <a:rPr lang="cs-CZ" dirty="0"/>
              <a:t> </a:t>
            </a:r>
            <a:r>
              <a:rPr lang="cs-CZ" dirty="0" err="1"/>
              <a:t>territory</a:t>
            </a:r>
            <a:endParaRPr lang="cs-CZ" dirty="0"/>
          </a:p>
          <a:p>
            <a:r>
              <a:rPr lang="cs-CZ" dirty="0" err="1"/>
              <a:t>Aiming</a:t>
            </a:r>
            <a:r>
              <a:rPr lang="cs-CZ" dirty="0"/>
              <a:t> to </a:t>
            </a:r>
            <a:r>
              <a:rPr lang="cs-CZ" dirty="0" err="1"/>
              <a:t>protect</a:t>
            </a:r>
            <a:r>
              <a:rPr lang="cs-CZ" dirty="0"/>
              <a:t> </a:t>
            </a:r>
            <a:r>
              <a:rPr lang="cs-CZ" dirty="0" err="1"/>
              <a:t>rare</a:t>
            </a:r>
            <a:r>
              <a:rPr lang="cs-CZ" dirty="0"/>
              <a:t> species and </a:t>
            </a:r>
            <a:r>
              <a:rPr lang="cs-CZ" dirty="0" err="1"/>
              <a:t>habitats</a:t>
            </a:r>
            <a:r>
              <a:rPr lang="cs-CZ" dirty="0"/>
              <a:t> </a:t>
            </a:r>
            <a:r>
              <a:rPr lang="cs-CZ" dirty="0" err="1"/>
              <a:t>while</a:t>
            </a:r>
            <a:r>
              <a:rPr lang="cs-CZ" dirty="0"/>
              <a:t> </a:t>
            </a:r>
            <a:r>
              <a:rPr lang="cs-CZ" dirty="0" err="1"/>
              <a:t>promoting</a:t>
            </a:r>
            <a:r>
              <a:rPr lang="cs-CZ" dirty="0"/>
              <a:t> </a:t>
            </a:r>
            <a:r>
              <a:rPr lang="cs-CZ" dirty="0" err="1"/>
              <a:t>conservation</a:t>
            </a:r>
            <a:r>
              <a:rPr lang="cs-CZ" dirty="0"/>
              <a:t> and </a:t>
            </a:r>
            <a:r>
              <a:rPr lang="cs-CZ" dirty="0" err="1"/>
              <a:t>sustainable</a:t>
            </a:r>
            <a:r>
              <a:rPr lang="cs-CZ" dirty="0"/>
              <a:t> use</a:t>
            </a:r>
          </a:p>
        </p:txBody>
      </p:sp>
      <p:pic>
        <p:nvPicPr>
          <p:cNvPr id="4" name="Obrázek 3" descr="Obsah obrázku text&#10;&#10;Popis byl vytvořen automaticky">
            <a:extLst>
              <a:ext uri="{FF2B5EF4-FFF2-40B4-BE49-F238E27FC236}">
                <a16:creationId xmlns:a16="http://schemas.microsoft.com/office/drawing/2014/main" id="{8E1538C3-B71F-B286-417B-62D5FFD1A8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6542460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14809E-30AE-78E9-10BE-F701FA9E015E}"/>
              </a:ext>
            </a:extLst>
          </p:cNvPr>
          <p:cNvSpPr>
            <a:spLocks noGrp="1"/>
          </p:cNvSpPr>
          <p:nvPr>
            <p:ph type="title"/>
          </p:nvPr>
        </p:nvSpPr>
        <p:spPr/>
        <p:txBody>
          <a:bodyPr/>
          <a:lstStyle/>
          <a:p>
            <a:r>
              <a:rPr lang="cs-CZ" dirty="0" err="1"/>
              <a:t>European</a:t>
            </a:r>
            <a:r>
              <a:rPr lang="cs-CZ" dirty="0"/>
              <a:t> </a:t>
            </a:r>
            <a:r>
              <a:rPr lang="cs-CZ" dirty="0" err="1"/>
              <a:t>large-scale</a:t>
            </a:r>
            <a:r>
              <a:rPr lang="cs-CZ" dirty="0"/>
              <a:t> </a:t>
            </a:r>
            <a:r>
              <a:rPr lang="cs-CZ" dirty="0" err="1"/>
              <a:t>protected</a:t>
            </a:r>
            <a:r>
              <a:rPr lang="cs-CZ" dirty="0"/>
              <a:t> </a:t>
            </a:r>
            <a:r>
              <a:rPr lang="cs-CZ" dirty="0" err="1"/>
              <a:t>areas</a:t>
            </a:r>
            <a:r>
              <a:rPr lang="cs-CZ" dirty="0"/>
              <a:t> and </a:t>
            </a:r>
            <a:r>
              <a:rPr lang="cs-CZ" dirty="0" err="1"/>
              <a:t>national</a:t>
            </a:r>
            <a:r>
              <a:rPr lang="cs-CZ" dirty="0"/>
              <a:t> </a:t>
            </a:r>
            <a:r>
              <a:rPr lang="cs-CZ" dirty="0" err="1"/>
              <a:t>parks</a:t>
            </a:r>
            <a:endParaRPr lang="cs-CZ" dirty="0"/>
          </a:p>
        </p:txBody>
      </p:sp>
      <p:sp>
        <p:nvSpPr>
          <p:cNvPr id="3" name="Zástupný obsah 2">
            <a:extLst>
              <a:ext uri="{FF2B5EF4-FFF2-40B4-BE49-F238E27FC236}">
                <a16:creationId xmlns:a16="http://schemas.microsoft.com/office/drawing/2014/main" id="{EF64722C-42C4-BA5D-A0DD-6070876F0123}"/>
              </a:ext>
            </a:extLst>
          </p:cNvPr>
          <p:cNvSpPr>
            <a:spLocks noGrp="1"/>
          </p:cNvSpPr>
          <p:nvPr>
            <p:ph idx="1"/>
          </p:nvPr>
        </p:nvSpPr>
        <p:spPr/>
        <p:txBody>
          <a:bodyPr/>
          <a:lstStyle/>
          <a:p>
            <a:r>
              <a:rPr lang="cs-CZ" b="1" i="1" dirty="0" err="1"/>
              <a:t>National</a:t>
            </a:r>
            <a:r>
              <a:rPr lang="cs-CZ" b="1" i="1" dirty="0"/>
              <a:t> park </a:t>
            </a:r>
            <a:r>
              <a:rPr lang="cs-CZ" i="1" dirty="0" err="1"/>
              <a:t>is</a:t>
            </a:r>
            <a:r>
              <a:rPr lang="cs-CZ" i="1" dirty="0"/>
              <a:t> a </a:t>
            </a:r>
            <a:r>
              <a:rPr lang="cs-CZ" i="1" dirty="0" err="1"/>
              <a:t>protected</a:t>
            </a:r>
            <a:r>
              <a:rPr lang="cs-CZ" i="1" dirty="0"/>
              <a:t> area </a:t>
            </a:r>
            <a:r>
              <a:rPr lang="cs-CZ" i="1" dirty="0" err="1"/>
              <a:t>which</a:t>
            </a:r>
            <a:r>
              <a:rPr lang="cs-CZ" i="1" dirty="0"/>
              <a:t> </a:t>
            </a:r>
            <a:r>
              <a:rPr lang="cs-CZ" i="1" dirty="0" err="1"/>
              <a:t>is</a:t>
            </a:r>
            <a:r>
              <a:rPr lang="cs-CZ" i="1" dirty="0"/>
              <a:t> </a:t>
            </a:r>
            <a:r>
              <a:rPr lang="cs-CZ" i="1" dirty="0" err="1"/>
              <a:t>operated</a:t>
            </a:r>
            <a:r>
              <a:rPr lang="cs-CZ" i="1" dirty="0"/>
              <a:t> </a:t>
            </a:r>
            <a:r>
              <a:rPr lang="cs-CZ" i="1" dirty="0" err="1"/>
              <a:t>primarily</a:t>
            </a:r>
            <a:r>
              <a:rPr lang="cs-CZ" i="1" dirty="0"/>
              <a:t> </a:t>
            </a:r>
            <a:r>
              <a:rPr lang="cs-CZ" i="1" dirty="0" err="1"/>
              <a:t>for</a:t>
            </a:r>
            <a:r>
              <a:rPr lang="cs-CZ" i="1" dirty="0"/>
              <a:t> </a:t>
            </a:r>
            <a:r>
              <a:rPr lang="cs-CZ" i="1" dirty="0" err="1"/>
              <a:t>ecosystem</a:t>
            </a:r>
            <a:r>
              <a:rPr lang="cs-CZ" i="1" dirty="0"/>
              <a:t> </a:t>
            </a:r>
            <a:r>
              <a:rPr lang="cs-CZ" i="1" dirty="0" err="1"/>
              <a:t>protection</a:t>
            </a:r>
            <a:r>
              <a:rPr lang="cs-CZ" i="1" dirty="0"/>
              <a:t> and </a:t>
            </a:r>
            <a:r>
              <a:rPr lang="cs-CZ" i="1" dirty="0" err="1"/>
              <a:t>recreational</a:t>
            </a:r>
            <a:r>
              <a:rPr lang="cs-CZ" i="1" dirty="0"/>
              <a:t> </a:t>
            </a:r>
            <a:r>
              <a:rPr lang="cs-CZ" i="1" dirty="0" err="1"/>
              <a:t>purposes</a:t>
            </a:r>
            <a:r>
              <a:rPr lang="cs-CZ" i="1" dirty="0"/>
              <a:t> </a:t>
            </a:r>
            <a:r>
              <a:rPr lang="cs-CZ" dirty="0"/>
              <a:t>(IUCN, 2018).</a:t>
            </a:r>
          </a:p>
          <a:p>
            <a:r>
              <a:rPr lang="cs-CZ" b="1" dirty="0" err="1"/>
              <a:t>The</a:t>
            </a:r>
            <a:r>
              <a:rPr lang="cs-CZ" b="1" dirty="0"/>
              <a:t> </a:t>
            </a:r>
            <a:r>
              <a:rPr lang="cs-CZ" b="1" dirty="0" err="1"/>
              <a:t>primary</a:t>
            </a:r>
            <a:r>
              <a:rPr lang="cs-CZ" b="1" dirty="0"/>
              <a:t> </a:t>
            </a:r>
            <a:r>
              <a:rPr lang="cs-CZ" b="1" dirty="0" err="1"/>
              <a:t>objectives</a:t>
            </a:r>
            <a:r>
              <a:rPr lang="cs-CZ" b="1" dirty="0"/>
              <a:t> </a:t>
            </a:r>
            <a:r>
              <a:rPr lang="cs-CZ" b="1" dirty="0" err="1"/>
              <a:t>of</a:t>
            </a:r>
            <a:r>
              <a:rPr lang="cs-CZ" b="1" dirty="0"/>
              <a:t> a </a:t>
            </a:r>
            <a:r>
              <a:rPr lang="cs-CZ" b="1" dirty="0" err="1"/>
              <a:t>national</a:t>
            </a:r>
            <a:r>
              <a:rPr lang="cs-CZ" b="1" dirty="0"/>
              <a:t> park:</a:t>
            </a:r>
          </a:p>
          <a:p>
            <a:pPr marL="685800" lvl="2">
              <a:spcBef>
                <a:spcPts val="1000"/>
              </a:spcBef>
            </a:pPr>
            <a:r>
              <a:rPr lang="en-US" sz="1800" dirty="0"/>
              <a:t>Banning partial areas from any human use or exploitation activities </a:t>
            </a:r>
          </a:p>
          <a:p>
            <a:pPr marL="685800" lvl="2">
              <a:spcBef>
                <a:spcPts val="1000"/>
              </a:spcBef>
            </a:pPr>
            <a:r>
              <a:rPr lang="en-US" sz="1800" dirty="0"/>
              <a:t>Undertaking active maintenance and conservation measures </a:t>
            </a:r>
          </a:p>
          <a:p>
            <a:pPr marL="685800" lvl="2">
              <a:spcBef>
                <a:spcPts val="1000"/>
              </a:spcBef>
            </a:pPr>
            <a:r>
              <a:rPr lang="en-US" sz="1800" dirty="0"/>
              <a:t>Supporting scientific research </a:t>
            </a:r>
          </a:p>
          <a:p>
            <a:pPr marL="685800" lvl="2">
              <a:spcBef>
                <a:spcPts val="1000"/>
              </a:spcBef>
            </a:pPr>
            <a:r>
              <a:rPr lang="en-US" sz="1800" dirty="0"/>
              <a:t>Providing visitors with authentic experiences </a:t>
            </a:r>
          </a:p>
          <a:p>
            <a:pPr lvl="1"/>
            <a:endParaRPr lang="cs-CZ" dirty="0"/>
          </a:p>
        </p:txBody>
      </p:sp>
      <p:pic>
        <p:nvPicPr>
          <p:cNvPr id="4" name="Obrázek 3" descr="Obsah obrázku text&#10;&#10;Popis byl vytvořen automaticky">
            <a:extLst>
              <a:ext uri="{FF2B5EF4-FFF2-40B4-BE49-F238E27FC236}">
                <a16:creationId xmlns:a16="http://schemas.microsoft.com/office/drawing/2014/main" id="{DB71D4DB-DDE2-DCCC-D9EC-A2CEC6C842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36765994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6E3CD1D-19B8-DCCE-F4AF-1CA9B0F0FD5E}"/>
              </a:ext>
            </a:extLst>
          </p:cNvPr>
          <p:cNvSpPr>
            <a:spLocks noGrp="1"/>
          </p:cNvSpPr>
          <p:nvPr>
            <p:ph type="title"/>
          </p:nvPr>
        </p:nvSpPr>
        <p:spPr/>
        <p:txBody>
          <a:bodyPr/>
          <a:lstStyle/>
          <a:p>
            <a:r>
              <a:rPr lang="cs-CZ" dirty="0" err="1"/>
              <a:t>Caves</a:t>
            </a:r>
            <a:r>
              <a:rPr lang="cs-CZ" dirty="0"/>
              <a:t> </a:t>
            </a:r>
            <a:r>
              <a:rPr lang="cs-CZ" dirty="0" err="1"/>
              <a:t>definition</a:t>
            </a:r>
            <a:endParaRPr lang="cs-CZ" dirty="0"/>
          </a:p>
        </p:txBody>
      </p:sp>
      <p:sp>
        <p:nvSpPr>
          <p:cNvPr id="3" name="Zástupný obsah 2">
            <a:extLst>
              <a:ext uri="{FF2B5EF4-FFF2-40B4-BE49-F238E27FC236}">
                <a16:creationId xmlns:a16="http://schemas.microsoft.com/office/drawing/2014/main" id="{D1195EBB-90F8-3B90-2A01-267001700AD0}"/>
              </a:ext>
            </a:extLst>
          </p:cNvPr>
          <p:cNvSpPr>
            <a:spLocks noGrp="1"/>
          </p:cNvSpPr>
          <p:nvPr>
            <p:ph idx="1"/>
          </p:nvPr>
        </p:nvSpPr>
        <p:spPr/>
        <p:txBody>
          <a:bodyPr>
            <a:normAutofit/>
          </a:bodyPr>
          <a:lstStyle/>
          <a:p>
            <a:r>
              <a:rPr lang="cs-CZ" dirty="0" err="1"/>
              <a:t>Caves</a:t>
            </a:r>
            <a:r>
              <a:rPr lang="cs-CZ" dirty="0"/>
              <a:t> </a:t>
            </a:r>
            <a:r>
              <a:rPr lang="cs-CZ" dirty="0" err="1"/>
              <a:t>provide</a:t>
            </a:r>
            <a:r>
              <a:rPr lang="cs-CZ" dirty="0"/>
              <a:t> </a:t>
            </a:r>
            <a:r>
              <a:rPr lang="cs-CZ" b="1" dirty="0" err="1"/>
              <a:t>insights</a:t>
            </a:r>
            <a:r>
              <a:rPr lang="cs-CZ" b="1" dirty="0"/>
              <a:t> </a:t>
            </a:r>
            <a:r>
              <a:rPr lang="cs-CZ" b="1" dirty="0" err="1"/>
              <a:t>into</a:t>
            </a:r>
            <a:r>
              <a:rPr lang="cs-CZ" b="1" dirty="0"/>
              <a:t> </a:t>
            </a:r>
            <a:r>
              <a:rPr lang="cs-CZ" b="1" dirty="0" err="1"/>
              <a:t>Earth‘s</a:t>
            </a:r>
            <a:r>
              <a:rPr lang="cs-CZ" b="1" dirty="0"/>
              <a:t> </a:t>
            </a:r>
            <a:r>
              <a:rPr lang="cs-CZ" b="1" dirty="0" err="1"/>
              <a:t>evolution</a:t>
            </a:r>
            <a:r>
              <a:rPr lang="cs-CZ" b="1" dirty="0"/>
              <a:t> and </a:t>
            </a:r>
            <a:r>
              <a:rPr lang="cs-CZ" b="1" dirty="0" err="1"/>
              <a:t>human</a:t>
            </a:r>
            <a:r>
              <a:rPr lang="cs-CZ" b="1" dirty="0"/>
              <a:t> </a:t>
            </a:r>
            <a:r>
              <a:rPr lang="cs-CZ" b="1" dirty="0" err="1"/>
              <a:t>communities</a:t>
            </a:r>
            <a:endParaRPr lang="cs-CZ" b="1" dirty="0"/>
          </a:p>
          <a:p>
            <a:r>
              <a:rPr lang="cs-CZ" dirty="0" err="1"/>
              <a:t>Defined</a:t>
            </a:r>
            <a:r>
              <a:rPr lang="cs-CZ" dirty="0"/>
              <a:t> as </a:t>
            </a:r>
            <a:r>
              <a:rPr lang="cs-CZ" b="1" dirty="0"/>
              <a:t>natural </a:t>
            </a:r>
            <a:r>
              <a:rPr lang="cs-CZ" b="1" dirty="0" err="1"/>
              <a:t>cavities</a:t>
            </a:r>
            <a:r>
              <a:rPr lang="cs-CZ" b="1" dirty="0"/>
              <a:t> in </a:t>
            </a:r>
            <a:r>
              <a:rPr lang="cs-CZ" b="1" dirty="0" err="1"/>
              <a:t>total</a:t>
            </a:r>
            <a:r>
              <a:rPr lang="cs-CZ" b="1" dirty="0"/>
              <a:t> </a:t>
            </a:r>
            <a:r>
              <a:rPr lang="cs-CZ" b="1" dirty="0" err="1"/>
              <a:t>darkness</a:t>
            </a:r>
            <a:endParaRPr lang="cs-CZ" b="1" dirty="0"/>
          </a:p>
          <a:p>
            <a:r>
              <a:rPr lang="cs-CZ" b="1" dirty="0" err="1"/>
              <a:t>Criteria</a:t>
            </a:r>
            <a:r>
              <a:rPr lang="cs-CZ" b="1" dirty="0"/>
              <a:t> </a:t>
            </a:r>
            <a:r>
              <a:rPr lang="cs-CZ" b="1" dirty="0" err="1"/>
              <a:t>for</a:t>
            </a:r>
            <a:r>
              <a:rPr lang="cs-CZ" b="1" dirty="0"/>
              <a:t> a </a:t>
            </a:r>
            <a:r>
              <a:rPr lang="cs-CZ" b="1" dirty="0" err="1"/>
              <a:t>cave</a:t>
            </a:r>
            <a:r>
              <a:rPr lang="cs-CZ" b="1" dirty="0"/>
              <a:t>: </a:t>
            </a:r>
            <a:r>
              <a:rPr lang="cs-CZ" dirty="0"/>
              <a:t>natural </a:t>
            </a:r>
            <a:r>
              <a:rPr lang="cs-CZ" dirty="0" err="1"/>
              <a:t>formation</a:t>
            </a:r>
            <a:r>
              <a:rPr lang="cs-CZ" dirty="0"/>
              <a:t>, </a:t>
            </a:r>
            <a:r>
              <a:rPr lang="cs-CZ" dirty="0" err="1"/>
              <a:t>large</a:t>
            </a:r>
            <a:r>
              <a:rPr lang="cs-CZ" dirty="0"/>
              <a:t> </a:t>
            </a:r>
            <a:r>
              <a:rPr lang="cs-CZ" dirty="0" err="1"/>
              <a:t>enough</a:t>
            </a:r>
            <a:r>
              <a:rPr lang="cs-CZ" dirty="0"/>
              <a:t> </a:t>
            </a:r>
            <a:r>
              <a:rPr lang="cs-CZ" dirty="0" err="1"/>
              <a:t>for</a:t>
            </a:r>
            <a:r>
              <a:rPr lang="cs-CZ" dirty="0"/>
              <a:t> </a:t>
            </a:r>
            <a:r>
              <a:rPr lang="cs-CZ" dirty="0" err="1"/>
              <a:t>human</a:t>
            </a:r>
            <a:r>
              <a:rPr lang="cs-CZ" dirty="0"/>
              <a:t> </a:t>
            </a:r>
            <a:r>
              <a:rPr lang="cs-CZ" dirty="0" err="1"/>
              <a:t>entry</a:t>
            </a:r>
            <a:r>
              <a:rPr lang="cs-CZ" dirty="0"/>
              <a:t>, </a:t>
            </a:r>
            <a:r>
              <a:rPr lang="cs-CZ" dirty="0" err="1"/>
              <a:t>total</a:t>
            </a:r>
            <a:r>
              <a:rPr lang="cs-CZ" dirty="0"/>
              <a:t> </a:t>
            </a:r>
            <a:r>
              <a:rPr lang="cs-CZ" dirty="0" err="1"/>
              <a:t>darkness</a:t>
            </a:r>
            <a:endParaRPr lang="cs-CZ" dirty="0"/>
          </a:p>
          <a:p>
            <a:r>
              <a:rPr lang="cs-CZ" dirty="0" err="1"/>
              <a:t>Caves</a:t>
            </a:r>
            <a:r>
              <a:rPr lang="cs-CZ" dirty="0"/>
              <a:t> </a:t>
            </a:r>
            <a:r>
              <a:rPr lang="cs-CZ" dirty="0" err="1"/>
              <a:t>result</a:t>
            </a:r>
            <a:r>
              <a:rPr lang="cs-CZ" dirty="0"/>
              <a:t> </a:t>
            </a:r>
            <a:r>
              <a:rPr lang="cs-CZ" dirty="0" err="1"/>
              <a:t>from</a:t>
            </a:r>
            <a:r>
              <a:rPr lang="cs-CZ" dirty="0"/>
              <a:t> </a:t>
            </a:r>
            <a:r>
              <a:rPr lang="cs-CZ" b="1" dirty="0" err="1"/>
              <a:t>erosion</a:t>
            </a:r>
            <a:r>
              <a:rPr lang="cs-CZ" b="1" dirty="0"/>
              <a:t> in </a:t>
            </a:r>
            <a:r>
              <a:rPr lang="cs-CZ" b="1" dirty="0" err="1"/>
              <a:t>susceptible</a:t>
            </a:r>
            <a:r>
              <a:rPr lang="cs-CZ" b="1" dirty="0"/>
              <a:t> rock </a:t>
            </a:r>
            <a:r>
              <a:rPr lang="cs-CZ" b="1" dirty="0" err="1"/>
              <a:t>formations</a:t>
            </a:r>
            <a:endParaRPr lang="cs-CZ" b="1" dirty="0"/>
          </a:p>
          <a:p>
            <a:r>
              <a:rPr lang="cs-CZ" dirty="0"/>
              <a:t>Presence </a:t>
            </a:r>
            <a:r>
              <a:rPr lang="cs-CZ" dirty="0" err="1"/>
              <a:t>of</a:t>
            </a:r>
            <a:r>
              <a:rPr lang="cs-CZ" dirty="0"/>
              <a:t> </a:t>
            </a:r>
            <a:r>
              <a:rPr lang="cs-CZ" dirty="0" err="1"/>
              <a:t>caves</a:t>
            </a:r>
            <a:r>
              <a:rPr lang="cs-CZ" dirty="0"/>
              <a:t> </a:t>
            </a:r>
            <a:r>
              <a:rPr lang="cs-CZ" dirty="0" err="1"/>
              <a:t>depends</a:t>
            </a:r>
            <a:r>
              <a:rPr lang="cs-CZ" dirty="0"/>
              <a:t> on </a:t>
            </a:r>
            <a:r>
              <a:rPr lang="cs-CZ" b="1" dirty="0"/>
              <a:t>abundance </a:t>
            </a:r>
            <a:r>
              <a:rPr lang="cs-CZ" b="1" dirty="0" err="1"/>
              <a:t>of</a:t>
            </a:r>
            <a:r>
              <a:rPr lang="cs-CZ" b="1" dirty="0"/>
              <a:t> </a:t>
            </a:r>
            <a:r>
              <a:rPr lang="cs-CZ" b="1" dirty="0" err="1"/>
              <a:t>soluble</a:t>
            </a:r>
            <a:r>
              <a:rPr lang="cs-CZ" b="1" dirty="0"/>
              <a:t> </a:t>
            </a:r>
            <a:r>
              <a:rPr lang="cs-CZ" b="1" dirty="0" err="1"/>
              <a:t>rocks</a:t>
            </a:r>
            <a:endParaRPr lang="cs-CZ" b="1" dirty="0"/>
          </a:p>
        </p:txBody>
      </p:sp>
      <p:pic>
        <p:nvPicPr>
          <p:cNvPr id="4" name="Obrázek 3" descr="Obsah obrázku text&#10;&#10;Popis byl vytvořen automaticky">
            <a:extLst>
              <a:ext uri="{FF2B5EF4-FFF2-40B4-BE49-F238E27FC236}">
                <a16:creationId xmlns:a16="http://schemas.microsoft.com/office/drawing/2014/main" id="{FEC31222-433E-6B88-4000-5A719C9BB1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33824060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16EE56-8CEE-4434-065C-E10B21A67228}"/>
              </a:ext>
            </a:extLst>
          </p:cNvPr>
          <p:cNvSpPr>
            <a:spLocks noGrp="1"/>
          </p:cNvSpPr>
          <p:nvPr>
            <p:ph type="title"/>
          </p:nvPr>
        </p:nvSpPr>
        <p:spPr/>
        <p:txBody>
          <a:bodyPr/>
          <a:lstStyle/>
          <a:p>
            <a:r>
              <a:rPr lang="cs-CZ" dirty="0" err="1"/>
              <a:t>Specifics</a:t>
            </a:r>
            <a:r>
              <a:rPr lang="cs-CZ" dirty="0"/>
              <a:t> </a:t>
            </a:r>
            <a:r>
              <a:rPr lang="cs-CZ" dirty="0" err="1"/>
              <a:t>of</a:t>
            </a:r>
            <a:r>
              <a:rPr lang="cs-CZ" dirty="0"/>
              <a:t> </a:t>
            </a:r>
            <a:r>
              <a:rPr lang="cs-CZ" dirty="0" err="1"/>
              <a:t>heritage</a:t>
            </a:r>
            <a:r>
              <a:rPr lang="cs-CZ" dirty="0"/>
              <a:t> </a:t>
            </a:r>
            <a:r>
              <a:rPr lang="cs-CZ" dirty="0" err="1"/>
              <a:t>interpretation</a:t>
            </a:r>
            <a:endParaRPr lang="cs-CZ" dirty="0"/>
          </a:p>
        </p:txBody>
      </p:sp>
      <p:sp>
        <p:nvSpPr>
          <p:cNvPr id="3" name="Zástupný obsah 2">
            <a:extLst>
              <a:ext uri="{FF2B5EF4-FFF2-40B4-BE49-F238E27FC236}">
                <a16:creationId xmlns:a16="http://schemas.microsoft.com/office/drawing/2014/main" id="{58FD9029-FF2E-CB59-F876-DBEE7CE0F7BC}"/>
              </a:ext>
            </a:extLst>
          </p:cNvPr>
          <p:cNvSpPr>
            <a:spLocks noGrp="1"/>
          </p:cNvSpPr>
          <p:nvPr>
            <p:ph idx="1"/>
          </p:nvPr>
        </p:nvSpPr>
        <p:spPr/>
        <p:txBody>
          <a:bodyPr/>
          <a:lstStyle/>
          <a:p>
            <a:r>
              <a:rPr lang="cs-CZ" dirty="0" err="1"/>
              <a:t>Modern</a:t>
            </a:r>
            <a:r>
              <a:rPr lang="cs-CZ" dirty="0"/>
              <a:t> </a:t>
            </a:r>
            <a:r>
              <a:rPr lang="cs-CZ" dirty="0" err="1"/>
              <a:t>interpretation</a:t>
            </a:r>
            <a:r>
              <a:rPr lang="cs-CZ" dirty="0"/>
              <a:t> </a:t>
            </a:r>
            <a:r>
              <a:rPr lang="cs-CZ" dirty="0" err="1"/>
              <a:t>of</a:t>
            </a:r>
            <a:r>
              <a:rPr lang="cs-CZ" dirty="0"/>
              <a:t> natural </a:t>
            </a:r>
            <a:r>
              <a:rPr lang="cs-CZ" dirty="0" err="1"/>
              <a:t>heritage</a:t>
            </a:r>
            <a:r>
              <a:rPr lang="cs-CZ" dirty="0"/>
              <a:t> </a:t>
            </a:r>
            <a:r>
              <a:rPr lang="cs-CZ" dirty="0" err="1"/>
              <a:t>based</a:t>
            </a:r>
            <a:r>
              <a:rPr lang="cs-CZ" dirty="0"/>
              <a:t> on </a:t>
            </a:r>
            <a:r>
              <a:rPr lang="cs-CZ" b="1" dirty="0" err="1"/>
              <a:t>principles</a:t>
            </a:r>
            <a:r>
              <a:rPr lang="cs-CZ" b="1" dirty="0"/>
              <a:t> by </a:t>
            </a:r>
            <a:r>
              <a:rPr lang="cs-CZ" b="1" dirty="0" err="1"/>
              <a:t>Freeman</a:t>
            </a:r>
            <a:r>
              <a:rPr lang="cs-CZ" b="1" dirty="0"/>
              <a:t> </a:t>
            </a:r>
            <a:r>
              <a:rPr lang="cs-CZ" b="1" dirty="0" err="1"/>
              <a:t>Tilden</a:t>
            </a:r>
            <a:endParaRPr lang="cs-CZ" b="1" dirty="0"/>
          </a:p>
          <a:p>
            <a:r>
              <a:rPr lang="cs-CZ" dirty="0" err="1"/>
              <a:t>Heritage</a:t>
            </a:r>
            <a:r>
              <a:rPr lang="cs-CZ" dirty="0"/>
              <a:t> </a:t>
            </a:r>
            <a:r>
              <a:rPr lang="cs-CZ" dirty="0" err="1"/>
              <a:t>interpretation</a:t>
            </a:r>
            <a:r>
              <a:rPr lang="cs-CZ" dirty="0"/>
              <a:t> </a:t>
            </a:r>
            <a:r>
              <a:rPr lang="cs-CZ" dirty="0" err="1"/>
              <a:t>aims</a:t>
            </a:r>
            <a:r>
              <a:rPr lang="cs-CZ" dirty="0"/>
              <a:t> to </a:t>
            </a:r>
            <a:r>
              <a:rPr lang="cs-CZ" dirty="0" err="1"/>
              <a:t>reveal</a:t>
            </a:r>
            <a:r>
              <a:rPr lang="cs-CZ" dirty="0"/>
              <a:t> </a:t>
            </a:r>
            <a:r>
              <a:rPr lang="cs-CZ" b="1" dirty="0" err="1"/>
              <a:t>meanings</a:t>
            </a:r>
            <a:r>
              <a:rPr lang="cs-CZ" b="1" dirty="0"/>
              <a:t> and </a:t>
            </a:r>
            <a:r>
              <a:rPr lang="cs-CZ" b="1" dirty="0" err="1"/>
              <a:t>relationships</a:t>
            </a:r>
            <a:r>
              <a:rPr lang="cs-CZ" b="1" dirty="0"/>
              <a:t> </a:t>
            </a:r>
            <a:r>
              <a:rPr lang="cs-CZ" dirty="0" err="1"/>
              <a:t>through</a:t>
            </a:r>
            <a:r>
              <a:rPr lang="cs-CZ" dirty="0"/>
              <a:t> </a:t>
            </a:r>
            <a:r>
              <a:rPr lang="cs-CZ" dirty="0" err="1"/>
              <a:t>original</a:t>
            </a:r>
            <a:r>
              <a:rPr lang="cs-CZ" dirty="0"/>
              <a:t> </a:t>
            </a:r>
            <a:r>
              <a:rPr lang="cs-CZ" dirty="0" err="1"/>
              <a:t>objects</a:t>
            </a:r>
            <a:r>
              <a:rPr lang="cs-CZ" dirty="0"/>
              <a:t>, </a:t>
            </a:r>
            <a:r>
              <a:rPr lang="cs-CZ" dirty="0" err="1"/>
              <a:t>first</a:t>
            </a:r>
            <a:r>
              <a:rPr lang="cs-CZ" dirty="0"/>
              <a:t>-hand </a:t>
            </a:r>
            <a:r>
              <a:rPr lang="cs-CZ" dirty="0" err="1"/>
              <a:t>experience</a:t>
            </a:r>
            <a:r>
              <a:rPr lang="cs-CZ" dirty="0"/>
              <a:t>, and </a:t>
            </a:r>
            <a:r>
              <a:rPr lang="cs-CZ" dirty="0" err="1"/>
              <a:t>illustrative</a:t>
            </a:r>
            <a:r>
              <a:rPr lang="cs-CZ" dirty="0"/>
              <a:t> media</a:t>
            </a:r>
          </a:p>
          <a:p>
            <a:r>
              <a:rPr lang="cs-CZ" dirty="0" err="1"/>
              <a:t>Interpretation</a:t>
            </a:r>
            <a:r>
              <a:rPr lang="cs-CZ" dirty="0"/>
              <a:t> </a:t>
            </a:r>
            <a:r>
              <a:rPr lang="cs-CZ" dirty="0" err="1"/>
              <a:t>should</a:t>
            </a:r>
            <a:r>
              <a:rPr lang="cs-CZ" dirty="0"/>
              <a:t> </a:t>
            </a:r>
            <a:r>
              <a:rPr lang="cs-CZ" b="1" dirty="0" err="1"/>
              <a:t>involve</a:t>
            </a:r>
            <a:r>
              <a:rPr lang="cs-CZ" b="1" dirty="0"/>
              <a:t>, </a:t>
            </a:r>
            <a:r>
              <a:rPr lang="cs-CZ" b="1" dirty="0" err="1"/>
              <a:t>provoke</a:t>
            </a:r>
            <a:r>
              <a:rPr lang="cs-CZ" b="1" dirty="0"/>
              <a:t>, and </a:t>
            </a:r>
            <a:r>
              <a:rPr lang="cs-CZ" b="1" dirty="0" err="1"/>
              <a:t>be</a:t>
            </a:r>
            <a:r>
              <a:rPr lang="cs-CZ" b="1" dirty="0"/>
              <a:t> </a:t>
            </a:r>
            <a:r>
              <a:rPr lang="cs-CZ" b="1" dirty="0" err="1"/>
              <a:t>oriented</a:t>
            </a:r>
            <a:r>
              <a:rPr lang="cs-CZ" b="1" dirty="0"/>
              <a:t> </a:t>
            </a:r>
            <a:r>
              <a:rPr lang="cs-CZ" b="1" dirty="0" err="1"/>
              <a:t>towards</a:t>
            </a:r>
            <a:r>
              <a:rPr lang="cs-CZ" b="1" dirty="0"/>
              <a:t> </a:t>
            </a:r>
            <a:r>
              <a:rPr lang="cs-CZ" b="1" dirty="0" err="1"/>
              <a:t>the</a:t>
            </a:r>
            <a:r>
              <a:rPr lang="cs-CZ" b="1" dirty="0"/>
              <a:t> </a:t>
            </a:r>
            <a:r>
              <a:rPr lang="cs-CZ" b="1" dirty="0" err="1"/>
              <a:t>target</a:t>
            </a:r>
            <a:r>
              <a:rPr lang="cs-CZ" b="1" dirty="0"/>
              <a:t> audience</a:t>
            </a:r>
          </a:p>
          <a:p>
            <a:r>
              <a:rPr lang="cs-CZ" b="1" dirty="0" err="1"/>
              <a:t>Tilden‘s</a:t>
            </a:r>
            <a:r>
              <a:rPr lang="cs-CZ" b="1" dirty="0"/>
              <a:t> </a:t>
            </a:r>
            <a:r>
              <a:rPr lang="cs-CZ" b="1" dirty="0" err="1"/>
              <a:t>principles</a:t>
            </a:r>
            <a:r>
              <a:rPr lang="cs-CZ" b="1" dirty="0"/>
              <a:t> </a:t>
            </a:r>
            <a:r>
              <a:rPr lang="cs-CZ" dirty="0"/>
              <a:t>are </a:t>
            </a:r>
            <a:r>
              <a:rPr lang="cs-CZ" dirty="0" err="1"/>
              <a:t>still</a:t>
            </a:r>
            <a:r>
              <a:rPr lang="cs-CZ" dirty="0"/>
              <a:t> </a:t>
            </a:r>
            <a:r>
              <a:rPr lang="cs-CZ" dirty="0" err="1"/>
              <a:t>relevant</a:t>
            </a:r>
            <a:r>
              <a:rPr lang="cs-CZ" dirty="0"/>
              <a:t> and </a:t>
            </a:r>
            <a:r>
              <a:rPr lang="cs-CZ" dirty="0" err="1"/>
              <a:t>form</a:t>
            </a:r>
            <a:r>
              <a:rPr lang="cs-CZ" dirty="0"/>
              <a:t> </a:t>
            </a:r>
            <a:r>
              <a:rPr lang="cs-CZ" dirty="0" err="1"/>
              <a:t>the</a:t>
            </a:r>
            <a:r>
              <a:rPr lang="cs-CZ" dirty="0"/>
              <a:t> </a:t>
            </a:r>
            <a:r>
              <a:rPr lang="cs-CZ" dirty="0" err="1"/>
              <a:t>basis</a:t>
            </a:r>
            <a:r>
              <a:rPr lang="cs-CZ" dirty="0"/>
              <a:t> </a:t>
            </a:r>
            <a:r>
              <a:rPr lang="cs-CZ" dirty="0" err="1"/>
              <a:t>of</a:t>
            </a:r>
            <a:r>
              <a:rPr lang="cs-CZ" dirty="0"/>
              <a:t> </a:t>
            </a:r>
            <a:r>
              <a:rPr lang="cs-CZ" dirty="0" err="1"/>
              <a:t>modern</a:t>
            </a:r>
            <a:r>
              <a:rPr lang="cs-CZ" dirty="0"/>
              <a:t> </a:t>
            </a:r>
            <a:r>
              <a:rPr lang="cs-CZ" dirty="0" err="1"/>
              <a:t>heritage</a:t>
            </a:r>
            <a:r>
              <a:rPr lang="cs-CZ" dirty="0"/>
              <a:t> </a:t>
            </a:r>
            <a:r>
              <a:rPr lang="cs-CZ" dirty="0" err="1"/>
              <a:t>interpretation</a:t>
            </a:r>
            <a:endParaRPr lang="cs-CZ" dirty="0"/>
          </a:p>
        </p:txBody>
      </p:sp>
      <p:pic>
        <p:nvPicPr>
          <p:cNvPr id="4" name="Obrázek 3" descr="Obsah obrázku text&#10;&#10;Popis byl vytvořen automaticky">
            <a:extLst>
              <a:ext uri="{FF2B5EF4-FFF2-40B4-BE49-F238E27FC236}">
                <a16:creationId xmlns:a16="http://schemas.microsoft.com/office/drawing/2014/main" id="{58F4FA4C-77B0-A7C2-4F4E-7DA8695D2B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7505803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719E463-A0D0-3A25-85FE-B22D0AC39875}"/>
              </a:ext>
            </a:extLst>
          </p:cNvPr>
          <p:cNvSpPr>
            <a:spLocks noGrp="1"/>
          </p:cNvSpPr>
          <p:nvPr>
            <p:ph type="title"/>
          </p:nvPr>
        </p:nvSpPr>
        <p:spPr/>
        <p:txBody>
          <a:bodyPr/>
          <a:lstStyle/>
          <a:p>
            <a:r>
              <a:rPr lang="cs-CZ" dirty="0" err="1"/>
              <a:t>Tilden‘s</a:t>
            </a:r>
            <a:r>
              <a:rPr lang="cs-CZ" dirty="0"/>
              <a:t> </a:t>
            </a:r>
            <a:r>
              <a:rPr lang="cs-CZ" dirty="0" err="1"/>
              <a:t>principles</a:t>
            </a:r>
            <a:endParaRPr lang="cs-CZ" dirty="0"/>
          </a:p>
        </p:txBody>
      </p:sp>
      <p:sp>
        <p:nvSpPr>
          <p:cNvPr id="3" name="Zástupný obsah 2">
            <a:extLst>
              <a:ext uri="{FF2B5EF4-FFF2-40B4-BE49-F238E27FC236}">
                <a16:creationId xmlns:a16="http://schemas.microsoft.com/office/drawing/2014/main" id="{961AA3D7-4E8F-F718-533F-77E1AD82FBE0}"/>
              </a:ext>
            </a:extLst>
          </p:cNvPr>
          <p:cNvSpPr>
            <a:spLocks noGrp="1"/>
          </p:cNvSpPr>
          <p:nvPr>
            <p:ph idx="1"/>
          </p:nvPr>
        </p:nvSpPr>
        <p:spPr/>
        <p:txBody>
          <a:bodyPr>
            <a:normAutofit/>
          </a:bodyPr>
          <a:lstStyle/>
          <a:p>
            <a:r>
              <a:rPr lang="cs-CZ" dirty="0" err="1"/>
              <a:t>Interpretation</a:t>
            </a:r>
            <a:r>
              <a:rPr lang="cs-CZ" dirty="0"/>
              <a:t> </a:t>
            </a:r>
            <a:r>
              <a:rPr lang="cs-CZ" dirty="0" err="1"/>
              <a:t>must</a:t>
            </a:r>
            <a:r>
              <a:rPr lang="cs-CZ" dirty="0"/>
              <a:t> </a:t>
            </a:r>
            <a:r>
              <a:rPr lang="cs-CZ" dirty="0" err="1"/>
              <a:t>relate</a:t>
            </a:r>
            <a:r>
              <a:rPr lang="cs-CZ" dirty="0"/>
              <a:t> to </a:t>
            </a:r>
            <a:r>
              <a:rPr lang="cs-CZ" dirty="0" err="1"/>
              <a:t>the</a:t>
            </a:r>
            <a:r>
              <a:rPr lang="cs-CZ" dirty="0"/>
              <a:t> </a:t>
            </a:r>
            <a:r>
              <a:rPr lang="cs-CZ" b="1" dirty="0" err="1"/>
              <a:t>visitor‘s</a:t>
            </a:r>
            <a:r>
              <a:rPr lang="cs-CZ" b="1" dirty="0"/>
              <a:t> personality </a:t>
            </a:r>
            <a:r>
              <a:rPr lang="cs-CZ" b="1" dirty="0" err="1"/>
              <a:t>or</a:t>
            </a:r>
            <a:r>
              <a:rPr lang="cs-CZ" b="1" dirty="0"/>
              <a:t> </a:t>
            </a:r>
            <a:r>
              <a:rPr lang="cs-CZ" b="1" dirty="0" err="1"/>
              <a:t>experience</a:t>
            </a:r>
            <a:r>
              <a:rPr lang="cs-CZ" b="1" dirty="0"/>
              <a:t> </a:t>
            </a:r>
            <a:r>
              <a:rPr lang="cs-CZ" dirty="0"/>
              <a:t>to </a:t>
            </a:r>
            <a:r>
              <a:rPr lang="cs-CZ" dirty="0" err="1"/>
              <a:t>avoid</a:t>
            </a:r>
            <a:r>
              <a:rPr lang="cs-CZ" dirty="0"/>
              <a:t> </a:t>
            </a:r>
            <a:r>
              <a:rPr lang="cs-CZ" dirty="0" err="1"/>
              <a:t>being</a:t>
            </a:r>
            <a:r>
              <a:rPr lang="cs-CZ" dirty="0"/>
              <a:t> </a:t>
            </a:r>
            <a:r>
              <a:rPr lang="cs-CZ" dirty="0" err="1"/>
              <a:t>sterile</a:t>
            </a:r>
            <a:endParaRPr lang="cs-CZ" dirty="0"/>
          </a:p>
          <a:p>
            <a:r>
              <a:rPr lang="cs-CZ" dirty="0" err="1"/>
              <a:t>Interpretation</a:t>
            </a:r>
            <a:r>
              <a:rPr lang="cs-CZ" dirty="0"/>
              <a:t> </a:t>
            </a:r>
            <a:r>
              <a:rPr lang="cs-CZ" dirty="0" err="1"/>
              <a:t>is</a:t>
            </a:r>
            <a:r>
              <a:rPr lang="cs-CZ" dirty="0"/>
              <a:t> </a:t>
            </a:r>
            <a:r>
              <a:rPr lang="cs-CZ" b="1" dirty="0" err="1"/>
              <a:t>relevation</a:t>
            </a:r>
            <a:r>
              <a:rPr lang="cs-CZ" b="1" dirty="0"/>
              <a:t> </a:t>
            </a:r>
            <a:r>
              <a:rPr lang="cs-CZ" b="1" dirty="0" err="1"/>
              <a:t>based</a:t>
            </a:r>
            <a:r>
              <a:rPr lang="cs-CZ" b="1" dirty="0"/>
              <a:t> on </a:t>
            </a:r>
            <a:r>
              <a:rPr lang="cs-CZ" b="1" dirty="0" err="1"/>
              <a:t>information</a:t>
            </a:r>
            <a:endParaRPr lang="cs-CZ" b="1" dirty="0"/>
          </a:p>
          <a:p>
            <a:r>
              <a:rPr lang="cs-CZ" dirty="0" err="1"/>
              <a:t>Interpretation</a:t>
            </a:r>
            <a:r>
              <a:rPr lang="cs-CZ" dirty="0"/>
              <a:t> </a:t>
            </a:r>
            <a:r>
              <a:rPr lang="cs-CZ" dirty="0" err="1"/>
              <a:t>is</a:t>
            </a:r>
            <a:r>
              <a:rPr lang="cs-CZ" dirty="0"/>
              <a:t> </a:t>
            </a:r>
            <a:r>
              <a:rPr lang="cs-CZ" dirty="0" err="1"/>
              <a:t>an</a:t>
            </a:r>
            <a:r>
              <a:rPr lang="cs-CZ" dirty="0"/>
              <a:t> </a:t>
            </a:r>
            <a:r>
              <a:rPr lang="cs-CZ" b="1" dirty="0"/>
              <a:t>art</a:t>
            </a:r>
            <a:r>
              <a:rPr lang="cs-CZ" dirty="0"/>
              <a:t> </a:t>
            </a:r>
            <a:r>
              <a:rPr lang="cs-CZ" dirty="0" err="1"/>
              <a:t>that</a:t>
            </a:r>
            <a:r>
              <a:rPr lang="cs-CZ" dirty="0"/>
              <a:t> </a:t>
            </a:r>
            <a:r>
              <a:rPr lang="cs-CZ" dirty="0" err="1"/>
              <a:t>combines</a:t>
            </a:r>
            <a:r>
              <a:rPr lang="cs-CZ" dirty="0"/>
              <a:t> </a:t>
            </a:r>
            <a:r>
              <a:rPr lang="cs-CZ" dirty="0" err="1"/>
              <a:t>various</a:t>
            </a:r>
            <a:r>
              <a:rPr lang="cs-CZ" dirty="0"/>
              <a:t> </a:t>
            </a:r>
            <a:r>
              <a:rPr lang="cs-CZ" dirty="0" err="1"/>
              <a:t>arts</a:t>
            </a:r>
            <a:r>
              <a:rPr lang="cs-CZ" dirty="0"/>
              <a:t> and </a:t>
            </a:r>
            <a:r>
              <a:rPr lang="cs-CZ" dirty="0" err="1"/>
              <a:t>can</a:t>
            </a:r>
            <a:r>
              <a:rPr lang="cs-CZ" dirty="0"/>
              <a:t> </a:t>
            </a:r>
            <a:r>
              <a:rPr lang="cs-CZ" dirty="0" err="1"/>
              <a:t>be</a:t>
            </a:r>
            <a:r>
              <a:rPr lang="cs-CZ" dirty="0"/>
              <a:t> </a:t>
            </a:r>
            <a:r>
              <a:rPr lang="cs-CZ" dirty="0" err="1"/>
              <a:t>taught</a:t>
            </a:r>
            <a:endParaRPr lang="cs-CZ" dirty="0"/>
          </a:p>
          <a:p>
            <a:r>
              <a:rPr lang="cs-CZ" b="1" dirty="0" err="1"/>
              <a:t>The</a:t>
            </a:r>
            <a:r>
              <a:rPr lang="cs-CZ" b="1" dirty="0"/>
              <a:t> </a:t>
            </a:r>
            <a:r>
              <a:rPr lang="cs-CZ" b="1" dirty="0" err="1"/>
              <a:t>main</a:t>
            </a:r>
            <a:r>
              <a:rPr lang="cs-CZ" b="1" dirty="0"/>
              <a:t> </a:t>
            </a:r>
            <a:r>
              <a:rPr lang="cs-CZ" b="1" dirty="0" err="1"/>
              <a:t>goal</a:t>
            </a:r>
            <a:r>
              <a:rPr lang="cs-CZ" b="1" dirty="0"/>
              <a:t> </a:t>
            </a:r>
            <a:r>
              <a:rPr lang="cs-CZ" b="1" dirty="0" err="1"/>
              <a:t>is</a:t>
            </a:r>
            <a:r>
              <a:rPr lang="cs-CZ" b="1" dirty="0"/>
              <a:t> to </a:t>
            </a:r>
            <a:r>
              <a:rPr lang="cs-CZ" b="1" dirty="0" err="1"/>
              <a:t>provoke</a:t>
            </a:r>
            <a:endParaRPr lang="cs-CZ" b="1" dirty="0"/>
          </a:p>
          <a:p>
            <a:r>
              <a:rPr lang="cs-CZ" dirty="0" err="1"/>
              <a:t>Interpretation</a:t>
            </a:r>
            <a:r>
              <a:rPr lang="cs-CZ" dirty="0"/>
              <a:t> </a:t>
            </a:r>
            <a:r>
              <a:rPr lang="cs-CZ" dirty="0" err="1"/>
              <a:t>should</a:t>
            </a:r>
            <a:r>
              <a:rPr lang="cs-CZ" dirty="0"/>
              <a:t> </a:t>
            </a:r>
            <a:r>
              <a:rPr lang="cs-CZ" dirty="0" err="1"/>
              <a:t>present</a:t>
            </a:r>
            <a:r>
              <a:rPr lang="cs-CZ" dirty="0"/>
              <a:t> a </a:t>
            </a:r>
            <a:r>
              <a:rPr lang="cs-CZ" dirty="0" err="1"/>
              <a:t>holistic</a:t>
            </a:r>
            <a:r>
              <a:rPr lang="cs-CZ" dirty="0"/>
              <a:t> </a:t>
            </a:r>
            <a:r>
              <a:rPr lang="cs-CZ" dirty="0" err="1"/>
              <a:t>perspective</a:t>
            </a:r>
            <a:r>
              <a:rPr lang="cs-CZ" dirty="0"/>
              <a:t> and </a:t>
            </a:r>
            <a:r>
              <a:rPr lang="cs-CZ" dirty="0" err="1"/>
              <a:t>engage</a:t>
            </a:r>
            <a:r>
              <a:rPr lang="cs-CZ" dirty="0"/>
              <a:t> </a:t>
            </a:r>
            <a:r>
              <a:rPr lang="cs-CZ" dirty="0" err="1"/>
              <a:t>the</a:t>
            </a:r>
            <a:r>
              <a:rPr lang="cs-CZ" dirty="0"/>
              <a:t> </a:t>
            </a:r>
            <a:r>
              <a:rPr lang="cs-CZ" dirty="0" err="1"/>
              <a:t>whole</a:t>
            </a:r>
            <a:r>
              <a:rPr lang="cs-CZ" dirty="0"/>
              <a:t> person</a:t>
            </a:r>
          </a:p>
          <a:p>
            <a:r>
              <a:rPr lang="cs-CZ" dirty="0" err="1"/>
              <a:t>Interpretation</a:t>
            </a:r>
            <a:r>
              <a:rPr lang="cs-CZ" dirty="0"/>
              <a:t> </a:t>
            </a:r>
            <a:r>
              <a:rPr lang="cs-CZ" dirty="0" err="1"/>
              <a:t>for</a:t>
            </a:r>
            <a:r>
              <a:rPr lang="cs-CZ" dirty="0"/>
              <a:t> </a:t>
            </a:r>
            <a:r>
              <a:rPr lang="cs-CZ" dirty="0" err="1"/>
              <a:t>children</a:t>
            </a:r>
            <a:r>
              <a:rPr lang="cs-CZ" dirty="0"/>
              <a:t> </a:t>
            </a:r>
            <a:r>
              <a:rPr lang="cs-CZ" dirty="0" err="1"/>
              <a:t>requires</a:t>
            </a:r>
            <a:r>
              <a:rPr lang="cs-CZ" dirty="0"/>
              <a:t> a </a:t>
            </a:r>
            <a:r>
              <a:rPr lang="cs-CZ" dirty="0" err="1"/>
              <a:t>different</a:t>
            </a:r>
            <a:r>
              <a:rPr lang="cs-CZ" dirty="0"/>
              <a:t> </a:t>
            </a:r>
            <a:r>
              <a:rPr lang="cs-CZ" dirty="0" err="1"/>
              <a:t>approach</a:t>
            </a:r>
            <a:r>
              <a:rPr lang="cs-CZ" dirty="0"/>
              <a:t> and </a:t>
            </a:r>
            <a:r>
              <a:rPr lang="cs-CZ" dirty="0" err="1"/>
              <a:t>should</a:t>
            </a:r>
            <a:r>
              <a:rPr lang="cs-CZ" dirty="0"/>
              <a:t> </a:t>
            </a:r>
            <a:r>
              <a:rPr lang="cs-CZ" dirty="0" err="1"/>
              <a:t>have</a:t>
            </a:r>
            <a:r>
              <a:rPr lang="cs-CZ" dirty="0"/>
              <a:t> a </a:t>
            </a:r>
            <a:r>
              <a:rPr lang="cs-CZ" dirty="0" err="1"/>
              <a:t>separate</a:t>
            </a:r>
            <a:r>
              <a:rPr lang="cs-CZ" dirty="0"/>
              <a:t> program</a:t>
            </a:r>
          </a:p>
        </p:txBody>
      </p:sp>
      <p:pic>
        <p:nvPicPr>
          <p:cNvPr id="4" name="Obrázek 3" descr="Obsah obrázku text&#10;&#10;Popis byl vytvořen automaticky">
            <a:extLst>
              <a:ext uri="{FF2B5EF4-FFF2-40B4-BE49-F238E27FC236}">
                <a16:creationId xmlns:a16="http://schemas.microsoft.com/office/drawing/2014/main" id="{BFCD1630-1989-F76E-CBDF-1620C75C5C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4000992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585CA18C-2181-0E9E-B17C-36A85B8F1F99}"/>
              </a:ext>
            </a:extLst>
          </p:cNvPr>
          <p:cNvSpPr>
            <a:spLocks noGrp="1"/>
          </p:cNvSpPr>
          <p:nvPr>
            <p:ph type="title"/>
          </p:nvPr>
        </p:nvSpPr>
        <p:spPr>
          <a:xfrm>
            <a:off x="694111" y="909637"/>
            <a:ext cx="5933795" cy="1362073"/>
          </a:xfrm>
        </p:spPr>
        <p:txBody>
          <a:bodyPr>
            <a:normAutofit/>
          </a:bodyPr>
          <a:lstStyle/>
          <a:p>
            <a:pPr>
              <a:lnSpc>
                <a:spcPct val="90000"/>
              </a:lnSpc>
            </a:pPr>
            <a:r>
              <a:rPr lang="cs-CZ" sz="2800" b="1" err="1"/>
              <a:t>cALANQUES</a:t>
            </a:r>
            <a:r>
              <a:rPr lang="cs-CZ" sz="2800" b="1"/>
              <a:t> </a:t>
            </a:r>
            <a:r>
              <a:rPr lang="cs-CZ" sz="2800" b="1" err="1"/>
              <a:t>national</a:t>
            </a:r>
            <a:r>
              <a:rPr lang="cs-CZ" sz="2800" b="1"/>
              <a:t> park, </a:t>
            </a:r>
            <a:r>
              <a:rPr lang="cs-CZ" sz="2800" b="1" err="1"/>
              <a:t>france</a:t>
            </a:r>
            <a:br>
              <a:rPr lang="cs-CZ" sz="2800" b="1"/>
            </a:br>
            <a:r>
              <a:rPr lang="cs-CZ" sz="2800" err="1"/>
              <a:t>Examples</a:t>
            </a:r>
            <a:r>
              <a:rPr lang="cs-CZ" sz="2800"/>
              <a:t> </a:t>
            </a:r>
            <a:r>
              <a:rPr lang="cs-CZ" sz="2800" err="1"/>
              <a:t>of</a:t>
            </a:r>
            <a:r>
              <a:rPr lang="cs-CZ" sz="2800"/>
              <a:t> </a:t>
            </a:r>
            <a:r>
              <a:rPr lang="cs-CZ" sz="2800" err="1"/>
              <a:t>good</a:t>
            </a:r>
            <a:r>
              <a:rPr lang="cs-CZ" sz="2800"/>
              <a:t> </a:t>
            </a:r>
            <a:r>
              <a:rPr lang="cs-CZ" sz="2800" err="1"/>
              <a:t>practice</a:t>
            </a:r>
            <a:endParaRPr lang="cs-CZ" sz="2800" b="1"/>
          </a:p>
        </p:txBody>
      </p:sp>
      <p:cxnSp>
        <p:nvCxnSpPr>
          <p:cNvPr id="8" name="Straight Connector 11">
            <a:extLst>
              <a:ext uri="{FF2B5EF4-FFF2-40B4-BE49-F238E27FC236}">
                <a16:creationId xmlns:a16="http://schemas.microsoft.com/office/drawing/2014/main" id="{511FC409-B3C2-4F68-865C-C5333D6F27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57150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113F577E-848A-2E9C-5861-3E0E9FADA57E}"/>
              </a:ext>
            </a:extLst>
          </p:cNvPr>
          <p:cNvSpPr>
            <a:spLocks noGrp="1"/>
          </p:cNvSpPr>
          <p:nvPr>
            <p:ph idx="1"/>
          </p:nvPr>
        </p:nvSpPr>
        <p:spPr>
          <a:xfrm>
            <a:off x="700088" y="2276474"/>
            <a:ext cx="6041371" cy="3553109"/>
          </a:xfrm>
        </p:spPr>
        <p:txBody>
          <a:bodyPr>
            <a:normAutofit/>
          </a:bodyPr>
          <a:lstStyle/>
          <a:p>
            <a:pPr>
              <a:lnSpc>
                <a:spcPct val="110000"/>
              </a:lnSpc>
            </a:pPr>
            <a:r>
              <a:rPr lang="en-US" sz="1600" dirty="0"/>
              <a:t>Field agents (e.g. coastal wardens, eco-wardens, regional forest wardens) are all trained not just to manage, preserve and monitor compliance with regulations, but also to interpret and inform.</a:t>
            </a:r>
          </a:p>
          <a:p>
            <a:pPr>
              <a:lnSpc>
                <a:spcPct val="110000"/>
              </a:lnSpc>
            </a:pPr>
            <a:r>
              <a:rPr lang="en-US" sz="1600" b="1" dirty="0"/>
              <a:t>Wardens volunteer </a:t>
            </a:r>
            <a:r>
              <a:rPr lang="en-US" sz="1600" b="1" dirty="0" err="1"/>
              <a:t>programme</a:t>
            </a:r>
            <a:endParaRPr lang="en-US" sz="1600" b="1" dirty="0"/>
          </a:p>
          <a:p>
            <a:pPr>
              <a:lnSpc>
                <a:spcPct val="110000"/>
              </a:lnSpc>
            </a:pPr>
            <a:r>
              <a:rPr lang="en-US" sz="1600" b="1" dirty="0"/>
              <a:t>Heritage interpretation scheme</a:t>
            </a:r>
          </a:p>
          <a:p>
            <a:pPr>
              <a:lnSpc>
                <a:spcPct val="110000"/>
              </a:lnSpc>
            </a:pPr>
            <a:r>
              <a:rPr lang="en-US" sz="1600" b="1" dirty="0"/>
              <a:t>Educational activities </a:t>
            </a:r>
            <a:r>
              <a:rPr lang="en-US" sz="1600" dirty="0"/>
              <a:t>(e.g. “Plastic Pirates”, “The </a:t>
            </a:r>
            <a:r>
              <a:rPr lang="en-US" sz="1600" dirty="0" err="1"/>
              <a:t>Éducalanques</a:t>
            </a:r>
            <a:r>
              <a:rPr lang="en-US" sz="1600" dirty="0"/>
              <a:t> Education Network”) </a:t>
            </a:r>
          </a:p>
          <a:p>
            <a:pPr>
              <a:lnSpc>
                <a:spcPct val="110000"/>
              </a:lnSpc>
            </a:pPr>
            <a:r>
              <a:rPr lang="en-US" sz="1600" b="1" dirty="0"/>
              <a:t>“Calanques Autumn Festival” </a:t>
            </a:r>
            <a:r>
              <a:rPr lang="en-US" sz="1600" dirty="0"/>
              <a:t>as an off-season cultural activity</a:t>
            </a:r>
          </a:p>
          <a:p>
            <a:pPr>
              <a:lnSpc>
                <a:spcPct val="110000"/>
              </a:lnSpc>
            </a:pPr>
            <a:r>
              <a:rPr lang="en-US" sz="1600" dirty="0"/>
              <a:t>“Diving into the heart of the canyons” </a:t>
            </a:r>
            <a:r>
              <a:rPr lang="en-US" sz="1600" dirty="0" err="1"/>
              <a:t>programme</a:t>
            </a:r>
            <a:r>
              <a:rPr lang="en-US" sz="1600" dirty="0"/>
              <a:t> — a mix of physical exhibition and digital material available online</a:t>
            </a:r>
          </a:p>
        </p:txBody>
      </p:sp>
      <p:pic>
        <p:nvPicPr>
          <p:cNvPr id="5" name="Grafik 2">
            <a:extLst>
              <a:ext uri="{FF2B5EF4-FFF2-40B4-BE49-F238E27FC236}">
                <a16:creationId xmlns:a16="http://schemas.microsoft.com/office/drawing/2014/main" id="{029D78D8-F128-FF92-BDD7-CBF6CC21E4C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405" r="56402" b="1"/>
          <a:stretch/>
        </p:blipFill>
        <p:spPr>
          <a:xfrm>
            <a:off x="7315200" y="715218"/>
            <a:ext cx="4076700" cy="5418871"/>
          </a:xfrm>
          <a:prstGeom prst="rect">
            <a:avLst/>
          </a:prstGeom>
        </p:spPr>
      </p:pic>
      <p:cxnSp>
        <p:nvCxnSpPr>
          <p:cNvPr id="9" name="Straight Connector 13">
            <a:extLst>
              <a:ext uri="{FF2B5EF4-FFF2-40B4-BE49-F238E27FC236}">
                <a16:creationId xmlns:a16="http://schemas.microsoft.com/office/drawing/2014/main" id="{B810270D-76A7-44B3-9746-7EDF57886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5715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Obrázek 5" descr="Obsah obrázku text&#10;&#10;Popis byl vytvořen automaticky">
            <a:extLst>
              <a:ext uri="{FF2B5EF4-FFF2-40B4-BE49-F238E27FC236}">
                <a16:creationId xmlns:a16="http://schemas.microsoft.com/office/drawing/2014/main" id="{4A52EEC3-A785-144A-ABC2-2590E20A2F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19397784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585CA18C-2181-0E9E-B17C-36A85B8F1F99}"/>
              </a:ext>
            </a:extLst>
          </p:cNvPr>
          <p:cNvSpPr>
            <a:spLocks noGrp="1"/>
          </p:cNvSpPr>
          <p:nvPr>
            <p:ph type="title"/>
          </p:nvPr>
        </p:nvSpPr>
        <p:spPr>
          <a:xfrm>
            <a:off x="694111" y="909637"/>
            <a:ext cx="5933795" cy="1362073"/>
          </a:xfrm>
        </p:spPr>
        <p:txBody>
          <a:bodyPr>
            <a:normAutofit/>
          </a:bodyPr>
          <a:lstStyle/>
          <a:p>
            <a:pPr>
              <a:lnSpc>
                <a:spcPct val="90000"/>
              </a:lnSpc>
            </a:pPr>
            <a:r>
              <a:rPr lang="cs-CZ" sz="2800" b="1" err="1"/>
              <a:t>Hohe</a:t>
            </a:r>
            <a:r>
              <a:rPr lang="cs-CZ" sz="2800" b="1"/>
              <a:t> </a:t>
            </a:r>
            <a:r>
              <a:rPr lang="cs-CZ" sz="2800" b="1" err="1"/>
              <a:t>tauern</a:t>
            </a:r>
            <a:r>
              <a:rPr lang="cs-CZ" sz="2800" b="1"/>
              <a:t> </a:t>
            </a:r>
            <a:r>
              <a:rPr lang="cs-CZ" sz="2800" b="1" err="1"/>
              <a:t>national</a:t>
            </a:r>
            <a:r>
              <a:rPr lang="cs-CZ" sz="2800" b="1"/>
              <a:t> park, </a:t>
            </a:r>
            <a:r>
              <a:rPr lang="cs-CZ" sz="2800" b="1" err="1"/>
              <a:t>austria</a:t>
            </a:r>
            <a:br>
              <a:rPr lang="cs-CZ" sz="2800" b="1"/>
            </a:br>
            <a:r>
              <a:rPr lang="cs-CZ" sz="2800" err="1"/>
              <a:t>Examples</a:t>
            </a:r>
            <a:r>
              <a:rPr lang="cs-CZ" sz="2800"/>
              <a:t> </a:t>
            </a:r>
            <a:r>
              <a:rPr lang="cs-CZ" sz="2800" err="1"/>
              <a:t>of</a:t>
            </a:r>
            <a:r>
              <a:rPr lang="cs-CZ" sz="2800"/>
              <a:t> </a:t>
            </a:r>
            <a:r>
              <a:rPr lang="cs-CZ" sz="2800" err="1"/>
              <a:t>good</a:t>
            </a:r>
            <a:r>
              <a:rPr lang="cs-CZ" sz="2800"/>
              <a:t> </a:t>
            </a:r>
            <a:r>
              <a:rPr lang="cs-CZ" sz="2800" err="1"/>
              <a:t>practice</a:t>
            </a:r>
            <a:endParaRPr lang="cs-CZ" sz="2800" b="1"/>
          </a:p>
        </p:txBody>
      </p:sp>
      <p:cxnSp>
        <p:nvCxnSpPr>
          <p:cNvPr id="12" name="Straight Connector 11">
            <a:extLst>
              <a:ext uri="{FF2B5EF4-FFF2-40B4-BE49-F238E27FC236}">
                <a16:creationId xmlns:a16="http://schemas.microsoft.com/office/drawing/2014/main" id="{511FC409-B3C2-4F68-865C-C5333D6F27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57150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113F577E-848A-2E9C-5861-3E0E9FADA57E}"/>
              </a:ext>
            </a:extLst>
          </p:cNvPr>
          <p:cNvSpPr>
            <a:spLocks noGrp="1"/>
          </p:cNvSpPr>
          <p:nvPr>
            <p:ph idx="1"/>
          </p:nvPr>
        </p:nvSpPr>
        <p:spPr>
          <a:xfrm>
            <a:off x="700088" y="2276474"/>
            <a:ext cx="6041371" cy="3553109"/>
          </a:xfrm>
        </p:spPr>
        <p:txBody>
          <a:bodyPr>
            <a:normAutofit/>
          </a:bodyPr>
          <a:lstStyle/>
          <a:p>
            <a:pPr>
              <a:lnSpc>
                <a:spcPct val="110000"/>
              </a:lnSpc>
            </a:pPr>
            <a:r>
              <a:rPr lang="en-US" sz="1600" dirty="0"/>
              <a:t>Three main visitor </a:t>
            </a:r>
            <a:r>
              <a:rPr lang="en-US" sz="1600" dirty="0" err="1"/>
              <a:t>centres</a:t>
            </a:r>
            <a:r>
              <a:rPr lang="en-US" sz="1600" dirty="0"/>
              <a:t>, among them the largest national park visitor </a:t>
            </a:r>
            <a:r>
              <a:rPr lang="en-US" sz="1600" dirty="0" err="1"/>
              <a:t>centre</a:t>
            </a:r>
            <a:r>
              <a:rPr lang="en-US" sz="1600" dirty="0"/>
              <a:t> in central Europe</a:t>
            </a:r>
            <a:endParaRPr lang="cs-CZ" sz="1600" dirty="0"/>
          </a:p>
          <a:p>
            <a:pPr>
              <a:lnSpc>
                <a:spcPct val="110000"/>
              </a:lnSpc>
            </a:pPr>
            <a:r>
              <a:rPr lang="en-US" sz="1600" b="1" dirty="0"/>
              <a:t>Science </a:t>
            </a:r>
            <a:r>
              <a:rPr lang="en-US" sz="1600" b="1" dirty="0" err="1"/>
              <a:t>centres</a:t>
            </a:r>
            <a:r>
              <a:rPr lang="en-US" sz="1600" b="1" dirty="0"/>
              <a:t> </a:t>
            </a:r>
            <a:r>
              <a:rPr lang="en-US" sz="1600" dirty="0"/>
              <a:t>with a focus on natural sciences</a:t>
            </a:r>
            <a:endParaRPr lang="cs-CZ" sz="1600" dirty="0"/>
          </a:p>
          <a:p>
            <a:pPr>
              <a:lnSpc>
                <a:spcPct val="110000"/>
              </a:lnSpc>
            </a:pPr>
            <a:r>
              <a:rPr lang="en-US" sz="1600" b="1" dirty="0"/>
              <a:t>Themed guided tours</a:t>
            </a:r>
            <a:r>
              <a:rPr lang="en-US" sz="1600" dirty="0"/>
              <a:t>: primeval forests, glaciers, mountain herbs, lakes, </a:t>
            </a:r>
            <a:r>
              <a:rPr lang="cs-CZ" sz="1600" dirty="0"/>
              <a:t>game </a:t>
            </a:r>
            <a:r>
              <a:rPr lang="cs-CZ" sz="1600" dirty="0" err="1"/>
              <a:t>watching</a:t>
            </a:r>
            <a:r>
              <a:rPr lang="en-US" sz="1600" dirty="0"/>
              <a:t>, bird watching, geology</a:t>
            </a:r>
            <a:endParaRPr lang="cs-CZ" sz="1600" dirty="0"/>
          </a:p>
          <a:p>
            <a:pPr>
              <a:lnSpc>
                <a:spcPct val="110000"/>
              </a:lnSpc>
            </a:pPr>
            <a:r>
              <a:rPr lang="en-US" sz="1600" b="1" dirty="0"/>
              <a:t>Educational </a:t>
            </a:r>
            <a:r>
              <a:rPr lang="en-US" sz="1600" b="1" dirty="0" err="1"/>
              <a:t>programmes</a:t>
            </a:r>
            <a:r>
              <a:rPr lang="en-US" sz="1600" b="1" dirty="0"/>
              <a:t> </a:t>
            </a:r>
            <a:r>
              <a:rPr lang="en-US" sz="1600" dirty="0"/>
              <a:t>for schools (e.g. junior ranger </a:t>
            </a:r>
            <a:r>
              <a:rPr lang="en-US" sz="1600" dirty="0" err="1"/>
              <a:t>programmes</a:t>
            </a:r>
            <a:r>
              <a:rPr lang="en-US" sz="1600" dirty="0"/>
              <a:t>, summer camps, “Climate School”, “Water School”)</a:t>
            </a:r>
            <a:endParaRPr lang="cs-CZ" sz="1600" dirty="0"/>
          </a:p>
          <a:p>
            <a:pPr>
              <a:lnSpc>
                <a:spcPct val="110000"/>
              </a:lnSpc>
            </a:pPr>
            <a:r>
              <a:rPr lang="en-US" sz="1600" b="1" dirty="0"/>
              <a:t>Scientific </a:t>
            </a:r>
            <a:r>
              <a:rPr lang="en-US" sz="1600" b="1" dirty="0" err="1"/>
              <a:t>programmes</a:t>
            </a:r>
            <a:r>
              <a:rPr lang="en-US" sz="1600" b="1" dirty="0"/>
              <a:t> </a:t>
            </a:r>
            <a:r>
              <a:rPr lang="en-US" sz="1600" dirty="0"/>
              <a:t>with a focus on park management, bio- and geodiversity, archaeology</a:t>
            </a:r>
            <a:endParaRPr lang="cs-CZ" sz="1600" dirty="0"/>
          </a:p>
          <a:p>
            <a:pPr>
              <a:lnSpc>
                <a:spcPct val="110000"/>
              </a:lnSpc>
            </a:pPr>
            <a:r>
              <a:rPr lang="en-US" sz="1600" dirty="0"/>
              <a:t>“Rent a ranger” for groups and individual tours</a:t>
            </a:r>
          </a:p>
          <a:p>
            <a:pPr>
              <a:lnSpc>
                <a:spcPct val="110000"/>
              </a:lnSpc>
            </a:pPr>
            <a:endParaRPr lang="en-US" sz="1600" dirty="0"/>
          </a:p>
          <a:p>
            <a:pPr>
              <a:lnSpc>
                <a:spcPct val="110000"/>
              </a:lnSpc>
            </a:pPr>
            <a:endParaRPr lang="en-US" sz="1600" dirty="0"/>
          </a:p>
        </p:txBody>
      </p:sp>
      <p:pic>
        <p:nvPicPr>
          <p:cNvPr id="5" name="Grafik 3" descr="Obsah obrázku venku, mrak, příroda, krajina&#10;&#10;Popis byl vytvořen automaticky">
            <a:extLst>
              <a:ext uri="{FF2B5EF4-FFF2-40B4-BE49-F238E27FC236}">
                <a16:creationId xmlns:a16="http://schemas.microsoft.com/office/drawing/2014/main" id="{4662BA40-DAE3-08DB-D018-1032DBDF5C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094" r="22877" b="1"/>
          <a:stretch/>
        </p:blipFill>
        <p:spPr bwMode="auto">
          <a:xfrm>
            <a:off x="7315200" y="715218"/>
            <a:ext cx="4076700" cy="5418871"/>
          </a:xfrm>
          <a:prstGeom prst="rect">
            <a:avLst/>
          </a:prstGeom>
          <a:noFill/>
        </p:spPr>
      </p:pic>
      <p:cxnSp>
        <p:nvCxnSpPr>
          <p:cNvPr id="14" name="Straight Connector 13">
            <a:extLst>
              <a:ext uri="{FF2B5EF4-FFF2-40B4-BE49-F238E27FC236}">
                <a16:creationId xmlns:a16="http://schemas.microsoft.com/office/drawing/2014/main" id="{B810270D-76A7-44B3-9746-7EDF57886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5715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Obrázek 5" descr="Obsah obrázku text&#10;&#10;Popis byl vytvořen automaticky">
            <a:extLst>
              <a:ext uri="{FF2B5EF4-FFF2-40B4-BE49-F238E27FC236}">
                <a16:creationId xmlns:a16="http://schemas.microsoft.com/office/drawing/2014/main" id="{C252F1F4-F20F-2C64-93D8-EE86E1DCF8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33865892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585CA18C-2181-0E9E-B17C-36A85B8F1F99}"/>
              </a:ext>
            </a:extLst>
          </p:cNvPr>
          <p:cNvSpPr>
            <a:spLocks noGrp="1"/>
          </p:cNvSpPr>
          <p:nvPr>
            <p:ph type="title"/>
          </p:nvPr>
        </p:nvSpPr>
        <p:spPr>
          <a:xfrm>
            <a:off x="694111" y="909637"/>
            <a:ext cx="5933795" cy="1362073"/>
          </a:xfrm>
        </p:spPr>
        <p:txBody>
          <a:bodyPr>
            <a:normAutofit/>
          </a:bodyPr>
          <a:lstStyle/>
          <a:p>
            <a:pPr>
              <a:lnSpc>
                <a:spcPct val="90000"/>
              </a:lnSpc>
            </a:pPr>
            <a:r>
              <a:rPr lang="cs-CZ" sz="2800" b="1" err="1"/>
              <a:t>Vatnajökull</a:t>
            </a:r>
            <a:r>
              <a:rPr lang="cs-CZ" sz="2800" b="1"/>
              <a:t> </a:t>
            </a:r>
            <a:r>
              <a:rPr lang="cs-CZ" sz="2800" b="1" err="1"/>
              <a:t>national</a:t>
            </a:r>
            <a:r>
              <a:rPr lang="cs-CZ" sz="2800" b="1"/>
              <a:t> park, </a:t>
            </a:r>
            <a:r>
              <a:rPr lang="cs-CZ" sz="2800" b="1" err="1"/>
              <a:t>iceland</a:t>
            </a:r>
            <a:br>
              <a:rPr lang="cs-CZ" sz="2800" b="1"/>
            </a:br>
            <a:r>
              <a:rPr lang="cs-CZ" sz="2800" err="1"/>
              <a:t>Examples</a:t>
            </a:r>
            <a:r>
              <a:rPr lang="cs-CZ" sz="2800"/>
              <a:t> </a:t>
            </a:r>
            <a:r>
              <a:rPr lang="cs-CZ" sz="2800" err="1"/>
              <a:t>of</a:t>
            </a:r>
            <a:r>
              <a:rPr lang="cs-CZ" sz="2800"/>
              <a:t> </a:t>
            </a:r>
            <a:r>
              <a:rPr lang="cs-CZ" sz="2800" err="1"/>
              <a:t>good</a:t>
            </a:r>
            <a:r>
              <a:rPr lang="cs-CZ" sz="2800"/>
              <a:t> </a:t>
            </a:r>
            <a:r>
              <a:rPr lang="cs-CZ" sz="2800" err="1"/>
              <a:t>practice</a:t>
            </a:r>
            <a:endParaRPr lang="cs-CZ" sz="2800" b="1"/>
          </a:p>
        </p:txBody>
      </p:sp>
      <p:cxnSp>
        <p:nvCxnSpPr>
          <p:cNvPr id="12" name="Straight Connector 11">
            <a:extLst>
              <a:ext uri="{FF2B5EF4-FFF2-40B4-BE49-F238E27FC236}">
                <a16:creationId xmlns:a16="http://schemas.microsoft.com/office/drawing/2014/main" id="{511FC409-B3C2-4F68-865C-C5333D6F27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57150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113F577E-848A-2E9C-5861-3E0E9FADA57E}"/>
              </a:ext>
            </a:extLst>
          </p:cNvPr>
          <p:cNvSpPr>
            <a:spLocks noGrp="1"/>
          </p:cNvSpPr>
          <p:nvPr>
            <p:ph idx="1"/>
          </p:nvPr>
        </p:nvSpPr>
        <p:spPr>
          <a:xfrm>
            <a:off x="700088" y="2276474"/>
            <a:ext cx="6041371" cy="3553109"/>
          </a:xfrm>
        </p:spPr>
        <p:txBody>
          <a:bodyPr>
            <a:normAutofit/>
          </a:bodyPr>
          <a:lstStyle/>
          <a:p>
            <a:pPr>
              <a:lnSpc>
                <a:spcPct val="110000"/>
              </a:lnSpc>
            </a:pPr>
            <a:r>
              <a:rPr lang="en-US" sz="1700" dirty="0"/>
              <a:t>Five main </a:t>
            </a:r>
            <a:r>
              <a:rPr lang="en-US" sz="1700" b="1" dirty="0"/>
              <a:t>visitor </a:t>
            </a:r>
            <a:r>
              <a:rPr lang="en-US" sz="1700" b="1" dirty="0" err="1"/>
              <a:t>centres</a:t>
            </a:r>
            <a:r>
              <a:rPr lang="en-US" sz="1700" dirty="0"/>
              <a:t>, each equipped with a souvenir shop offering a range of local craftsmanship and cultural heritage items</a:t>
            </a:r>
          </a:p>
          <a:p>
            <a:pPr>
              <a:lnSpc>
                <a:spcPct val="110000"/>
              </a:lnSpc>
            </a:pPr>
            <a:r>
              <a:rPr lang="en-US" sz="1700" dirty="0"/>
              <a:t>Each of the seven areas of the park offers guided tours of different lengths and on different topics</a:t>
            </a:r>
          </a:p>
          <a:p>
            <a:pPr>
              <a:lnSpc>
                <a:spcPct val="110000"/>
              </a:lnSpc>
            </a:pPr>
            <a:r>
              <a:rPr lang="en-US" sz="1700" b="1" dirty="0"/>
              <a:t>Extensive hiking trail net</a:t>
            </a:r>
            <a:r>
              <a:rPr lang="en-US" sz="1700" dirty="0"/>
              <a:t>, including extensive map material both in print and digital versions</a:t>
            </a:r>
          </a:p>
          <a:p>
            <a:pPr>
              <a:lnSpc>
                <a:spcPct val="110000"/>
              </a:lnSpc>
            </a:pPr>
            <a:r>
              <a:rPr lang="en-US" sz="1700" b="1" dirty="0"/>
              <a:t>“Melting Glaciers” </a:t>
            </a:r>
            <a:r>
              <a:rPr lang="en-US" sz="1700" dirty="0"/>
              <a:t>scientific project with a focus on glaciology encompassing both scientific research and popular science dissemination</a:t>
            </a:r>
          </a:p>
          <a:p>
            <a:pPr>
              <a:lnSpc>
                <a:spcPct val="110000"/>
              </a:lnSpc>
            </a:pPr>
            <a:endParaRPr lang="en-US" sz="1700" dirty="0"/>
          </a:p>
        </p:txBody>
      </p:sp>
      <p:pic>
        <p:nvPicPr>
          <p:cNvPr id="5" name="Grafik 10">
            <a:extLst>
              <a:ext uri="{FF2B5EF4-FFF2-40B4-BE49-F238E27FC236}">
                <a16:creationId xmlns:a16="http://schemas.microsoft.com/office/drawing/2014/main" id="{1D4A9090-024F-D48C-9E7D-FEAFD7C1AAA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140" r="20437" b="1"/>
          <a:stretch/>
        </p:blipFill>
        <p:spPr bwMode="auto">
          <a:xfrm>
            <a:off x="7315200" y="715218"/>
            <a:ext cx="4076700" cy="5418871"/>
          </a:xfrm>
          <a:prstGeom prst="rect">
            <a:avLst/>
          </a:prstGeom>
          <a:noFill/>
        </p:spPr>
      </p:pic>
      <p:cxnSp>
        <p:nvCxnSpPr>
          <p:cNvPr id="14" name="Straight Connector 13">
            <a:extLst>
              <a:ext uri="{FF2B5EF4-FFF2-40B4-BE49-F238E27FC236}">
                <a16:creationId xmlns:a16="http://schemas.microsoft.com/office/drawing/2014/main" id="{B810270D-76A7-44B3-9746-7EDF57886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5715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Obrázek 5" descr="Obsah obrázku text&#10;&#10;Popis byl vytvořen automaticky">
            <a:extLst>
              <a:ext uri="{FF2B5EF4-FFF2-40B4-BE49-F238E27FC236}">
                <a16:creationId xmlns:a16="http://schemas.microsoft.com/office/drawing/2014/main" id="{80C0824F-C689-F01B-5337-E1929F8CF9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5018459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585CA18C-2181-0E9E-B17C-36A85B8F1F99}"/>
              </a:ext>
            </a:extLst>
          </p:cNvPr>
          <p:cNvSpPr>
            <a:spLocks noGrp="1"/>
          </p:cNvSpPr>
          <p:nvPr>
            <p:ph type="title"/>
          </p:nvPr>
        </p:nvSpPr>
        <p:spPr>
          <a:xfrm>
            <a:off x="694111" y="909637"/>
            <a:ext cx="5933795" cy="1362073"/>
          </a:xfrm>
        </p:spPr>
        <p:txBody>
          <a:bodyPr>
            <a:normAutofit/>
          </a:bodyPr>
          <a:lstStyle/>
          <a:p>
            <a:pPr>
              <a:lnSpc>
                <a:spcPct val="90000"/>
              </a:lnSpc>
            </a:pPr>
            <a:r>
              <a:rPr lang="cs-CZ" sz="2500" b="1" err="1"/>
              <a:t>Schleswig-holstein</a:t>
            </a:r>
            <a:r>
              <a:rPr lang="cs-CZ" sz="2500" b="1"/>
              <a:t> </a:t>
            </a:r>
            <a:r>
              <a:rPr lang="cs-CZ" sz="2500" b="1" err="1"/>
              <a:t>wadden</a:t>
            </a:r>
            <a:r>
              <a:rPr lang="cs-CZ" sz="2500" b="1"/>
              <a:t> </a:t>
            </a:r>
            <a:r>
              <a:rPr lang="cs-CZ" sz="2500" b="1" err="1"/>
              <a:t>sea</a:t>
            </a:r>
            <a:r>
              <a:rPr lang="cs-CZ" sz="2500" b="1"/>
              <a:t> </a:t>
            </a:r>
            <a:r>
              <a:rPr lang="cs-CZ" sz="2500" b="1" err="1"/>
              <a:t>national</a:t>
            </a:r>
            <a:r>
              <a:rPr lang="cs-CZ" sz="2500" b="1"/>
              <a:t> park, Germany</a:t>
            </a:r>
            <a:br>
              <a:rPr lang="cs-CZ" sz="2500" b="1"/>
            </a:br>
            <a:r>
              <a:rPr lang="cs-CZ" sz="2500" err="1"/>
              <a:t>Examples</a:t>
            </a:r>
            <a:r>
              <a:rPr lang="cs-CZ" sz="2500"/>
              <a:t> </a:t>
            </a:r>
            <a:r>
              <a:rPr lang="cs-CZ" sz="2500" err="1"/>
              <a:t>of</a:t>
            </a:r>
            <a:r>
              <a:rPr lang="cs-CZ" sz="2500"/>
              <a:t> </a:t>
            </a:r>
            <a:r>
              <a:rPr lang="cs-CZ" sz="2500" err="1"/>
              <a:t>good</a:t>
            </a:r>
            <a:r>
              <a:rPr lang="cs-CZ" sz="2500"/>
              <a:t> </a:t>
            </a:r>
            <a:r>
              <a:rPr lang="cs-CZ" sz="2500" err="1"/>
              <a:t>practice</a:t>
            </a:r>
            <a:endParaRPr lang="cs-CZ" sz="2500" b="1"/>
          </a:p>
        </p:txBody>
      </p:sp>
      <p:cxnSp>
        <p:nvCxnSpPr>
          <p:cNvPr id="12" name="Straight Connector 11">
            <a:extLst>
              <a:ext uri="{FF2B5EF4-FFF2-40B4-BE49-F238E27FC236}">
                <a16:creationId xmlns:a16="http://schemas.microsoft.com/office/drawing/2014/main" id="{511FC409-B3C2-4F68-865C-C5333D6F27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57150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113F577E-848A-2E9C-5861-3E0E9FADA57E}"/>
              </a:ext>
            </a:extLst>
          </p:cNvPr>
          <p:cNvSpPr>
            <a:spLocks noGrp="1"/>
          </p:cNvSpPr>
          <p:nvPr>
            <p:ph idx="1"/>
          </p:nvPr>
        </p:nvSpPr>
        <p:spPr>
          <a:xfrm>
            <a:off x="700088" y="2276474"/>
            <a:ext cx="6041371" cy="3553109"/>
          </a:xfrm>
        </p:spPr>
        <p:txBody>
          <a:bodyPr>
            <a:normAutofit/>
          </a:bodyPr>
          <a:lstStyle/>
          <a:p>
            <a:pPr>
              <a:lnSpc>
                <a:spcPct val="110000"/>
              </a:lnSpc>
            </a:pPr>
            <a:r>
              <a:rPr lang="en-US" sz="1700" dirty="0"/>
              <a:t>23 </a:t>
            </a:r>
            <a:r>
              <a:rPr lang="en-US" sz="1700" b="1" dirty="0"/>
              <a:t>visitor </a:t>
            </a:r>
            <a:r>
              <a:rPr lang="en-US" sz="1700" b="1" dirty="0" err="1"/>
              <a:t>centres</a:t>
            </a:r>
            <a:r>
              <a:rPr lang="en-US" sz="1700" b="1" dirty="0"/>
              <a:t> and information points</a:t>
            </a:r>
            <a:r>
              <a:rPr lang="en-US" sz="1700" dirty="0"/>
              <a:t>, some of them with a special focus such as a seal nursery, bird watching or archaeology</a:t>
            </a:r>
          </a:p>
          <a:p>
            <a:pPr>
              <a:lnSpc>
                <a:spcPct val="110000"/>
              </a:lnSpc>
            </a:pPr>
            <a:r>
              <a:rPr lang="en-US" sz="1700" b="1" dirty="0"/>
              <a:t>Special offers for groups</a:t>
            </a:r>
            <a:r>
              <a:rPr lang="en-US" sz="1700" dirty="0"/>
              <a:t>, individuals, families and children such as a “Family Research Laboratory”, a nature film training camp and guided hiking or bicycle tours</a:t>
            </a:r>
          </a:p>
          <a:p>
            <a:pPr>
              <a:lnSpc>
                <a:spcPct val="110000"/>
              </a:lnSpc>
            </a:pPr>
            <a:r>
              <a:rPr lang="cs-CZ" sz="1700" dirty="0"/>
              <a:t>B</a:t>
            </a:r>
            <a:r>
              <a:rPr lang="en-US" sz="1700" dirty="0"/>
              <a:t>road </a:t>
            </a:r>
            <a:r>
              <a:rPr lang="en-US" sz="1700" b="1" dirty="0"/>
              <a:t>educational </a:t>
            </a:r>
            <a:r>
              <a:rPr lang="en-US" sz="1700" b="1" dirty="0" err="1"/>
              <a:t>programme</a:t>
            </a:r>
            <a:r>
              <a:rPr lang="en-US" sz="1700" b="1" dirty="0"/>
              <a:t> </a:t>
            </a:r>
            <a:r>
              <a:rPr lang="en-US" sz="1700" dirty="0"/>
              <a:t>for all levels of education accompanied by an extensive catalogue of printed and digital material.</a:t>
            </a:r>
          </a:p>
          <a:p>
            <a:pPr>
              <a:lnSpc>
                <a:spcPct val="110000"/>
              </a:lnSpc>
            </a:pPr>
            <a:r>
              <a:rPr lang="en-US" sz="1700" dirty="0"/>
              <a:t>Great emphasis is put on accessibility.</a:t>
            </a:r>
          </a:p>
          <a:p>
            <a:pPr>
              <a:lnSpc>
                <a:spcPct val="110000"/>
              </a:lnSpc>
            </a:pPr>
            <a:endParaRPr lang="en-US" sz="1700" dirty="0"/>
          </a:p>
        </p:txBody>
      </p:sp>
      <p:pic>
        <p:nvPicPr>
          <p:cNvPr id="5" name="Grafik 13">
            <a:extLst>
              <a:ext uri="{FF2B5EF4-FFF2-40B4-BE49-F238E27FC236}">
                <a16:creationId xmlns:a16="http://schemas.microsoft.com/office/drawing/2014/main" id="{3DC9933A-494A-B427-797A-1D606B96EF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757" r="32403" b="2"/>
          <a:stretch/>
        </p:blipFill>
        <p:spPr bwMode="auto">
          <a:xfrm>
            <a:off x="7315200" y="715218"/>
            <a:ext cx="4076700" cy="5418871"/>
          </a:xfrm>
          <a:prstGeom prst="rect">
            <a:avLst/>
          </a:prstGeom>
          <a:noFill/>
        </p:spPr>
      </p:pic>
      <p:cxnSp>
        <p:nvCxnSpPr>
          <p:cNvPr id="14" name="Straight Connector 13">
            <a:extLst>
              <a:ext uri="{FF2B5EF4-FFF2-40B4-BE49-F238E27FC236}">
                <a16:creationId xmlns:a16="http://schemas.microsoft.com/office/drawing/2014/main" id="{B810270D-76A7-44B3-9746-7EDF57886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5715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Obrázek 5" descr="Obsah obrázku text&#10;&#10;Popis byl vytvořen automaticky">
            <a:extLst>
              <a:ext uri="{FF2B5EF4-FFF2-40B4-BE49-F238E27FC236}">
                <a16:creationId xmlns:a16="http://schemas.microsoft.com/office/drawing/2014/main" id="{B1C44B01-7023-2B54-8F7A-A29CA988F5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8697687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585CA18C-2181-0E9E-B17C-36A85B8F1F99}"/>
              </a:ext>
            </a:extLst>
          </p:cNvPr>
          <p:cNvSpPr>
            <a:spLocks noGrp="1"/>
          </p:cNvSpPr>
          <p:nvPr>
            <p:ph type="title"/>
          </p:nvPr>
        </p:nvSpPr>
        <p:spPr>
          <a:xfrm>
            <a:off x="694111" y="909637"/>
            <a:ext cx="5933795" cy="1362073"/>
          </a:xfrm>
        </p:spPr>
        <p:txBody>
          <a:bodyPr>
            <a:normAutofit/>
          </a:bodyPr>
          <a:lstStyle/>
          <a:p>
            <a:pPr>
              <a:lnSpc>
                <a:spcPct val="90000"/>
              </a:lnSpc>
            </a:pPr>
            <a:r>
              <a:rPr lang="cs-CZ" sz="2800" b="1" dirty="0"/>
              <a:t>Plitvice </a:t>
            </a:r>
            <a:r>
              <a:rPr lang="cs-CZ" sz="2800" b="1" dirty="0" err="1"/>
              <a:t>lakes</a:t>
            </a:r>
            <a:r>
              <a:rPr lang="cs-CZ" sz="2800" b="1" dirty="0"/>
              <a:t> </a:t>
            </a:r>
            <a:r>
              <a:rPr lang="cs-CZ" sz="2800" b="1" dirty="0" err="1"/>
              <a:t>national</a:t>
            </a:r>
            <a:r>
              <a:rPr lang="cs-CZ" sz="2800" b="1" dirty="0"/>
              <a:t> park, </a:t>
            </a:r>
            <a:r>
              <a:rPr lang="cs-CZ" sz="2800" b="1" dirty="0" err="1"/>
              <a:t>croatia</a:t>
            </a:r>
            <a:br>
              <a:rPr lang="cs-CZ" sz="2800" b="1" dirty="0"/>
            </a:br>
            <a:r>
              <a:rPr lang="cs-CZ" sz="2800" dirty="0" err="1"/>
              <a:t>Examples</a:t>
            </a:r>
            <a:r>
              <a:rPr lang="cs-CZ" sz="2800" dirty="0"/>
              <a:t> </a:t>
            </a:r>
            <a:r>
              <a:rPr lang="cs-CZ" sz="2800" dirty="0" err="1"/>
              <a:t>of</a:t>
            </a:r>
            <a:r>
              <a:rPr lang="cs-CZ" sz="2800" dirty="0"/>
              <a:t> </a:t>
            </a:r>
            <a:r>
              <a:rPr lang="cs-CZ" sz="2800" dirty="0" err="1"/>
              <a:t>good</a:t>
            </a:r>
            <a:r>
              <a:rPr lang="cs-CZ" sz="2800" dirty="0"/>
              <a:t> </a:t>
            </a:r>
            <a:r>
              <a:rPr lang="cs-CZ" sz="2800" dirty="0" err="1"/>
              <a:t>practice</a:t>
            </a:r>
            <a:endParaRPr lang="cs-CZ" sz="2800" b="1" dirty="0"/>
          </a:p>
        </p:txBody>
      </p:sp>
      <p:cxnSp>
        <p:nvCxnSpPr>
          <p:cNvPr id="17" name="Straight Connector 11">
            <a:extLst>
              <a:ext uri="{FF2B5EF4-FFF2-40B4-BE49-F238E27FC236}">
                <a16:creationId xmlns:a16="http://schemas.microsoft.com/office/drawing/2014/main" id="{511FC409-B3C2-4F68-865C-C5333D6F27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57150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113F577E-848A-2E9C-5861-3E0E9FADA57E}"/>
              </a:ext>
            </a:extLst>
          </p:cNvPr>
          <p:cNvSpPr>
            <a:spLocks noGrp="1"/>
          </p:cNvSpPr>
          <p:nvPr>
            <p:ph idx="1"/>
          </p:nvPr>
        </p:nvSpPr>
        <p:spPr>
          <a:xfrm>
            <a:off x="700088" y="2276474"/>
            <a:ext cx="6041371" cy="3553109"/>
          </a:xfrm>
        </p:spPr>
        <p:txBody>
          <a:bodyPr>
            <a:normAutofit/>
          </a:bodyPr>
          <a:lstStyle/>
          <a:p>
            <a:r>
              <a:rPr lang="en-US" dirty="0"/>
              <a:t>Interpretation efforts focus mainly on activities in Croatian. Guides for visits or recreational activities can be booked in </a:t>
            </a:r>
            <a:r>
              <a:rPr lang="en-US" b="1" dirty="0"/>
              <a:t>several languages.</a:t>
            </a:r>
          </a:p>
          <a:p>
            <a:r>
              <a:rPr lang="en-US" b="1" dirty="0"/>
              <a:t>Recreational activities </a:t>
            </a:r>
            <a:r>
              <a:rPr lang="en-US" dirty="0"/>
              <a:t>focus on experiencing a unique biosphere.</a:t>
            </a:r>
          </a:p>
          <a:p>
            <a:r>
              <a:rPr lang="en-US" dirty="0"/>
              <a:t>Mobile exhibition, touring Croatia</a:t>
            </a:r>
          </a:p>
          <a:p>
            <a:r>
              <a:rPr lang="en-US" dirty="0"/>
              <a:t>Educational </a:t>
            </a:r>
            <a:r>
              <a:rPr lang="en-US" dirty="0" err="1"/>
              <a:t>programmes</a:t>
            </a:r>
            <a:r>
              <a:rPr lang="en-US" dirty="0"/>
              <a:t> and workshops for primary schools</a:t>
            </a:r>
          </a:p>
        </p:txBody>
      </p:sp>
      <p:pic>
        <p:nvPicPr>
          <p:cNvPr id="5" name="Grafik 12">
            <a:extLst>
              <a:ext uri="{FF2B5EF4-FFF2-40B4-BE49-F238E27FC236}">
                <a16:creationId xmlns:a16="http://schemas.microsoft.com/office/drawing/2014/main" id="{AC793C84-31AD-7875-DEA9-BDD887E0BB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4098" r="15684" b="-2"/>
          <a:stretch/>
        </p:blipFill>
        <p:spPr bwMode="auto">
          <a:xfrm>
            <a:off x="7315200" y="715218"/>
            <a:ext cx="4076700" cy="5418871"/>
          </a:xfrm>
          <a:prstGeom prst="rect">
            <a:avLst/>
          </a:prstGeom>
          <a:noFill/>
        </p:spPr>
      </p:pic>
      <p:cxnSp>
        <p:nvCxnSpPr>
          <p:cNvPr id="18" name="Straight Connector 13">
            <a:extLst>
              <a:ext uri="{FF2B5EF4-FFF2-40B4-BE49-F238E27FC236}">
                <a16:creationId xmlns:a16="http://schemas.microsoft.com/office/drawing/2014/main" id="{B810270D-76A7-44B3-9746-7EDF57886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5715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Obrázek 5" descr="Obsah obrázku text&#10;&#10;Popis byl vytvořen automaticky">
            <a:extLst>
              <a:ext uri="{FF2B5EF4-FFF2-40B4-BE49-F238E27FC236}">
                <a16:creationId xmlns:a16="http://schemas.microsoft.com/office/drawing/2014/main" id="{1BBC5407-7E35-35B8-7136-D1E47CA0C3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7889849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7C77A7-95D1-8A0B-CDA4-85D09CB58B0B}"/>
              </a:ext>
            </a:extLst>
          </p:cNvPr>
          <p:cNvSpPr>
            <a:spLocks noGrp="1"/>
          </p:cNvSpPr>
          <p:nvPr>
            <p:ph type="title"/>
          </p:nvPr>
        </p:nvSpPr>
        <p:spPr/>
        <p:txBody>
          <a:bodyPr/>
          <a:lstStyle/>
          <a:p>
            <a:r>
              <a:rPr lang="cs-CZ" dirty="0" err="1"/>
              <a:t>summary</a:t>
            </a:r>
            <a:endParaRPr lang="cs-CZ" dirty="0"/>
          </a:p>
        </p:txBody>
      </p:sp>
      <p:sp>
        <p:nvSpPr>
          <p:cNvPr id="3" name="Zástupný obsah 2">
            <a:extLst>
              <a:ext uri="{FF2B5EF4-FFF2-40B4-BE49-F238E27FC236}">
                <a16:creationId xmlns:a16="http://schemas.microsoft.com/office/drawing/2014/main" id="{6A840F5E-72B7-8553-0278-7FCEB6258B05}"/>
              </a:ext>
            </a:extLst>
          </p:cNvPr>
          <p:cNvSpPr>
            <a:spLocks noGrp="1"/>
          </p:cNvSpPr>
          <p:nvPr>
            <p:ph idx="1"/>
          </p:nvPr>
        </p:nvSpPr>
        <p:spPr/>
        <p:txBody>
          <a:bodyPr/>
          <a:lstStyle/>
          <a:p>
            <a:r>
              <a:rPr lang="en-US" dirty="0"/>
              <a:t>The </a:t>
            </a:r>
            <a:r>
              <a:rPr lang="cs-CZ" b="1" dirty="0"/>
              <a:t>IUCN</a:t>
            </a:r>
            <a:r>
              <a:rPr lang="en-US" dirty="0"/>
              <a:t> protected area categories syst</a:t>
            </a:r>
            <a:r>
              <a:rPr lang="cs-CZ" dirty="0" err="1"/>
              <a:t>em</a:t>
            </a:r>
            <a:endParaRPr lang="cs-CZ" dirty="0"/>
          </a:p>
          <a:p>
            <a:r>
              <a:rPr lang="cs-CZ" b="1" dirty="0"/>
              <a:t>Natura 2000</a:t>
            </a:r>
          </a:p>
          <a:p>
            <a:r>
              <a:rPr lang="cs-CZ" dirty="0" err="1"/>
              <a:t>National</a:t>
            </a:r>
            <a:r>
              <a:rPr lang="cs-CZ" dirty="0"/>
              <a:t> </a:t>
            </a:r>
            <a:r>
              <a:rPr lang="cs-CZ" dirty="0" err="1"/>
              <a:t>parks</a:t>
            </a:r>
            <a:r>
              <a:rPr lang="cs-CZ" dirty="0"/>
              <a:t> in </a:t>
            </a:r>
            <a:r>
              <a:rPr lang="cs-CZ" b="1" dirty="0" err="1"/>
              <a:t>European</a:t>
            </a:r>
            <a:r>
              <a:rPr lang="cs-CZ" b="1" dirty="0"/>
              <a:t> </a:t>
            </a:r>
            <a:r>
              <a:rPr lang="cs-CZ" b="1" dirty="0" err="1"/>
              <a:t>countries</a:t>
            </a:r>
            <a:endParaRPr lang="cs-CZ" b="1" dirty="0"/>
          </a:p>
          <a:p>
            <a:r>
              <a:rPr lang="en-US" dirty="0"/>
              <a:t>The main goal</a:t>
            </a:r>
            <a:r>
              <a:rPr lang="cs-CZ" dirty="0"/>
              <a:t> </a:t>
            </a:r>
            <a:r>
              <a:rPr lang="cs-CZ" dirty="0" err="1"/>
              <a:t>of</a:t>
            </a:r>
            <a:r>
              <a:rPr lang="cs-CZ" dirty="0"/>
              <a:t> </a:t>
            </a:r>
            <a:r>
              <a:rPr lang="cs-CZ" dirty="0" err="1"/>
              <a:t>interpretation</a:t>
            </a:r>
            <a:r>
              <a:rPr lang="en-US" dirty="0"/>
              <a:t> is </a:t>
            </a:r>
            <a:r>
              <a:rPr lang="en-US" b="1" dirty="0"/>
              <a:t>to provoke</a:t>
            </a:r>
            <a:r>
              <a:rPr lang="cs-CZ" b="1" dirty="0"/>
              <a:t> </a:t>
            </a:r>
            <a:r>
              <a:rPr lang="cs-CZ" dirty="0"/>
              <a:t>– </a:t>
            </a:r>
            <a:r>
              <a:rPr lang="cs-CZ" b="1" dirty="0" err="1"/>
              <a:t>Tilden‘s</a:t>
            </a:r>
            <a:r>
              <a:rPr lang="cs-CZ" b="1" dirty="0"/>
              <a:t> </a:t>
            </a:r>
            <a:r>
              <a:rPr lang="cs-CZ" b="1" dirty="0" err="1"/>
              <a:t>principles</a:t>
            </a:r>
            <a:endParaRPr lang="en-US" b="1" dirty="0"/>
          </a:p>
          <a:p>
            <a:endParaRPr lang="cs-CZ" dirty="0"/>
          </a:p>
          <a:p>
            <a:endParaRPr lang="cs-CZ" dirty="0"/>
          </a:p>
          <a:p>
            <a:endParaRPr lang="cs-CZ" dirty="0"/>
          </a:p>
        </p:txBody>
      </p:sp>
    </p:spTree>
    <p:extLst>
      <p:ext uri="{BB962C8B-B14F-4D97-AF65-F5344CB8AC3E}">
        <p14:creationId xmlns:p14="http://schemas.microsoft.com/office/powerpoint/2010/main" val="13767142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ED727D9-1729-4821-90AA-99DB0D852FC3}"/>
              </a:ext>
            </a:extLst>
          </p:cNvPr>
          <p:cNvSpPr>
            <a:spLocks noGrp="1"/>
          </p:cNvSpPr>
          <p:nvPr>
            <p:ph type="title"/>
          </p:nvPr>
        </p:nvSpPr>
        <p:spPr/>
        <p:txBody>
          <a:bodyPr/>
          <a:lstStyle/>
          <a:p>
            <a:r>
              <a:rPr lang="cs-CZ" dirty="0" err="1"/>
              <a:t>references</a:t>
            </a:r>
            <a:endParaRPr lang="en-US" dirty="0"/>
          </a:p>
        </p:txBody>
      </p:sp>
      <p:sp>
        <p:nvSpPr>
          <p:cNvPr id="3" name="Zástupný obsah 2">
            <a:extLst>
              <a:ext uri="{FF2B5EF4-FFF2-40B4-BE49-F238E27FC236}">
                <a16:creationId xmlns:a16="http://schemas.microsoft.com/office/drawing/2014/main" id="{AB3D338E-18BB-474E-83DD-ADB1B037D020}"/>
              </a:ext>
            </a:extLst>
          </p:cNvPr>
          <p:cNvSpPr>
            <a:spLocks noGrp="1"/>
          </p:cNvSpPr>
          <p:nvPr>
            <p:ph idx="1"/>
          </p:nvPr>
        </p:nvSpPr>
        <p:spPr>
          <a:xfrm>
            <a:off x="700635" y="2183795"/>
            <a:ext cx="10691265" cy="3636088"/>
          </a:xfrm>
        </p:spPr>
        <p:txBody>
          <a:bodyPr>
            <a:noAutofit/>
          </a:bodyPr>
          <a:lstStyle/>
          <a:p>
            <a:pPr>
              <a:lnSpc>
                <a:spcPct val="100000"/>
              </a:lnSpc>
              <a:spcAft>
                <a:spcPts val="800"/>
              </a:spcAft>
            </a:pPr>
            <a:r>
              <a:rPr lang="en-GB" sz="1800" dirty="0">
                <a:effectLst/>
                <a:ea typeface="Calibri" panose="020F0502020204030204" pitchFamily="34" charset="0"/>
              </a:rPr>
              <a:t>Beck, L., &amp; Cable, T. T. (2002). </a:t>
            </a:r>
            <a:r>
              <a:rPr lang="en-GB" sz="1800" i="1" dirty="0">
                <a:effectLst/>
                <a:ea typeface="Calibri" panose="020F0502020204030204" pitchFamily="34" charset="0"/>
              </a:rPr>
              <a:t>Interpretation for the 21</a:t>
            </a:r>
            <a:r>
              <a:rPr lang="en-GB" sz="1800" i="1" baseline="30000" dirty="0">
                <a:effectLst/>
                <a:ea typeface="Calibri" panose="020F0502020204030204" pitchFamily="34" charset="0"/>
              </a:rPr>
              <a:t>st</a:t>
            </a:r>
            <a:r>
              <a:rPr lang="en-GB" sz="1800" i="1" dirty="0">
                <a:effectLst/>
                <a:ea typeface="Calibri" panose="020F0502020204030204" pitchFamily="34" charset="0"/>
              </a:rPr>
              <a:t> century: Fifteen guiding principles for interpreting nature and culture</a:t>
            </a:r>
            <a:r>
              <a:rPr lang="en-GB" sz="1800" dirty="0">
                <a:effectLst/>
                <a:ea typeface="Calibri" panose="020F0502020204030204" pitchFamily="34" charset="0"/>
              </a:rPr>
              <a:t>. Sagamore Pub </a:t>
            </a:r>
            <a:r>
              <a:rPr lang="en-GB" sz="1800" dirty="0" err="1">
                <a:effectLst/>
                <a:ea typeface="Calibri" panose="020F0502020204030204" pitchFamily="34" charset="0"/>
              </a:rPr>
              <a:t>Llc</a:t>
            </a:r>
            <a:r>
              <a:rPr lang="en-GB" sz="1800" dirty="0">
                <a:effectLst/>
                <a:ea typeface="Calibri" panose="020F0502020204030204" pitchFamily="34" charset="0"/>
              </a:rPr>
              <a:t>.</a:t>
            </a:r>
            <a:endParaRPr lang="cs-CZ" sz="1800" dirty="0">
              <a:ea typeface="Calibri" panose="020F0502020204030204" pitchFamily="34" charset="0"/>
            </a:endParaRPr>
          </a:p>
          <a:p>
            <a:pPr>
              <a:lnSpc>
                <a:spcPct val="100000"/>
              </a:lnSpc>
              <a:spcAft>
                <a:spcPts val="800"/>
              </a:spcAft>
            </a:pPr>
            <a:r>
              <a:rPr lang="en-GB" sz="1800" dirty="0">
                <a:effectLst/>
                <a:ea typeface="Calibri" panose="020F0502020204030204" pitchFamily="34" charset="0"/>
              </a:rPr>
              <a:t>Carter, J. (Ed.) (2001). </a:t>
            </a:r>
            <a:r>
              <a:rPr lang="en-GB" sz="1800" i="1" dirty="0">
                <a:effectLst/>
                <a:ea typeface="Calibri" panose="020F0502020204030204" pitchFamily="34" charset="0"/>
              </a:rPr>
              <a:t>A Sense of Place. An Interpretive Planning Handbook</a:t>
            </a:r>
            <a:r>
              <a:rPr lang="en-GB" sz="1800" dirty="0">
                <a:effectLst/>
                <a:ea typeface="Calibri" panose="020F0502020204030204" pitchFamily="34" charset="0"/>
              </a:rPr>
              <a:t>, 2. </a:t>
            </a:r>
            <a:r>
              <a:rPr lang="en-GB" sz="1800" dirty="0">
                <a:effectLst/>
                <a:ea typeface="Calibri" panose="020F0502020204030204" pitchFamily="34" charset="0"/>
                <a:hlinkClick r:id="rId2"/>
              </a:rPr>
              <a:t>https://www.jamescarter.cc/wp-content/uploads/2014/09/A_Sense_of_Place_James_Carter.pdf</a:t>
            </a:r>
            <a:endParaRPr lang="cs-CZ" sz="1800" dirty="0">
              <a:ea typeface="Calibri" panose="020F0502020204030204" pitchFamily="34" charset="0"/>
            </a:endParaRPr>
          </a:p>
          <a:p>
            <a:pPr>
              <a:lnSpc>
                <a:spcPct val="100000"/>
              </a:lnSpc>
              <a:spcAft>
                <a:spcPts val="800"/>
              </a:spcAft>
            </a:pPr>
            <a:r>
              <a:rPr lang="en-GB" sz="1800" dirty="0">
                <a:effectLst/>
                <a:ea typeface="Calibri" panose="020F0502020204030204" pitchFamily="34" charset="0"/>
              </a:rPr>
              <a:t>European Council. (1992) Council Directive 92/43/EEC on the conservation of natural habitats and of wild fauna and flora. OJ L 206 22.7.1992, p. 7</a:t>
            </a:r>
            <a:endParaRPr lang="cs-CZ" sz="1800" dirty="0">
              <a:ea typeface="Calibri" panose="020F0502020204030204" pitchFamily="34" charset="0"/>
            </a:endParaRPr>
          </a:p>
          <a:p>
            <a:pPr>
              <a:lnSpc>
                <a:spcPct val="100000"/>
              </a:lnSpc>
              <a:spcAft>
                <a:spcPts val="800"/>
              </a:spcAft>
            </a:pPr>
            <a:r>
              <a:rPr lang="en-GB" sz="1800" dirty="0">
                <a:effectLst/>
                <a:ea typeface="Calibri" panose="020F0502020204030204" pitchFamily="34" charset="0"/>
              </a:rPr>
              <a:t>IUCN. Increase in the number and cumulative area of nationally designated terrestrial protected areas in Europe, 1800-2020. https://www.eea.europa.eu/data-and-maps/figures/increase-in-the-number-and-1. </a:t>
            </a:r>
            <a:br>
              <a:rPr lang="en-GB" sz="1800" dirty="0">
                <a:effectLst/>
                <a:ea typeface="Calibri" panose="020F0502020204030204" pitchFamily="34" charset="0"/>
              </a:rPr>
            </a:br>
            <a:r>
              <a:rPr lang="en-GB" sz="1800" dirty="0">
                <a:effectLst/>
                <a:ea typeface="Calibri" panose="020F0502020204030204" pitchFamily="34" charset="0"/>
              </a:rPr>
              <a:t>Last modified December 2020, last accessed 17 June 2022</a:t>
            </a:r>
            <a:endParaRPr lang="cs-CZ" sz="1800" dirty="0">
              <a:ea typeface="Calibri" panose="020F0502020204030204" pitchFamily="34" charset="0"/>
            </a:endParaRPr>
          </a:p>
          <a:p>
            <a:pPr>
              <a:lnSpc>
                <a:spcPct val="100000"/>
              </a:lnSpc>
              <a:spcAft>
                <a:spcPts val="800"/>
              </a:spcAft>
            </a:pPr>
            <a:r>
              <a:rPr lang="en-GB" sz="1800" dirty="0">
                <a:effectLst/>
                <a:ea typeface="Calibri" panose="020F0502020204030204" pitchFamily="34" charset="0"/>
              </a:rPr>
              <a:t>Tilden, F. (1957). </a:t>
            </a:r>
            <a:r>
              <a:rPr lang="en-GB" sz="1800" i="1" dirty="0">
                <a:effectLst/>
                <a:ea typeface="Calibri" panose="020F0502020204030204" pitchFamily="34" charset="0"/>
              </a:rPr>
              <a:t>Interpreting our heritage</a:t>
            </a:r>
            <a:r>
              <a:rPr lang="en-GB" sz="1800" dirty="0">
                <a:effectLst/>
                <a:ea typeface="Calibri" panose="020F0502020204030204" pitchFamily="34" charset="0"/>
              </a:rPr>
              <a:t>. University of North Carolina Press.</a:t>
            </a:r>
            <a:endParaRPr lang="cs-CZ" sz="1800" dirty="0">
              <a:effectLst/>
              <a:ea typeface="Calibri" panose="020F0502020204030204" pitchFamily="34" charset="0"/>
            </a:endParaRPr>
          </a:p>
          <a:p>
            <a:pPr marL="540385" indent="-540385">
              <a:lnSpc>
                <a:spcPct val="100000"/>
              </a:lnSpc>
              <a:spcAft>
                <a:spcPts val="800"/>
              </a:spcAft>
            </a:pPr>
            <a:endParaRPr lang="cs-CZ" sz="1800" dirty="0">
              <a:effectLst/>
              <a:ea typeface="Calibri" panose="020F0502020204030204" pitchFamily="34" charset="0"/>
            </a:endParaRPr>
          </a:p>
        </p:txBody>
      </p:sp>
      <p:pic>
        <p:nvPicPr>
          <p:cNvPr id="6" name="Obrázek 5" descr="Obsah obrázku text&#10;&#10;Popis byl vytvořen automaticky">
            <a:extLst>
              <a:ext uri="{FF2B5EF4-FFF2-40B4-BE49-F238E27FC236}">
                <a16:creationId xmlns:a16="http://schemas.microsoft.com/office/drawing/2014/main" id="{8A929003-9602-D675-510D-5A30B7CAD2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10586948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Nadpis 13">
            <a:extLst>
              <a:ext uri="{FF2B5EF4-FFF2-40B4-BE49-F238E27FC236}">
                <a16:creationId xmlns:a16="http://schemas.microsoft.com/office/drawing/2014/main" id="{4F7E237C-2CAC-48E5-A58D-0493DC40D1D2}"/>
              </a:ext>
            </a:extLst>
          </p:cNvPr>
          <p:cNvSpPr>
            <a:spLocks noGrp="1"/>
          </p:cNvSpPr>
          <p:nvPr>
            <p:ph type="title"/>
          </p:nvPr>
        </p:nvSpPr>
        <p:spPr>
          <a:xfrm>
            <a:off x="422773" y="662257"/>
            <a:ext cx="4969297" cy="1543844"/>
          </a:xfrm>
        </p:spPr>
        <p:txBody>
          <a:bodyPr anchor="b">
            <a:normAutofit/>
          </a:bodyPr>
          <a:lstStyle/>
          <a:p>
            <a:r>
              <a:rPr lang="en-US" sz="1600" dirty="0">
                <a:latin typeface="+mn-lt"/>
                <a:ea typeface="+mn-ea"/>
                <a:cs typeface="+mn-cs"/>
              </a:rPr>
              <a:t>Output of the Erasmus+ K2 Strategic Partnership Project </a:t>
            </a:r>
            <a:r>
              <a:rPr lang="cs-CZ" sz="1600" dirty="0" err="1">
                <a:latin typeface="+mn-lt"/>
                <a:ea typeface="+mn-ea"/>
                <a:cs typeface="+mn-cs"/>
              </a:rPr>
              <a:t>Nr</a:t>
            </a:r>
            <a:r>
              <a:rPr lang="cs-CZ" sz="1600" dirty="0">
                <a:latin typeface="+mn-lt"/>
                <a:ea typeface="+mn-ea"/>
                <a:cs typeface="+mn-cs"/>
              </a:rPr>
              <a:t>. </a:t>
            </a:r>
            <a:r>
              <a:rPr lang="en-US" sz="1600" dirty="0">
                <a:latin typeface="+mn-lt"/>
                <a:ea typeface="+mn-ea"/>
                <a:cs typeface="+mn-cs"/>
              </a:rPr>
              <a:t>2020-1-CZ01-KA203-078407</a:t>
            </a:r>
            <a:br>
              <a:rPr lang="cs-CZ" sz="1600" b="1" dirty="0">
                <a:latin typeface="+mn-lt"/>
                <a:ea typeface="+mn-ea"/>
                <a:cs typeface="+mn-cs"/>
              </a:rPr>
            </a:br>
            <a:br>
              <a:rPr lang="cs-CZ" sz="2000" dirty="0">
                <a:latin typeface="+mn-lt"/>
              </a:rPr>
            </a:br>
            <a:r>
              <a:rPr lang="cs-CZ" sz="1800" b="1" dirty="0">
                <a:latin typeface="+mn-lt"/>
                <a:cs typeface="+mn-cs"/>
              </a:rPr>
              <a:t>„</a:t>
            </a:r>
            <a:r>
              <a:rPr lang="en-US" sz="1800" b="1" dirty="0">
                <a:latin typeface="+mn-lt"/>
                <a:cs typeface="+mn-cs"/>
              </a:rPr>
              <a:t>Methodology of Interpretation of European Nature Heritage in Tourism" 20</a:t>
            </a:r>
            <a:r>
              <a:rPr lang="cs-CZ" sz="1800" b="1" dirty="0">
                <a:latin typeface="+mn-lt"/>
                <a:cs typeface="+mn-cs"/>
              </a:rPr>
              <a:t>20</a:t>
            </a:r>
            <a:r>
              <a:rPr lang="en-US" sz="1800" b="1" dirty="0">
                <a:latin typeface="+mn-lt"/>
                <a:cs typeface="+mn-cs"/>
              </a:rPr>
              <a:t> – 202</a:t>
            </a:r>
            <a:r>
              <a:rPr lang="cs-CZ" sz="1800" b="1" dirty="0">
                <a:latin typeface="+mn-lt"/>
                <a:cs typeface="+mn-cs"/>
              </a:rPr>
              <a:t>3</a:t>
            </a:r>
          </a:p>
        </p:txBody>
      </p:sp>
      <p:sp>
        <p:nvSpPr>
          <p:cNvPr id="16" name="Zástupný obsah 15">
            <a:extLst>
              <a:ext uri="{FF2B5EF4-FFF2-40B4-BE49-F238E27FC236}">
                <a16:creationId xmlns:a16="http://schemas.microsoft.com/office/drawing/2014/main" id="{C81ED30B-003E-48A7-9313-45ABE4635C35}"/>
              </a:ext>
            </a:extLst>
          </p:cNvPr>
          <p:cNvSpPr>
            <a:spLocks noGrp="1"/>
          </p:cNvSpPr>
          <p:nvPr>
            <p:ph idx="1"/>
          </p:nvPr>
        </p:nvSpPr>
        <p:spPr>
          <a:xfrm>
            <a:off x="6193643" y="2565030"/>
            <a:ext cx="5575584" cy="3717056"/>
          </a:xfrm>
        </p:spPr>
        <p:txBody>
          <a:bodyPr>
            <a:noAutofit/>
          </a:bodyPr>
          <a:lstStyle/>
          <a:p>
            <a:pPr marL="0" indent="0">
              <a:spcBef>
                <a:spcPts val="80"/>
              </a:spcBef>
              <a:buNone/>
            </a:pPr>
            <a:r>
              <a:rPr lang="cs-CZ" sz="1600" b="1" dirty="0" err="1"/>
              <a:t>Participating</a:t>
            </a:r>
            <a:r>
              <a:rPr lang="cs-CZ" sz="1600" b="1" dirty="0"/>
              <a:t> </a:t>
            </a:r>
            <a:r>
              <a:rPr lang="cs-CZ" sz="1600" b="1" dirty="0" err="1"/>
              <a:t>universities</a:t>
            </a:r>
            <a:r>
              <a:rPr lang="cs-CZ" sz="1600" b="1" dirty="0"/>
              <a:t> and </a:t>
            </a:r>
            <a:r>
              <a:rPr lang="cs-CZ" sz="1600" b="1" dirty="0" err="1"/>
              <a:t>their</a:t>
            </a:r>
            <a:r>
              <a:rPr lang="cs-CZ" sz="1600" b="1" dirty="0"/>
              <a:t> </a:t>
            </a:r>
            <a:r>
              <a:rPr lang="cs-CZ" sz="1600" b="1" dirty="0" err="1"/>
              <a:t>academic</a:t>
            </a:r>
            <a:r>
              <a:rPr lang="cs-CZ" sz="1600" b="1" dirty="0"/>
              <a:t> </a:t>
            </a:r>
            <a:r>
              <a:rPr lang="cs-CZ" sz="1600" b="1" dirty="0" err="1"/>
              <a:t>teams</a:t>
            </a:r>
            <a:endParaRPr lang="cs-CZ" sz="1600" b="1" dirty="0"/>
          </a:p>
          <a:p>
            <a:pPr marL="0" indent="0">
              <a:spcBef>
                <a:spcPts val="80"/>
              </a:spcBef>
              <a:buNone/>
            </a:pPr>
            <a:endParaRPr lang="cs-CZ" sz="1600" b="1" dirty="0"/>
          </a:p>
          <a:p>
            <a:pPr>
              <a:spcBef>
                <a:spcPts val="80"/>
              </a:spcBef>
            </a:pPr>
            <a:r>
              <a:rPr lang="en-US" sz="1600" dirty="0">
                <a:effectLst/>
                <a:ea typeface="Times New Roman" panose="02020603050405020304" pitchFamily="18" charset="0"/>
              </a:rPr>
              <a:t>Prague University of Economics and Business</a:t>
            </a:r>
            <a:r>
              <a:rPr lang="cs-CZ" sz="1600" dirty="0">
                <a:effectLst/>
                <a:ea typeface="Times New Roman" panose="02020603050405020304" pitchFamily="18" charset="0"/>
              </a:rPr>
              <a:t>, </a:t>
            </a:r>
            <a:r>
              <a:rPr lang="en-GB" sz="1600" dirty="0">
                <a:effectLst/>
                <a:ea typeface="Times New Roman" panose="02020603050405020304" pitchFamily="18" charset="0"/>
              </a:rPr>
              <a:t>Czech Republic</a:t>
            </a:r>
            <a:r>
              <a:rPr lang="cs-CZ" sz="1600" dirty="0">
                <a:ea typeface="Times New Roman" panose="02020603050405020304" pitchFamily="18" charset="0"/>
              </a:rPr>
              <a:t>;</a:t>
            </a:r>
          </a:p>
          <a:p>
            <a:pPr>
              <a:spcBef>
                <a:spcPts val="80"/>
              </a:spcBef>
            </a:pPr>
            <a:r>
              <a:rPr lang="en-GB" sz="1600" dirty="0" err="1"/>
              <a:t>Alexandru</a:t>
            </a:r>
            <a:r>
              <a:rPr lang="en-GB" sz="1600" dirty="0"/>
              <a:t> </a:t>
            </a:r>
            <a:r>
              <a:rPr lang="en-GB" sz="1600" dirty="0" err="1"/>
              <a:t>Ioan</a:t>
            </a:r>
            <a:r>
              <a:rPr lang="en-GB" sz="1600" dirty="0"/>
              <a:t> </a:t>
            </a:r>
            <a:r>
              <a:rPr lang="en-GB" sz="1600" dirty="0" err="1"/>
              <a:t>Cuza</a:t>
            </a:r>
            <a:r>
              <a:rPr lang="en-GB" sz="1600" dirty="0"/>
              <a:t> University of </a:t>
            </a:r>
            <a:r>
              <a:rPr lang="en-GB" sz="1600" dirty="0" err="1"/>
              <a:t>Iași</a:t>
            </a:r>
            <a:r>
              <a:rPr lang="en-GB" sz="1600" dirty="0"/>
              <a:t>, Romania; </a:t>
            </a:r>
            <a:endParaRPr lang="cs-CZ" sz="1600" dirty="0"/>
          </a:p>
          <a:p>
            <a:pPr>
              <a:spcBef>
                <a:spcPts val="80"/>
              </a:spcBef>
            </a:pPr>
            <a:r>
              <a:rPr lang="de-DE" sz="1600" dirty="0"/>
              <a:t>Fachhochschule des Mittelstands, Germany; </a:t>
            </a:r>
            <a:endParaRPr lang="cs-CZ" sz="1600" dirty="0"/>
          </a:p>
          <a:p>
            <a:pPr>
              <a:spcBef>
                <a:spcPts val="80"/>
              </a:spcBef>
            </a:pPr>
            <a:r>
              <a:rPr lang="en-US" sz="1600" dirty="0"/>
              <a:t>Munster Technological University</a:t>
            </a:r>
            <a:r>
              <a:rPr lang="cs-CZ" sz="1600" dirty="0"/>
              <a:t>,</a:t>
            </a:r>
            <a:r>
              <a:rPr lang="en-US" sz="1600" dirty="0"/>
              <a:t> Cork, Ireland</a:t>
            </a:r>
            <a:endParaRPr lang="cs-CZ" sz="1600" dirty="0"/>
          </a:p>
          <a:p>
            <a:pPr>
              <a:spcBef>
                <a:spcPts val="80"/>
              </a:spcBef>
            </a:pPr>
            <a:r>
              <a:rPr lang="es-ES" sz="1600" dirty="0"/>
              <a:t>Universidad Europea de Madrid, Spain; </a:t>
            </a:r>
            <a:endParaRPr lang="cs-CZ" sz="1600" dirty="0"/>
          </a:p>
          <a:p>
            <a:pPr>
              <a:spcBef>
                <a:spcPts val="80"/>
              </a:spcBef>
            </a:pPr>
            <a:r>
              <a:rPr lang="cs-CZ" sz="1600" dirty="0" err="1"/>
              <a:t>Universidade</a:t>
            </a:r>
            <a:r>
              <a:rPr lang="cs-CZ" sz="1600" dirty="0"/>
              <a:t> do Porto, Portugal;</a:t>
            </a:r>
          </a:p>
          <a:p>
            <a:pPr>
              <a:spcBef>
                <a:spcPts val="80"/>
              </a:spcBef>
            </a:pPr>
            <a:r>
              <a:rPr lang="en-GB" sz="1600" dirty="0"/>
              <a:t>University of Applied Sciences Burgenland, Austria;</a:t>
            </a:r>
            <a:endParaRPr lang="cs-CZ" sz="1600" dirty="0"/>
          </a:p>
          <a:p>
            <a:pPr>
              <a:spcBef>
                <a:spcPts val="80"/>
              </a:spcBef>
            </a:pPr>
            <a:r>
              <a:rPr lang="cs-CZ" sz="1600" dirty="0" err="1"/>
              <a:t>Vytauto</a:t>
            </a:r>
            <a:r>
              <a:rPr lang="cs-CZ" sz="1600" dirty="0"/>
              <a:t> </a:t>
            </a:r>
            <a:r>
              <a:rPr lang="cs-CZ" sz="1600" dirty="0" err="1"/>
              <a:t>Didziojo</a:t>
            </a:r>
            <a:r>
              <a:rPr lang="cs-CZ" sz="1600" dirty="0"/>
              <a:t> </a:t>
            </a:r>
            <a:r>
              <a:rPr lang="cs-CZ" sz="1600" dirty="0" err="1"/>
              <a:t>Universitetas</a:t>
            </a:r>
            <a:r>
              <a:rPr lang="cs-CZ" sz="1600" dirty="0"/>
              <a:t>, </a:t>
            </a:r>
            <a:r>
              <a:rPr lang="cs-CZ" sz="1600" dirty="0" err="1"/>
              <a:t>Lithuania</a:t>
            </a:r>
            <a:r>
              <a:rPr lang="cs-CZ" sz="1600" dirty="0"/>
              <a:t>.</a:t>
            </a:r>
          </a:p>
          <a:p>
            <a:pPr>
              <a:spcBef>
                <a:spcPts val="80"/>
              </a:spcBef>
            </a:pPr>
            <a:endParaRPr lang="cs-CZ" sz="1600" dirty="0">
              <a:ea typeface="Times New Roman" panose="02020603050405020304" pitchFamily="18" charset="0"/>
              <a:cs typeface="Times New Roman" panose="02020603050405020304" pitchFamily="18" charset="0"/>
            </a:endParaRPr>
          </a:p>
        </p:txBody>
      </p:sp>
      <p:pic>
        <p:nvPicPr>
          <p:cNvPr id="33" name="Obrázek 32" descr="Obsah obrázku text&#10;&#10;Popis byl vytvořen automaticky">
            <a:extLst>
              <a:ext uri="{FF2B5EF4-FFF2-40B4-BE49-F238E27FC236}">
                <a16:creationId xmlns:a16="http://schemas.microsoft.com/office/drawing/2014/main" id="{92C66C0C-75C2-4D02-BD5B-B229A3BC3D67}"/>
              </a:ext>
            </a:extLst>
          </p:cNvPr>
          <p:cNvPicPr>
            <a:picLocks noChangeAspect="1"/>
          </p:cNvPicPr>
          <p:nvPr/>
        </p:nvPicPr>
        <p:blipFill rotWithShape="1">
          <a:blip r:embed="rId2">
            <a:extLst>
              <a:ext uri="{28A0092B-C50C-407E-A947-70E740481C1C}">
                <a14:useLocalDpi xmlns:a14="http://schemas.microsoft.com/office/drawing/2010/main" val="0"/>
              </a:ext>
            </a:extLst>
          </a:blip>
          <a:srcRect l="23785"/>
          <a:stretch/>
        </p:blipFill>
        <p:spPr>
          <a:xfrm>
            <a:off x="6702289" y="662257"/>
            <a:ext cx="5066938" cy="1461609"/>
          </a:xfrm>
          <a:prstGeom prst="rect">
            <a:avLst/>
          </a:prstGeom>
        </p:spPr>
      </p:pic>
      <p:pic>
        <p:nvPicPr>
          <p:cNvPr id="9" name="Obrázek 8" descr="Obsah obrázku krajina, venku, příroda, Pohoří&#10;&#10;Popis byl vytvořen automaticky">
            <a:extLst>
              <a:ext uri="{FF2B5EF4-FFF2-40B4-BE49-F238E27FC236}">
                <a16:creationId xmlns:a16="http://schemas.microsoft.com/office/drawing/2014/main" id="{4DAD2D8B-BE91-395E-2F9C-1F6C2C1182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773" y="2565030"/>
            <a:ext cx="5575584" cy="3717056"/>
          </a:xfrm>
          <a:prstGeom prst="rect">
            <a:avLst/>
          </a:prstGeom>
        </p:spPr>
      </p:pic>
    </p:spTree>
    <p:extLst>
      <p:ext uri="{BB962C8B-B14F-4D97-AF65-F5344CB8AC3E}">
        <p14:creationId xmlns:p14="http://schemas.microsoft.com/office/powerpoint/2010/main" val="33533249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68B2C62-7648-4430-90D5-AE0F252AF1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49FFDDF6-AB54-186B-0FA2-0D304343BA68}"/>
              </a:ext>
            </a:extLst>
          </p:cNvPr>
          <p:cNvSpPr>
            <a:spLocks noGrp="1"/>
          </p:cNvSpPr>
          <p:nvPr>
            <p:ph type="title"/>
          </p:nvPr>
        </p:nvSpPr>
        <p:spPr>
          <a:xfrm>
            <a:off x="733424" y="908048"/>
            <a:ext cx="3660776" cy="4404064"/>
          </a:xfrm>
        </p:spPr>
        <p:txBody>
          <a:bodyPr>
            <a:normAutofit/>
          </a:bodyPr>
          <a:lstStyle/>
          <a:p>
            <a:r>
              <a:rPr lang="cs-CZ" dirty="0" err="1"/>
              <a:t>Types</a:t>
            </a:r>
            <a:r>
              <a:rPr lang="cs-CZ" dirty="0"/>
              <a:t> </a:t>
            </a:r>
            <a:r>
              <a:rPr lang="cs-CZ" dirty="0" err="1"/>
              <a:t>of</a:t>
            </a:r>
            <a:r>
              <a:rPr lang="cs-CZ" dirty="0"/>
              <a:t> </a:t>
            </a:r>
            <a:r>
              <a:rPr lang="cs-CZ" dirty="0" err="1"/>
              <a:t>caves</a:t>
            </a:r>
            <a:endParaRPr lang="cs-CZ" dirty="0"/>
          </a:p>
        </p:txBody>
      </p:sp>
      <p:cxnSp>
        <p:nvCxnSpPr>
          <p:cNvPr id="18" name="Straight Connector 17">
            <a:extLst>
              <a:ext uri="{FF2B5EF4-FFF2-40B4-BE49-F238E27FC236}">
                <a16:creationId xmlns:a16="http://schemas.microsoft.com/office/drawing/2014/main" id="{B75B4F83-6FDB-4998-8E11-31CE6E7040B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0794B99-5B9D-4B94-9505-1EDED76CD6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 name="Zástupný obsah 3">
            <a:extLst>
              <a:ext uri="{FF2B5EF4-FFF2-40B4-BE49-F238E27FC236}">
                <a16:creationId xmlns:a16="http://schemas.microsoft.com/office/drawing/2014/main" id="{C5C295EE-3B47-364B-B55E-769285C6F1DA}"/>
              </a:ext>
            </a:extLst>
          </p:cNvPr>
          <p:cNvGraphicFramePr>
            <a:graphicFrameLocks noGrp="1"/>
          </p:cNvGraphicFramePr>
          <p:nvPr>
            <p:ph idx="1"/>
            <p:extLst>
              <p:ext uri="{D42A27DB-BD31-4B8C-83A1-F6EECF244321}">
                <p14:modId xmlns:p14="http://schemas.microsoft.com/office/powerpoint/2010/main" val="3926873745"/>
              </p:ext>
            </p:extLst>
          </p:nvPr>
        </p:nvGraphicFramePr>
        <p:xfrm>
          <a:off x="4876800" y="1066801"/>
          <a:ext cx="6581776"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320019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0" name="Rectangle 45">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F400F0CD-D7AA-4DC7-AAC5-9BAE5535BEC3}"/>
              </a:ext>
            </a:extLst>
          </p:cNvPr>
          <p:cNvSpPr>
            <a:spLocks noGrp="1"/>
          </p:cNvSpPr>
          <p:nvPr>
            <p:ph type="ctrTitle"/>
          </p:nvPr>
        </p:nvSpPr>
        <p:spPr>
          <a:xfrm>
            <a:off x="695325" y="4727768"/>
            <a:ext cx="10591800" cy="978772"/>
          </a:xfrm>
        </p:spPr>
        <p:txBody>
          <a:bodyPr>
            <a:noAutofit/>
          </a:bodyPr>
          <a:lstStyle/>
          <a:p>
            <a:pPr>
              <a:lnSpc>
                <a:spcPct val="90000"/>
              </a:lnSpc>
            </a:pPr>
            <a:r>
              <a:rPr lang="cs-CZ" sz="3800" dirty="0"/>
              <a:t>3 </a:t>
            </a:r>
            <a:r>
              <a:rPr lang="cs-CZ" sz="3800" dirty="0" err="1"/>
              <a:t>Water</a:t>
            </a:r>
            <a:endParaRPr lang="en-US" sz="3800" dirty="0"/>
          </a:p>
        </p:txBody>
      </p:sp>
      <p:sp>
        <p:nvSpPr>
          <p:cNvPr id="3" name="Podnadpis 2">
            <a:extLst>
              <a:ext uri="{FF2B5EF4-FFF2-40B4-BE49-F238E27FC236}">
                <a16:creationId xmlns:a16="http://schemas.microsoft.com/office/drawing/2014/main" id="{FE9E3DF7-E9CB-42F7-8250-90BE28693EE9}"/>
              </a:ext>
            </a:extLst>
          </p:cNvPr>
          <p:cNvSpPr>
            <a:spLocks noGrp="1"/>
          </p:cNvSpPr>
          <p:nvPr>
            <p:ph type="subTitle" idx="1"/>
          </p:nvPr>
        </p:nvSpPr>
        <p:spPr>
          <a:xfrm>
            <a:off x="695325" y="5879227"/>
            <a:ext cx="9470954" cy="533983"/>
          </a:xfrm>
        </p:spPr>
        <p:txBody>
          <a:bodyPr anchor="t">
            <a:normAutofit/>
          </a:bodyPr>
          <a:lstStyle/>
          <a:p>
            <a:r>
              <a:rPr lang="en-US" sz="1700" dirty="0">
                <a:latin typeface="Avenir Next LT Pro" panose="020B0504020202020204" pitchFamily="34" charset="-18"/>
              </a:rPr>
              <a:t>Methodology of Interpretation of European Nature Heritage in Tourism</a:t>
            </a:r>
            <a:endParaRPr lang="cs-CZ" sz="1700" dirty="0">
              <a:latin typeface="Avenir Next LT Pro" panose="020B0504020202020204" pitchFamily="34" charset="-18"/>
            </a:endParaRPr>
          </a:p>
        </p:txBody>
      </p:sp>
      <p:cxnSp>
        <p:nvCxnSpPr>
          <p:cNvPr id="93" name="Straight Connector 47">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455508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Obrázek 3">
            <a:extLst>
              <a:ext uri="{FF2B5EF4-FFF2-40B4-BE49-F238E27FC236}">
                <a16:creationId xmlns:a16="http://schemas.microsoft.com/office/drawing/2014/main" id="{9A025D48-AEC9-96FA-218F-EE63A0C1C40C}"/>
              </a:ext>
            </a:extLst>
          </p:cNvPr>
          <p:cNvPicPr>
            <a:picLocks noChangeAspect="1"/>
          </p:cNvPicPr>
          <p:nvPr/>
        </p:nvPicPr>
        <p:blipFill rotWithShape="1">
          <a:blip r:embed="rId2"/>
          <a:srcRect l="-1" t="2423" r="362" b="14640"/>
          <a:stretch/>
        </p:blipFill>
        <p:spPr>
          <a:xfrm>
            <a:off x="800100" y="700311"/>
            <a:ext cx="10591800" cy="3504501"/>
          </a:xfrm>
          <a:prstGeom prst="rect">
            <a:avLst/>
          </a:prstGeom>
        </p:spPr>
      </p:pic>
    </p:spTree>
    <p:extLst>
      <p:ext uri="{BB962C8B-B14F-4D97-AF65-F5344CB8AC3E}">
        <p14:creationId xmlns:p14="http://schemas.microsoft.com/office/powerpoint/2010/main" val="9186922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5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4B25620-616F-4772-2BBD-0F947DD3847A}"/>
              </a:ext>
            </a:extLst>
          </p:cNvPr>
          <p:cNvSpPr>
            <a:spLocks noGrp="1"/>
          </p:cNvSpPr>
          <p:nvPr>
            <p:ph type="title"/>
          </p:nvPr>
        </p:nvSpPr>
        <p:spPr/>
        <p:txBody>
          <a:bodyPr/>
          <a:lstStyle/>
          <a:p>
            <a:r>
              <a:rPr lang="cs-CZ" dirty="0" err="1"/>
              <a:t>water</a:t>
            </a:r>
            <a:endParaRPr lang="cs-CZ" dirty="0"/>
          </a:p>
        </p:txBody>
      </p:sp>
      <p:sp>
        <p:nvSpPr>
          <p:cNvPr id="3" name="Zástupný obsah 2">
            <a:extLst>
              <a:ext uri="{FF2B5EF4-FFF2-40B4-BE49-F238E27FC236}">
                <a16:creationId xmlns:a16="http://schemas.microsoft.com/office/drawing/2014/main" id="{934C2436-8816-647D-546A-75E24735683E}"/>
              </a:ext>
            </a:extLst>
          </p:cNvPr>
          <p:cNvSpPr>
            <a:spLocks noGrp="1"/>
          </p:cNvSpPr>
          <p:nvPr>
            <p:ph idx="1"/>
          </p:nvPr>
        </p:nvSpPr>
        <p:spPr/>
        <p:txBody>
          <a:bodyPr>
            <a:normAutofit lnSpcReduction="10000"/>
          </a:bodyPr>
          <a:lstStyle/>
          <a:p>
            <a:r>
              <a:rPr lang="en-US" i="1" dirty="0"/>
              <a:t>Water is crucial for the existence of life on our planet.</a:t>
            </a:r>
            <a:r>
              <a:rPr lang="cs-CZ" i="1" dirty="0"/>
              <a:t> </a:t>
            </a:r>
            <a:r>
              <a:rPr lang="en-US" i="1" dirty="0"/>
              <a:t>It is a scarce, irreplaceable elementary material that has many meanings and uses for mankind </a:t>
            </a:r>
            <a:r>
              <a:rPr lang="en-US" dirty="0"/>
              <a:t>(EVVO, 2011). </a:t>
            </a:r>
            <a:endParaRPr lang="cs-CZ" dirty="0"/>
          </a:p>
          <a:p>
            <a:r>
              <a:rPr lang="en-US" b="1" dirty="0"/>
              <a:t>Water appears in various forms on the Earth: </a:t>
            </a:r>
            <a:r>
              <a:rPr lang="en-US" dirty="0"/>
              <a:t>it is present in oceans, seas, rivers, lakes, waterfalls and rain. Water is in soil, plants and living organisms.</a:t>
            </a:r>
            <a:r>
              <a:rPr lang="cs-CZ" dirty="0"/>
              <a:t> </a:t>
            </a:r>
          </a:p>
          <a:p>
            <a:r>
              <a:rPr lang="en-US" b="1" dirty="0"/>
              <a:t>Water exists in three states</a:t>
            </a:r>
            <a:r>
              <a:rPr lang="cs-CZ" b="1" dirty="0"/>
              <a:t>:</a:t>
            </a:r>
            <a:r>
              <a:rPr lang="cs-CZ" dirty="0"/>
              <a:t> </a:t>
            </a:r>
            <a:r>
              <a:rPr lang="cs-CZ" dirty="0" err="1"/>
              <a:t>liquid</a:t>
            </a:r>
            <a:r>
              <a:rPr lang="cs-CZ" dirty="0"/>
              <a:t>, solid, and </a:t>
            </a:r>
            <a:r>
              <a:rPr lang="cs-CZ" dirty="0" err="1"/>
              <a:t>the</a:t>
            </a:r>
            <a:r>
              <a:rPr lang="cs-CZ" dirty="0"/>
              <a:t> </a:t>
            </a:r>
            <a:r>
              <a:rPr lang="cs-CZ" dirty="0" err="1"/>
              <a:t>gaseous</a:t>
            </a:r>
            <a:r>
              <a:rPr lang="cs-CZ" dirty="0"/>
              <a:t> </a:t>
            </a:r>
            <a:r>
              <a:rPr lang="cs-CZ" dirty="0" err="1"/>
              <a:t>state</a:t>
            </a:r>
            <a:r>
              <a:rPr lang="cs-CZ" dirty="0"/>
              <a:t>. </a:t>
            </a:r>
          </a:p>
          <a:p>
            <a:r>
              <a:rPr lang="cs-CZ" dirty="0" err="1"/>
              <a:t>Nowadays</a:t>
            </a:r>
            <a:r>
              <a:rPr lang="cs-CZ" dirty="0"/>
              <a:t> </a:t>
            </a:r>
            <a:r>
              <a:rPr lang="cs-CZ" dirty="0" err="1"/>
              <a:t>we</a:t>
            </a:r>
            <a:r>
              <a:rPr lang="cs-CZ" dirty="0"/>
              <a:t> are </a:t>
            </a:r>
            <a:r>
              <a:rPr lang="cs-CZ" dirty="0" err="1"/>
              <a:t>facing</a:t>
            </a:r>
            <a:r>
              <a:rPr lang="cs-CZ" dirty="0"/>
              <a:t> </a:t>
            </a:r>
            <a:r>
              <a:rPr lang="cs-CZ" b="1" dirty="0" err="1"/>
              <a:t>extremely</a:t>
            </a:r>
            <a:r>
              <a:rPr lang="cs-CZ" b="1" dirty="0"/>
              <a:t> </a:t>
            </a:r>
            <a:r>
              <a:rPr lang="cs-CZ" b="1" dirty="0" err="1"/>
              <a:t>high</a:t>
            </a:r>
            <a:r>
              <a:rPr lang="cs-CZ" b="1" dirty="0"/>
              <a:t> </a:t>
            </a:r>
            <a:r>
              <a:rPr lang="cs-CZ" b="1" dirty="0" err="1"/>
              <a:t>consumption</a:t>
            </a:r>
            <a:r>
              <a:rPr lang="cs-CZ" dirty="0"/>
              <a:t>, </a:t>
            </a:r>
            <a:r>
              <a:rPr lang="cs-CZ" dirty="0" err="1"/>
              <a:t>which</a:t>
            </a:r>
            <a:r>
              <a:rPr lang="cs-CZ" dirty="0"/>
              <a:t> has a negative </a:t>
            </a:r>
            <a:r>
              <a:rPr lang="cs-CZ" dirty="0" err="1"/>
              <a:t>effect</a:t>
            </a:r>
            <a:r>
              <a:rPr lang="cs-CZ" dirty="0"/>
              <a:t> on </a:t>
            </a:r>
            <a:r>
              <a:rPr lang="cs-CZ" dirty="0" err="1"/>
              <a:t>water</a:t>
            </a:r>
            <a:r>
              <a:rPr lang="cs-CZ" dirty="0"/>
              <a:t> </a:t>
            </a:r>
            <a:r>
              <a:rPr lang="cs-CZ" dirty="0" err="1"/>
              <a:t>circulation</a:t>
            </a:r>
            <a:r>
              <a:rPr lang="cs-CZ" dirty="0"/>
              <a:t> in </a:t>
            </a:r>
            <a:r>
              <a:rPr lang="cs-CZ" dirty="0" err="1"/>
              <a:t>nature</a:t>
            </a:r>
            <a:r>
              <a:rPr lang="cs-CZ" dirty="0"/>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WHO, 2022)</a:t>
            </a:r>
            <a:r>
              <a:rPr lang="cs-CZ" sz="1800" dirty="0">
                <a:effectLst/>
                <a:latin typeface="Calibri" panose="020F0502020204030204" pitchFamily="34" charset="0"/>
                <a:ea typeface="Calibri" panose="020F0502020204030204" pitchFamily="34" charset="0"/>
                <a:cs typeface="Times New Roman" panose="02020603050405020304" pitchFamily="18" charset="0"/>
              </a:rPr>
              <a:t>.</a:t>
            </a:r>
            <a:endParaRPr lang="cs-CZ" dirty="0"/>
          </a:p>
          <a:p>
            <a:r>
              <a:rPr lang="en-US" dirty="0"/>
              <a:t>Irrational water consumption</a:t>
            </a:r>
            <a:r>
              <a:rPr lang="cs-CZ" dirty="0"/>
              <a:t> in </a:t>
            </a:r>
            <a:r>
              <a:rPr lang="cs-CZ" dirty="0" err="1"/>
              <a:t>tourism</a:t>
            </a:r>
            <a:r>
              <a:rPr lang="cs-CZ" dirty="0"/>
              <a:t> and </a:t>
            </a:r>
            <a:r>
              <a:rPr lang="cs-CZ" dirty="0" err="1"/>
              <a:t>for</a:t>
            </a:r>
            <a:r>
              <a:rPr lang="cs-CZ" dirty="0"/>
              <a:t> </a:t>
            </a:r>
            <a:r>
              <a:rPr lang="cs-CZ" dirty="0" err="1"/>
              <a:t>recreational</a:t>
            </a:r>
            <a:r>
              <a:rPr lang="cs-CZ" dirty="0"/>
              <a:t> </a:t>
            </a:r>
            <a:r>
              <a:rPr lang="cs-CZ" dirty="0" err="1"/>
              <a:t>purposes</a:t>
            </a:r>
            <a:r>
              <a:rPr lang="en-US" dirty="0"/>
              <a:t>, excessive agricultural growth, and adverse climate changes will lead to a situation when water is a scarce resource.</a:t>
            </a:r>
            <a:endParaRPr lang="cs-CZ" dirty="0"/>
          </a:p>
        </p:txBody>
      </p:sp>
      <p:pic>
        <p:nvPicPr>
          <p:cNvPr id="4" name="Obrázek 3" descr="Obsah obrázku text&#10;&#10;Popis byl vytvořen automaticky">
            <a:extLst>
              <a:ext uri="{FF2B5EF4-FFF2-40B4-BE49-F238E27FC236}">
                <a16:creationId xmlns:a16="http://schemas.microsoft.com/office/drawing/2014/main" id="{E9ABA05E-D9C3-1AAE-3C74-8799872EB6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10353781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F2E286C2-A79C-2BA4-1512-6888BE09AD79}"/>
              </a:ext>
            </a:extLst>
          </p:cNvPr>
          <p:cNvSpPr>
            <a:spLocks noGrp="1"/>
          </p:cNvSpPr>
          <p:nvPr>
            <p:ph type="title"/>
          </p:nvPr>
        </p:nvSpPr>
        <p:spPr>
          <a:xfrm>
            <a:off x="690587" y="907128"/>
            <a:ext cx="6699564" cy="1378871"/>
          </a:xfrm>
        </p:spPr>
        <p:txBody>
          <a:bodyPr>
            <a:normAutofit/>
          </a:bodyPr>
          <a:lstStyle/>
          <a:p>
            <a:r>
              <a:rPr lang="cs-CZ" dirty="0" err="1"/>
              <a:t>bodies</a:t>
            </a:r>
            <a:r>
              <a:rPr lang="cs-CZ" dirty="0"/>
              <a:t> </a:t>
            </a:r>
            <a:r>
              <a:rPr lang="cs-CZ" dirty="0" err="1"/>
              <a:t>of</a:t>
            </a:r>
            <a:r>
              <a:rPr lang="cs-CZ" dirty="0"/>
              <a:t> </a:t>
            </a:r>
            <a:r>
              <a:rPr lang="cs-CZ" dirty="0" err="1"/>
              <a:t>water</a:t>
            </a:r>
            <a:endParaRPr lang="cs-CZ" dirty="0"/>
          </a:p>
        </p:txBody>
      </p:sp>
      <p:cxnSp>
        <p:nvCxnSpPr>
          <p:cNvPr id="7" name="Straight Connector 10">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65151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5159FDB5-5619-2610-309B-7E15651EC03D}"/>
              </a:ext>
            </a:extLst>
          </p:cNvPr>
          <p:cNvSpPr>
            <a:spLocks noGrp="1"/>
          </p:cNvSpPr>
          <p:nvPr>
            <p:ph idx="1"/>
          </p:nvPr>
        </p:nvSpPr>
        <p:spPr>
          <a:xfrm>
            <a:off x="695326" y="2285999"/>
            <a:ext cx="6766748" cy="3649080"/>
          </a:xfrm>
        </p:spPr>
        <p:txBody>
          <a:bodyPr>
            <a:normAutofit lnSpcReduction="10000"/>
          </a:bodyPr>
          <a:lstStyle/>
          <a:p>
            <a:pPr>
              <a:lnSpc>
                <a:spcPct val="110000"/>
              </a:lnSpc>
            </a:pPr>
            <a:r>
              <a:rPr lang="cs-CZ" sz="1700" dirty="0" err="1"/>
              <a:t>Swaps</a:t>
            </a:r>
            <a:r>
              <a:rPr lang="cs-CZ" sz="1700" dirty="0"/>
              <a:t>, </a:t>
            </a:r>
            <a:r>
              <a:rPr lang="cs-CZ" sz="1700" dirty="0" err="1"/>
              <a:t>artificial</a:t>
            </a:r>
            <a:r>
              <a:rPr lang="cs-CZ" sz="1700" dirty="0"/>
              <a:t> </a:t>
            </a:r>
            <a:r>
              <a:rPr lang="cs-CZ" sz="1700" dirty="0" err="1"/>
              <a:t>ponds</a:t>
            </a:r>
            <a:r>
              <a:rPr lang="cs-CZ" sz="1700" dirty="0"/>
              <a:t>, </a:t>
            </a:r>
            <a:r>
              <a:rPr lang="cs-CZ" sz="1700" dirty="0" err="1"/>
              <a:t>lakes</a:t>
            </a:r>
            <a:r>
              <a:rPr lang="cs-CZ" sz="1700" dirty="0"/>
              <a:t>, dam </a:t>
            </a:r>
            <a:r>
              <a:rPr lang="cs-CZ" sz="1700" dirty="0" err="1"/>
              <a:t>lakes</a:t>
            </a:r>
            <a:r>
              <a:rPr lang="cs-CZ" sz="1700" dirty="0"/>
              <a:t> and </a:t>
            </a:r>
            <a:r>
              <a:rPr lang="cs-CZ" sz="1700" dirty="0" err="1"/>
              <a:t>other</a:t>
            </a:r>
            <a:r>
              <a:rPr lang="cs-CZ" sz="1700" dirty="0"/>
              <a:t> </a:t>
            </a:r>
            <a:r>
              <a:rPr lang="cs-CZ" sz="1700" dirty="0" err="1"/>
              <a:t>water</a:t>
            </a:r>
            <a:r>
              <a:rPr lang="cs-CZ" sz="1700" dirty="0"/>
              <a:t> </a:t>
            </a:r>
            <a:r>
              <a:rPr lang="cs-CZ" sz="1700" dirty="0" err="1"/>
              <a:t>reservoirs</a:t>
            </a:r>
            <a:r>
              <a:rPr lang="cs-CZ" sz="1700" dirty="0"/>
              <a:t>, </a:t>
            </a:r>
            <a:r>
              <a:rPr lang="cs-CZ" sz="1700" dirty="0" err="1"/>
              <a:t>seas</a:t>
            </a:r>
            <a:r>
              <a:rPr lang="cs-CZ" sz="1700" dirty="0"/>
              <a:t>, </a:t>
            </a:r>
            <a:r>
              <a:rPr lang="cs-CZ" sz="1700" dirty="0" err="1"/>
              <a:t>rivers</a:t>
            </a:r>
            <a:r>
              <a:rPr lang="cs-CZ" sz="1700" dirty="0"/>
              <a:t> and </a:t>
            </a:r>
            <a:r>
              <a:rPr lang="cs-CZ" sz="1700" dirty="0" err="1"/>
              <a:t>streams</a:t>
            </a:r>
            <a:r>
              <a:rPr lang="cs-CZ" sz="1700" dirty="0"/>
              <a:t>, </a:t>
            </a:r>
            <a:r>
              <a:rPr lang="cs-CZ" sz="1700" dirty="0" err="1"/>
              <a:t>saltwater</a:t>
            </a:r>
            <a:r>
              <a:rPr lang="cs-CZ" sz="1700" dirty="0"/>
              <a:t> in </a:t>
            </a:r>
            <a:r>
              <a:rPr lang="cs-CZ" sz="1700" dirty="0" err="1"/>
              <a:t>oceans</a:t>
            </a:r>
            <a:endParaRPr lang="cs-CZ" sz="1700" dirty="0"/>
          </a:p>
          <a:p>
            <a:pPr>
              <a:lnSpc>
                <a:spcPct val="110000"/>
              </a:lnSpc>
            </a:pPr>
            <a:r>
              <a:rPr lang="cs-CZ" sz="1700" b="1" dirty="0"/>
              <a:t>A </a:t>
            </a:r>
            <a:r>
              <a:rPr lang="cs-CZ" sz="1700" b="1" dirty="0" err="1"/>
              <a:t>lake</a:t>
            </a:r>
            <a:r>
              <a:rPr lang="cs-CZ" sz="1700" b="1" dirty="0"/>
              <a:t> </a:t>
            </a:r>
            <a:r>
              <a:rPr lang="cs-CZ" sz="1700" dirty="0"/>
              <a:t>– </a:t>
            </a:r>
            <a:r>
              <a:rPr lang="cs-CZ" sz="1700" dirty="0" err="1"/>
              <a:t>enclosed</a:t>
            </a:r>
            <a:r>
              <a:rPr lang="cs-CZ" sz="1700" dirty="0"/>
              <a:t> by </a:t>
            </a:r>
            <a:r>
              <a:rPr lang="cs-CZ" sz="1700" dirty="0" err="1"/>
              <a:t>land</a:t>
            </a:r>
            <a:r>
              <a:rPr lang="cs-CZ" sz="1700" dirty="0"/>
              <a:t>, has </a:t>
            </a:r>
            <a:r>
              <a:rPr lang="cs-CZ" sz="1700" dirty="0" err="1"/>
              <a:t>different</a:t>
            </a:r>
            <a:r>
              <a:rPr lang="cs-CZ" sz="1700" dirty="0"/>
              <a:t> </a:t>
            </a:r>
            <a:r>
              <a:rPr lang="cs-CZ" sz="1700" dirty="0" err="1"/>
              <a:t>origins</a:t>
            </a:r>
            <a:r>
              <a:rPr lang="cs-CZ" sz="1700" dirty="0"/>
              <a:t> (</a:t>
            </a:r>
            <a:r>
              <a:rPr lang="cs-CZ" sz="1700" dirty="0" err="1"/>
              <a:t>tectonic</a:t>
            </a:r>
            <a:r>
              <a:rPr lang="cs-CZ" sz="1700" dirty="0"/>
              <a:t> </a:t>
            </a:r>
            <a:r>
              <a:rPr lang="cs-CZ" sz="1700" dirty="0" err="1"/>
              <a:t>sags</a:t>
            </a:r>
            <a:r>
              <a:rPr lang="cs-CZ" sz="1700" dirty="0"/>
              <a:t>, </a:t>
            </a:r>
            <a:r>
              <a:rPr lang="cs-CZ" sz="1700" dirty="0" err="1"/>
              <a:t>volcanic</a:t>
            </a:r>
            <a:r>
              <a:rPr lang="cs-CZ" sz="1700" dirty="0"/>
              <a:t>, </a:t>
            </a:r>
            <a:r>
              <a:rPr lang="cs-CZ" sz="1700" dirty="0" err="1"/>
              <a:t>karst</a:t>
            </a:r>
            <a:r>
              <a:rPr lang="cs-CZ" sz="1700" dirty="0"/>
              <a:t> </a:t>
            </a:r>
            <a:r>
              <a:rPr lang="cs-CZ" sz="1700" dirty="0" err="1"/>
              <a:t>etc</a:t>
            </a:r>
            <a:r>
              <a:rPr lang="cs-CZ" sz="1700" dirty="0"/>
              <a:t>.</a:t>
            </a:r>
          </a:p>
          <a:p>
            <a:pPr>
              <a:lnSpc>
                <a:spcPct val="110000"/>
              </a:lnSpc>
            </a:pPr>
            <a:r>
              <a:rPr lang="cs-CZ" sz="1700" b="1" dirty="0"/>
              <a:t>A </a:t>
            </a:r>
            <a:r>
              <a:rPr lang="cs-CZ" sz="1700" b="1" dirty="0" err="1"/>
              <a:t>pond</a:t>
            </a:r>
            <a:r>
              <a:rPr lang="cs-CZ" sz="1700" b="1" dirty="0"/>
              <a:t> </a:t>
            </a:r>
            <a:r>
              <a:rPr lang="cs-CZ" sz="1700" dirty="0"/>
              <a:t>– </a:t>
            </a:r>
            <a:r>
              <a:rPr lang="cs-CZ" sz="1700" dirty="0" err="1"/>
              <a:t>artificially</a:t>
            </a:r>
            <a:r>
              <a:rPr lang="cs-CZ" sz="1700" dirty="0"/>
              <a:t> </a:t>
            </a:r>
            <a:r>
              <a:rPr lang="cs-CZ" sz="1700" dirty="0" err="1"/>
              <a:t>created</a:t>
            </a:r>
            <a:r>
              <a:rPr lang="cs-CZ" sz="1700" dirty="0"/>
              <a:t> </a:t>
            </a:r>
            <a:r>
              <a:rPr lang="cs-CZ" sz="1700" dirty="0" err="1"/>
              <a:t>water</a:t>
            </a:r>
            <a:r>
              <a:rPr lang="cs-CZ" sz="1700" dirty="0"/>
              <a:t> </a:t>
            </a:r>
            <a:r>
              <a:rPr lang="cs-CZ" sz="1700" dirty="0" err="1"/>
              <a:t>reservoir</a:t>
            </a:r>
            <a:r>
              <a:rPr lang="cs-CZ" sz="1700" dirty="0"/>
              <a:t> </a:t>
            </a:r>
            <a:r>
              <a:rPr lang="cs-CZ" sz="1700" dirty="0" err="1"/>
              <a:t>designated</a:t>
            </a:r>
            <a:r>
              <a:rPr lang="cs-CZ" sz="1700" dirty="0"/>
              <a:t> </a:t>
            </a:r>
            <a:r>
              <a:rPr lang="cs-CZ" sz="1700" dirty="0" err="1"/>
              <a:t>primarily</a:t>
            </a:r>
            <a:r>
              <a:rPr lang="cs-CZ" sz="1700" dirty="0"/>
              <a:t> to </a:t>
            </a:r>
            <a:r>
              <a:rPr lang="cs-CZ" sz="1700" dirty="0" err="1"/>
              <a:t>breed</a:t>
            </a:r>
            <a:r>
              <a:rPr lang="cs-CZ" sz="1700" dirty="0"/>
              <a:t> </a:t>
            </a:r>
            <a:r>
              <a:rPr lang="cs-CZ" sz="1700" dirty="0" err="1"/>
              <a:t>fish</a:t>
            </a:r>
            <a:r>
              <a:rPr lang="cs-CZ" sz="1700" dirty="0"/>
              <a:t>, </a:t>
            </a:r>
            <a:r>
              <a:rPr lang="cs-CZ" sz="1700" dirty="0" err="1"/>
              <a:t>water</a:t>
            </a:r>
            <a:r>
              <a:rPr lang="cs-CZ" sz="1700" dirty="0"/>
              <a:t> </a:t>
            </a:r>
            <a:r>
              <a:rPr lang="cs-CZ" sz="1700" dirty="0" err="1"/>
              <a:t>birds</a:t>
            </a:r>
            <a:r>
              <a:rPr lang="cs-CZ" sz="1700" dirty="0"/>
              <a:t> and to </a:t>
            </a:r>
            <a:r>
              <a:rPr lang="cs-CZ" sz="1700" dirty="0" err="1"/>
              <a:t>retain</a:t>
            </a:r>
            <a:r>
              <a:rPr lang="cs-CZ" sz="1700" dirty="0"/>
              <a:t> </a:t>
            </a:r>
            <a:r>
              <a:rPr lang="cs-CZ" sz="1700" dirty="0" err="1"/>
              <a:t>water</a:t>
            </a:r>
            <a:r>
              <a:rPr lang="cs-CZ" sz="1700" dirty="0"/>
              <a:t> in </a:t>
            </a:r>
            <a:r>
              <a:rPr lang="cs-CZ" sz="1700" dirty="0" err="1"/>
              <a:t>the</a:t>
            </a:r>
            <a:r>
              <a:rPr lang="cs-CZ" sz="1700" dirty="0"/>
              <a:t> </a:t>
            </a:r>
            <a:r>
              <a:rPr lang="cs-CZ" sz="1700" dirty="0" err="1"/>
              <a:t>nature</a:t>
            </a:r>
            <a:endParaRPr lang="cs-CZ" sz="1700" dirty="0"/>
          </a:p>
          <a:p>
            <a:pPr>
              <a:lnSpc>
                <a:spcPct val="110000"/>
              </a:lnSpc>
            </a:pPr>
            <a:r>
              <a:rPr lang="cs-CZ" sz="1700" b="1" dirty="0"/>
              <a:t>A dam </a:t>
            </a:r>
            <a:r>
              <a:rPr lang="cs-CZ" sz="1700" b="1" dirty="0" err="1"/>
              <a:t>reservoir</a:t>
            </a:r>
            <a:r>
              <a:rPr lang="cs-CZ" sz="1700" b="1" dirty="0"/>
              <a:t> </a:t>
            </a:r>
            <a:r>
              <a:rPr lang="cs-CZ" sz="1700" dirty="0"/>
              <a:t>– </a:t>
            </a:r>
            <a:r>
              <a:rPr lang="cs-CZ" sz="1700" dirty="0" err="1"/>
              <a:t>used</a:t>
            </a:r>
            <a:r>
              <a:rPr lang="cs-CZ" sz="1700" dirty="0"/>
              <a:t> to </a:t>
            </a:r>
            <a:r>
              <a:rPr lang="cs-CZ" sz="1700" dirty="0" err="1"/>
              <a:t>retain</a:t>
            </a:r>
            <a:r>
              <a:rPr lang="cs-CZ" sz="1700" dirty="0"/>
              <a:t> </a:t>
            </a:r>
            <a:r>
              <a:rPr lang="cs-CZ" sz="1700" dirty="0" err="1"/>
              <a:t>water</a:t>
            </a:r>
            <a:r>
              <a:rPr lang="cs-CZ" sz="1700" dirty="0"/>
              <a:t> </a:t>
            </a:r>
            <a:r>
              <a:rPr lang="cs-CZ" sz="1700" dirty="0" err="1"/>
              <a:t>for</a:t>
            </a:r>
            <a:r>
              <a:rPr lang="cs-CZ" sz="1700" dirty="0"/>
              <a:t> </a:t>
            </a:r>
            <a:r>
              <a:rPr lang="cs-CZ" sz="1700" dirty="0" err="1"/>
              <a:t>purificatio</a:t>
            </a:r>
            <a:r>
              <a:rPr lang="cs-CZ" sz="1700" dirty="0"/>
              <a:t> </a:t>
            </a:r>
            <a:r>
              <a:rPr lang="cs-CZ" sz="1700" dirty="0" err="1"/>
              <a:t>of</a:t>
            </a:r>
            <a:r>
              <a:rPr lang="cs-CZ" sz="1700" dirty="0"/>
              <a:t> </a:t>
            </a:r>
            <a:r>
              <a:rPr lang="cs-CZ" sz="1700" dirty="0" err="1"/>
              <a:t>water</a:t>
            </a:r>
            <a:r>
              <a:rPr lang="cs-CZ" sz="1700" dirty="0"/>
              <a:t> </a:t>
            </a:r>
            <a:r>
              <a:rPr lang="cs-CZ" sz="1700" dirty="0" err="1"/>
              <a:t>supply</a:t>
            </a:r>
            <a:r>
              <a:rPr lang="cs-CZ" sz="1700" dirty="0"/>
              <a:t>, to </a:t>
            </a:r>
            <a:r>
              <a:rPr lang="cs-CZ" sz="1700" dirty="0" err="1"/>
              <a:t>generate</a:t>
            </a:r>
            <a:r>
              <a:rPr lang="cs-CZ" sz="1700" dirty="0"/>
              <a:t> elektricity, and to </a:t>
            </a:r>
            <a:r>
              <a:rPr lang="cs-CZ" sz="1700" dirty="0" err="1"/>
              <a:t>regulate</a:t>
            </a:r>
            <a:r>
              <a:rPr lang="cs-CZ" sz="1700" dirty="0"/>
              <a:t> </a:t>
            </a:r>
            <a:r>
              <a:rPr lang="cs-CZ" sz="1700" dirty="0" err="1"/>
              <a:t>water</a:t>
            </a:r>
            <a:r>
              <a:rPr lang="cs-CZ" sz="1700" dirty="0"/>
              <a:t> </a:t>
            </a:r>
            <a:r>
              <a:rPr lang="cs-CZ" sz="1700" dirty="0" err="1"/>
              <a:t>flows</a:t>
            </a:r>
            <a:r>
              <a:rPr lang="cs-CZ" sz="1700" dirty="0"/>
              <a:t> </a:t>
            </a:r>
            <a:r>
              <a:rPr lang="cs-CZ" sz="1700" dirty="0" err="1"/>
              <a:t>or</a:t>
            </a:r>
            <a:r>
              <a:rPr lang="cs-CZ" sz="1700" dirty="0"/>
              <a:t> as a </a:t>
            </a:r>
            <a:r>
              <a:rPr lang="cs-CZ" sz="1700" dirty="0" err="1"/>
              <a:t>protection</a:t>
            </a:r>
            <a:r>
              <a:rPr lang="cs-CZ" sz="1700" dirty="0"/>
              <a:t> </a:t>
            </a:r>
            <a:r>
              <a:rPr lang="cs-CZ" sz="1700" dirty="0" err="1"/>
              <a:t>against</a:t>
            </a:r>
            <a:r>
              <a:rPr lang="cs-CZ" sz="1700" dirty="0"/>
              <a:t> </a:t>
            </a:r>
            <a:r>
              <a:rPr lang="cs-CZ" sz="1700" dirty="0" err="1"/>
              <a:t>floods</a:t>
            </a:r>
            <a:endParaRPr lang="cs-CZ" sz="1700" dirty="0"/>
          </a:p>
          <a:p>
            <a:pPr>
              <a:lnSpc>
                <a:spcPct val="110000"/>
              </a:lnSpc>
            </a:pPr>
            <a:r>
              <a:rPr lang="cs-CZ" sz="1700" b="1" dirty="0"/>
              <a:t>A </a:t>
            </a:r>
            <a:r>
              <a:rPr lang="cs-CZ" sz="1700" b="1" dirty="0" err="1"/>
              <a:t>river</a:t>
            </a:r>
            <a:r>
              <a:rPr lang="cs-CZ" sz="1700" b="1" dirty="0"/>
              <a:t> </a:t>
            </a:r>
            <a:r>
              <a:rPr lang="cs-CZ" sz="1700" dirty="0"/>
              <a:t>– </a:t>
            </a:r>
            <a:r>
              <a:rPr lang="cs-CZ" sz="1700" dirty="0" err="1"/>
              <a:t>large</a:t>
            </a:r>
            <a:r>
              <a:rPr lang="cs-CZ" sz="1700" dirty="0"/>
              <a:t>, natural stream </a:t>
            </a:r>
            <a:r>
              <a:rPr lang="cs-CZ" sz="1700" dirty="0" err="1"/>
              <a:t>of</a:t>
            </a:r>
            <a:r>
              <a:rPr lang="cs-CZ" sz="1700" dirty="0"/>
              <a:t> </a:t>
            </a:r>
            <a:r>
              <a:rPr lang="cs-CZ" sz="1700" dirty="0" err="1"/>
              <a:t>flowing</a:t>
            </a:r>
            <a:r>
              <a:rPr lang="cs-CZ" sz="1700" dirty="0"/>
              <a:t> </a:t>
            </a:r>
            <a:r>
              <a:rPr lang="cs-CZ" sz="1700" dirty="0" err="1"/>
              <a:t>water</a:t>
            </a:r>
            <a:r>
              <a:rPr lang="cs-CZ" sz="1700" dirty="0"/>
              <a:t>. River </a:t>
            </a:r>
            <a:r>
              <a:rPr lang="cs-CZ" sz="1700" dirty="0" err="1"/>
              <a:t>systems</a:t>
            </a:r>
            <a:r>
              <a:rPr lang="cs-CZ" sz="1700" dirty="0"/>
              <a:t> are part </a:t>
            </a:r>
            <a:r>
              <a:rPr lang="cs-CZ" sz="1700" dirty="0" err="1"/>
              <a:t>of</a:t>
            </a:r>
            <a:r>
              <a:rPr lang="cs-CZ" sz="1700" dirty="0"/>
              <a:t> </a:t>
            </a:r>
            <a:r>
              <a:rPr lang="cs-CZ" sz="1700" dirty="0" err="1"/>
              <a:t>the</a:t>
            </a:r>
            <a:r>
              <a:rPr lang="cs-CZ" sz="1700" dirty="0"/>
              <a:t> </a:t>
            </a:r>
            <a:r>
              <a:rPr lang="cs-CZ" sz="1700" dirty="0" err="1"/>
              <a:t>planet‘s</a:t>
            </a:r>
            <a:r>
              <a:rPr lang="cs-CZ" sz="1700" dirty="0"/>
              <a:t> </a:t>
            </a:r>
            <a:r>
              <a:rPr lang="cs-CZ" sz="1700" dirty="0" err="1"/>
              <a:t>circulatory</a:t>
            </a:r>
            <a:r>
              <a:rPr lang="cs-CZ" sz="1700" dirty="0"/>
              <a:t> </a:t>
            </a:r>
            <a:r>
              <a:rPr lang="cs-CZ" sz="1700" dirty="0" err="1"/>
              <a:t>system</a:t>
            </a:r>
            <a:r>
              <a:rPr lang="cs-CZ" sz="1700" dirty="0"/>
              <a:t>.</a:t>
            </a:r>
          </a:p>
        </p:txBody>
      </p:sp>
      <p:cxnSp>
        <p:nvCxnSpPr>
          <p:cNvPr id="8" name="Straight Connector 12">
            <a:extLst>
              <a:ext uri="{FF2B5EF4-FFF2-40B4-BE49-F238E27FC236}">
                <a16:creationId xmlns:a16="http://schemas.microsoft.com/office/drawing/2014/main" id="{CBA3C59D-8641-484F-A35C-361AD7E155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2521"/>
            <a:ext cx="6515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4" descr="Aerial view of river">
            <a:extLst>
              <a:ext uri="{FF2B5EF4-FFF2-40B4-BE49-F238E27FC236}">
                <a16:creationId xmlns:a16="http://schemas.microsoft.com/office/drawing/2014/main" id="{ACE66CB9-0F16-A794-9BB6-18C9AEE5CF5D}"/>
              </a:ext>
            </a:extLst>
          </p:cNvPr>
          <p:cNvPicPr>
            <a:picLocks noChangeAspect="1"/>
          </p:cNvPicPr>
          <p:nvPr/>
        </p:nvPicPr>
        <p:blipFill rotWithShape="1">
          <a:blip r:embed="rId2"/>
          <a:srcRect l="35189" r="31373"/>
          <a:stretch/>
        </p:blipFill>
        <p:spPr>
          <a:xfrm>
            <a:off x="8115300" y="10"/>
            <a:ext cx="4076700" cy="6857990"/>
          </a:xfrm>
          <a:prstGeom prst="rect">
            <a:avLst/>
          </a:prstGeom>
        </p:spPr>
      </p:pic>
      <p:pic>
        <p:nvPicPr>
          <p:cNvPr id="12" name="Obrázek 11" descr="Obsah obrázku text&#10;&#10;Popis byl vytvořen automaticky">
            <a:extLst>
              <a:ext uri="{FF2B5EF4-FFF2-40B4-BE49-F238E27FC236}">
                <a16:creationId xmlns:a16="http://schemas.microsoft.com/office/drawing/2014/main" id="{B5AC8A0D-E51C-FBBC-56A7-6762AA4405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9805"/>
            <a:ext cx="3175810" cy="698195"/>
          </a:xfrm>
          <a:prstGeom prst="rect">
            <a:avLst/>
          </a:prstGeom>
        </p:spPr>
      </p:pic>
    </p:spTree>
    <p:extLst>
      <p:ext uri="{BB962C8B-B14F-4D97-AF65-F5344CB8AC3E}">
        <p14:creationId xmlns:p14="http://schemas.microsoft.com/office/powerpoint/2010/main" val="24293125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89A413AE-3713-8FC9-B28E-01E8F3F1D516}"/>
              </a:ext>
            </a:extLst>
          </p:cNvPr>
          <p:cNvSpPr>
            <a:spLocks noGrp="1"/>
          </p:cNvSpPr>
          <p:nvPr>
            <p:ph type="title"/>
          </p:nvPr>
        </p:nvSpPr>
        <p:spPr>
          <a:xfrm>
            <a:off x="690587" y="907128"/>
            <a:ext cx="6699564" cy="1378871"/>
          </a:xfrm>
        </p:spPr>
        <p:txBody>
          <a:bodyPr>
            <a:normAutofit/>
          </a:bodyPr>
          <a:lstStyle/>
          <a:p>
            <a:r>
              <a:rPr lang="cs-CZ" dirty="0" err="1"/>
              <a:t>The</a:t>
            </a:r>
            <a:r>
              <a:rPr lang="cs-CZ" dirty="0"/>
              <a:t> role </a:t>
            </a:r>
            <a:r>
              <a:rPr lang="cs-CZ" dirty="0" err="1"/>
              <a:t>of</a:t>
            </a:r>
            <a:r>
              <a:rPr lang="cs-CZ" dirty="0"/>
              <a:t> </a:t>
            </a:r>
            <a:r>
              <a:rPr lang="cs-CZ" dirty="0" err="1"/>
              <a:t>water</a:t>
            </a:r>
            <a:endParaRPr lang="cs-CZ" dirty="0"/>
          </a:p>
        </p:txBody>
      </p:sp>
      <p:cxnSp>
        <p:nvCxnSpPr>
          <p:cNvPr id="11" name="Straight Connector 10">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65151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BC696A52-20FE-77ED-0D13-540A5832620B}"/>
              </a:ext>
            </a:extLst>
          </p:cNvPr>
          <p:cNvSpPr>
            <a:spLocks noGrp="1"/>
          </p:cNvSpPr>
          <p:nvPr>
            <p:ph idx="1"/>
          </p:nvPr>
        </p:nvSpPr>
        <p:spPr>
          <a:xfrm>
            <a:off x="695326" y="2285999"/>
            <a:ext cx="6766748" cy="3649080"/>
          </a:xfrm>
        </p:spPr>
        <p:txBody>
          <a:bodyPr>
            <a:normAutofit/>
          </a:bodyPr>
          <a:lstStyle/>
          <a:p>
            <a:pPr>
              <a:lnSpc>
                <a:spcPct val="110000"/>
              </a:lnSpc>
            </a:pPr>
            <a:r>
              <a:rPr lang="cs-CZ" sz="1900" dirty="0" err="1"/>
              <a:t>Oceans</a:t>
            </a:r>
            <a:r>
              <a:rPr lang="cs-CZ" sz="1900" dirty="0"/>
              <a:t> and </a:t>
            </a:r>
            <a:r>
              <a:rPr lang="cs-CZ" sz="1900" dirty="0" err="1"/>
              <a:t>seas</a:t>
            </a:r>
            <a:r>
              <a:rPr lang="cs-CZ" sz="1900" dirty="0"/>
              <a:t> are </a:t>
            </a:r>
            <a:r>
              <a:rPr lang="cs-CZ" sz="1900" dirty="0" err="1"/>
              <a:t>important</a:t>
            </a:r>
            <a:r>
              <a:rPr lang="cs-CZ" sz="1900" dirty="0"/>
              <a:t> </a:t>
            </a:r>
            <a:r>
              <a:rPr lang="cs-CZ" sz="1900" dirty="0" err="1"/>
              <a:t>for</a:t>
            </a:r>
            <a:r>
              <a:rPr lang="cs-CZ" sz="1900" dirty="0"/>
              <a:t> </a:t>
            </a:r>
            <a:r>
              <a:rPr lang="cs-CZ" sz="1900" dirty="0" err="1"/>
              <a:t>the</a:t>
            </a:r>
            <a:r>
              <a:rPr lang="cs-CZ" sz="1900" dirty="0"/>
              <a:t> </a:t>
            </a:r>
            <a:r>
              <a:rPr lang="cs-CZ" sz="1900" b="1" dirty="0" err="1"/>
              <a:t>global</a:t>
            </a:r>
            <a:r>
              <a:rPr lang="cs-CZ" sz="1900" b="1" dirty="0"/>
              <a:t> </a:t>
            </a:r>
            <a:r>
              <a:rPr lang="cs-CZ" sz="1900" b="1" dirty="0" err="1"/>
              <a:t>climate</a:t>
            </a:r>
            <a:endParaRPr lang="cs-CZ" sz="1900" b="1" dirty="0"/>
          </a:p>
          <a:p>
            <a:pPr>
              <a:lnSpc>
                <a:spcPct val="110000"/>
              </a:lnSpc>
            </a:pPr>
            <a:r>
              <a:rPr lang="cs-CZ" sz="1900" dirty="0" err="1"/>
              <a:t>Oceans</a:t>
            </a:r>
            <a:r>
              <a:rPr lang="cs-CZ" sz="1900" dirty="0"/>
              <a:t> </a:t>
            </a:r>
            <a:r>
              <a:rPr lang="cs-CZ" sz="1900" dirty="0" err="1"/>
              <a:t>help</a:t>
            </a:r>
            <a:r>
              <a:rPr lang="cs-CZ" sz="1900" dirty="0"/>
              <a:t> </a:t>
            </a:r>
            <a:r>
              <a:rPr lang="cs-CZ" sz="1900" b="1" dirty="0" err="1"/>
              <a:t>warm</a:t>
            </a:r>
            <a:r>
              <a:rPr lang="cs-CZ" sz="1900" b="1" dirty="0"/>
              <a:t> and cool </a:t>
            </a:r>
            <a:r>
              <a:rPr lang="cs-CZ" sz="1900" b="1" dirty="0" err="1"/>
              <a:t>various</a:t>
            </a:r>
            <a:r>
              <a:rPr lang="cs-CZ" sz="1900" b="1" dirty="0"/>
              <a:t> </a:t>
            </a:r>
            <a:r>
              <a:rPr lang="cs-CZ" sz="1900" b="1" dirty="0" err="1"/>
              <a:t>regions</a:t>
            </a:r>
            <a:r>
              <a:rPr lang="cs-CZ" sz="1900" b="1" dirty="0"/>
              <a:t> </a:t>
            </a:r>
            <a:r>
              <a:rPr lang="cs-CZ" sz="1900" dirty="0" err="1"/>
              <a:t>making</a:t>
            </a:r>
            <a:r>
              <a:rPr lang="cs-CZ" sz="1900" dirty="0"/>
              <a:t> </a:t>
            </a:r>
            <a:r>
              <a:rPr lang="cs-CZ" sz="1900" dirty="0" err="1"/>
              <a:t>them</a:t>
            </a:r>
            <a:r>
              <a:rPr lang="cs-CZ" sz="1900" dirty="0"/>
              <a:t> </a:t>
            </a:r>
            <a:r>
              <a:rPr lang="cs-CZ" sz="1900" dirty="0" err="1"/>
              <a:t>suitable</a:t>
            </a:r>
            <a:r>
              <a:rPr lang="cs-CZ" sz="1900" dirty="0"/>
              <a:t> </a:t>
            </a:r>
            <a:r>
              <a:rPr lang="cs-CZ" sz="1900" dirty="0" err="1"/>
              <a:t>for</a:t>
            </a:r>
            <a:r>
              <a:rPr lang="cs-CZ" sz="1900" dirty="0"/>
              <a:t> </a:t>
            </a:r>
            <a:r>
              <a:rPr lang="cs-CZ" sz="1900" dirty="0" err="1"/>
              <a:t>living</a:t>
            </a:r>
            <a:endParaRPr lang="cs-CZ" sz="1900" dirty="0"/>
          </a:p>
          <a:p>
            <a:pPr>
              <a:lnSpc>
                <a:spcPct val="110000"/>
              </a:lnSpc>
            </a:pPr>
            <a:r>
              <a:rPr lang="cs-CZ" sz="1900" b="1" dirty="0" err="1"/>
              <a:t>Evaporated</a:t>
            </a:r>
            <a:r>
              <a:rPr lang="cs-CZ" sz="1900" b="1" dirty="0"/>
              <a:t> </a:t>
            </a:r>
            <a:r>
              <a:rPr lang="cs-CZ" sz="1900" b="1" dirty="0" err="1"/>
              <a:t>water</a:t>
            </a:r>
            <a:r>
              <a:rPr lang="cs-CZ" sz="1900" b="1" dirty="0"/>
              <a:t> </a:t>
            </a:r>
            <a:r>
              <a:rPr lang="cs-CZ" sz="1900" dirty="0" err="1"/>
              <a:t>from</a:t>
            </a:r>
            <a:r>
              <a:rPr lang="cs-CZ" sz="1900" dirty="0"/>
              <a:t> </a:t>
            </a:r>
            <a:r>
              <a:rPr lang="cs-CZ" sz="1900" dirty="0" err="1"/>
              <a:t>warm</a:t>
            </a:r>
            <a:r>
              <a:rPr lang="cs-CZ" sz="1900" dirty="0"/>
              <a:t> </a:t>
            </a:r>
            <a:r>
              <a:rPr lang="cs-CZ" sz="1900" dirty="0" err="1"/>
              <a:t>seas</a:t>
            </a:r>
            <a:r>
              <a:rPr lang="cs-CZ" sz="1900" dirty="0"/>
              <a:t> in </a:t>
            </a:r>
            <a:r>
              <a:rPr lang="cs-CZ" sz="1900" dirty="0" err="1"/>
              <a:t>the</a:t>
            </a:r>
            <a:r>
              <a:rPr lang="cs-CZ" sz="1900" dirty="0"/>
              <a:t> </a:t>
            </a:r>
            <a:r>
              <a:rPr lang="cs-CZ" sz="1900" dirty="0" err="1"/>
              <a:t>form</a:t>
            </a:r>
            <a:r>
              <a:rPr lang="cs-CZ" sz="1900" dirty="0"/>
              <a:t> </a:t>
            </a:r>
            <a:r>
              <a:rPr lang="cs-CZ" sz="1900" dirty="0" err="1"/>
              <a:t>of</a:t>
            </a:r>
            <a:r>
              <a:rPr lang="cs-CZ" sz="1900" dirty="0"/>
              <a:t> </a:t>
            </a:r>
            <a:r>
              <a:rPr lang="cs-CZ" sz="1900" dirty="0" err="1"/>
              <a:t>rain</a:t>
            </a:r>
            <a:r>
              <a:rPr lang="cs-CZ" sz="1900" dirty="0"/>
              <a:t> </a:t>
            </a:r>
            <a:r>
              <a:rPr lang="cs-CZ" sz="1900" dirty="0" err="1"/>
              <a:t>or</a:t>
            </a:r>
            <a:r>
              <a:rPr lang="cs-CZ" sz="1900" dirty="0"/>
              <a:t> </a:t>
            </a:r>
            <a:r>
              <a:rPr lang="cs-CZ" sz="1900" dirty="0" err="1"/>
              <a:t>snow</a:t>
            </a:r>
            <a:endParaRPr lang="cs-CZ" sz="1900" dirty="0"/>
          </a:p>
          <a:p>
            <a:pPr>
              <a:lnSpc>
                <a:spcPct val="110000"/>
              </a:lnSpc>
            </a:pPr>
            <a:r>
              <a:rPr lang="cs-CZ" sz="1900" b="1" dirty="0" err="1"/>
              <a:t>Millions</a:t>
            </a:r>
            <a:r>
              <a:rPr lang="cs-CZ" sz="1900" b="1" dirty="0"/>
              <a:t> </a:t>
            </a:r>
            <a:r>
              <a:rPr lang="cs-CZ" sz="1900" b="1" dirty="0" err="1"/>
              <a:t>of</a:t>
            </a:r>
            <a:r>
              <a:rPr lang="cs-CZ" sz="1900" b="1" dirty="0"/>
              <a:t> species </a:t>
            </a:r>
            <a:r>
              <a:rPr lang="cs-CZ" sz="1900" b="1" dirty="0" err="1"/>
              <a:t>living</a:t>
            </a:r>
            <a:r>
              <a:rPr lang="cs-CZ" sz="1900" b="1" dirty="0"/>
              <a:t> in </a:t>
            </a:r>
            <a:r>
              <a:rPr lang="cs-CZ" sz="1900" b="1" dirty="0" err="1"/>
              <a:t>the</a:t>
            </a:r>
            <a:r>
              <a:rPr lang="cs-CZ" sz="1900" b="1" dirty="0"/>
              <a:t> </a:t>
            </a:r>
            <a:r>
              <a:rPr lang="cs-CZ" sz="1900" b="1" dirty="0" err="1"/>
              <a:t>water</a:t>
            </a:r>
            <a:endParaRPr lang="cs-CZ" sz="1900" b="1" dirty="0"/>
          </a:p>
          <a:p>
            <a:pPr>
              <a:lnSpc>
                <a:spcPct val="110000"/>
              </a:lnSpc>
            </a:pPr>
            <a:r>
              <a:rPr lang="cs-CZ" sz="1900" b="1" dirty="0" err="1"/>
              <a:t>Changes</a:t>
            </a:r>
            <a:r>
              <a:rPr lang="cs-CZ" sz="1900" b="1" dirty="0"/>
              <a:t> in </a:t>
            </a:r>
            <a:r>
              <a:rPr lang="cs-CZ" sz="1900" b="1" dirty="0" err="1"/>
              <a:t>volume</a:t>
            </a:r>
            <a:r>
              <a:rPr lang="cs-CZ" sz="1900" b="1" dirty="0"/>
              <a:t> and </a:t>
            </a:r>
            <a:r>
              <a:rPr lang="cs-CZ" sz="1900" b="1" dirty="0" err="1"/>
              <a:t>quality</a:t>
            </a:r>
            <a:r>
              <a:rPr lang="cs-CZ" sz="1900" b="1" dirty="0"/>
              <a:t> </a:t>
            </a:r>
            <a:r>
              <a:rPr lang="cs-CZ" sz="1900" b="1" dirty="0" err="1"/>
              <a:t>of</a:t>
            </a:r>
            <a:r>
              <a:rPr lang="cs-CZ" sz="1900" b="1" dirty="0"/>
              <a:t> </a:t>
            </a:r>
            <a:r>
              <a:rPr lang="cs-CZ" sz="1900" b="1" dirty="0" err="1"/>
              <a:t>water</a:t>
            </a:r>
            <a:r>
              <a:rPr lang="cs-CZ" sz="1900" b="1" dirty="0"/>
              <a:t> </a:t>
            </a:r>
            <a:r>
              <a:rPr lang="cs-CZ" sz="1900" dirty="0" err="1"/>
              <a:t>have</a:t>
            </a:r>
            <a:r>
              <a:rPr lang="cs-CZ" sz="1900" dirty="0"/>
              <a:t> a direct </a:t>
            </a:r>
            <a:r>
              <a:rPr lang="cs-CZ" sz="1900" dirty="0" err="1"/>
              <a:t>impact</a:t>
            </a:r>
            <a:r>
              <a:rPr lang="cs-CZ" sz="1900" dirty="0"/>
              <a:t> on </a:t>
            </a:r>
            <a:r>
              <a:rPr lang="cs-CZ" sz="1900" dirty="0" err="1"/>
              <a:t>the</a:t>
            </a:r>
            <a:r>
              <a:rPr lang="cs-CZ" sz="1900" dirty="0"/>
              <a:t> </a:t>
            </a:r>
            <a:r>
              <a:rPr lang="cs-CZ" sz="1900" dirty="0" err="1"/>
              <a:t>local</a:t>
            </a:r>
            <a:r>
              <a:rPr lang="cs-CZ" sz="1900" dirty="0"/>
              <a:t> environment and </a:t>
            </a:r>
            <a:r>
              <a:rPr lang="cs-CZ" sz="1900" dirty="0" err="1"/>
              <a:t>population</a:t>
            </a:r>
            <a:r>
              <a:rPr lang="cs-CZ" sz="1900" dirty="0"/>
              <a:t>, </a:t>
            </a:r>
            <a:r>
              <a:rPr lang="cs-CZ" sz="1900" dirty="0" err="1"/>
              <a:t>it</a:t>
            </a:r>
            <a:r>
              <a:rPr lang="cs-CZ" sz="1900" dirty="0"/>
              <a:t> </a:t>
            </a:r>
            <a:r>
              <a:rPr lang="cs-CZ" sz="1900" dirty="0" err="1"/>
              <a:t>is</a:t>
            </a:r>
            <a:r>
              <a:rPr lang="cs-CZ" sz="1900" dirty="0"/>
              <a:t> </a:t>
            </a:r>
            <a:r>
              <a:rPr lang="cs-CZ" sz="1900" dirty="0" err="1"/>
              <a:t>also</a:t>
            </a:r>
            <a:r>
              <a:rPr lang="cs-CZ" sz="1900" dirty="0"/>
              <a:t> </a:t>
            </a:r>
            <a:r>
              <a:rPr lang="cs-CZ" sz="1900" dirty="0" err="1"/>
              <a:t>crucial</a:t>
            </a:r>
            <a:r>
              <a:rPr lang="cs-CZ" sz="1900" dirty="0"/>
              <a:t> </a:t>
            </a:r>
            <a:r>
              <a:rPr lang="cs-CZ" sz="1900" dirty="0" err="1"/>
              <a:t>for</a:t>
            </a:r>
            <a:r>
              <a:rPr lang="cs-CZ" sz="1900" dirty="0"/>
              <a:t> </a:t>
            </a:r>
            <a:r>
              <a:rPr lang="cs-CZ" sz="1900" dirty="0" err="1"/>
              <a:t>agriculture</a:t>
            </a:r>
            <a:r>
              <a:rPr lang="cs-CZ" sz="1900" dirty="0"/>
              <a:t> and </a:t>
            </a:r>
            <a:r>
              <a:rPr lang="cs-CZ" sz="1900" dirty="0" err="1"/>
              <a:t>industry</a:t>
            </a:r>
            <a:endParaRPr lang="cs-CZ" sz="1900" dirty="0"/>
          </a:p>
          <a:p>
            <a:pPr>
              <a:lnSpc>
                <a:spcPct val="110000"/>
              </a:lnSpc>
            </a:pPr>
            <a:r>
              <a:rPr lang="cs-CZ" sz="1900" dirty="0" err="1"/>
              <a:t>Water</a:t>
            </a:r>
            <a:r>
              <a:rPr lang="cs-CZ" sz="1900" dirty="0"/>
              <a:t> </a:t>
            </a:r>
            <a:r>
              <a:rPr lang="cs-CZ" sz="1900" dirty="0" err="1"/>
              <a:t>is</a:t>
            </a:r>
            <a:r>
              <a:rPr lang="cs-CZ" sz="1900" dirty="0"/>
              <a:t> </a:t>
            </a:r>
            <a:r>
              <a:rPr lang="cs-CZ" sz="1900" dirty="0" err="1"/>
              <a:t>also</a:t>
            </a:r>
            <a:r>
              <a:rPr lang="cs-CZ" sz="1900" dirty="0"/>
              <a:t> a very </a:t>
            </a:r>
            <a:r>
              <a:rPr lang="cs-CZ" sz="1900" dirty="0" err="1"/>
              <a:t>important</a:t>
            </a:r>
            <a:r>
              <a:rPr lang="cs-CZ" sz="1900" dirty="0"/>
              <a:t> </a:t>
            </a:r>
            <a:r>
              <a:rPr lang="cs-CZ" sz="1900" b="1" dirty="0"/>
              <a:t>source </a:t>
            </a:r>
            <a:r>
              <a:rPr lang="cs-CZ" sz="1900" b="1" dirty="0" err="1"/>
              <a:t>for</a:t>
            </a:r>
            <a:r>
              <a:rPr lang="cs-CZ" sz="1900" b="1" dirty="0"/>
              <a:t> </a:t>
            </a:r>
            <a:r>
              <a:rPr lang="cs-CZ" sz="1900" b="1" dirty="0" err="1"/>
              <a:t>tourism</a:t>
            </a:r>
            <a:endParaRPr lang="cs-CZ" sz="1900" b="1" dirty="0"/>
          </a:p>
        </p:txBody>
      </p:sp>
      <p:cxnSp>
        <p:nvCxnSpPr>
          <p:cNvPr id="13" name="Straight Connector 12">
            <a:extLst>
              <a:ext uri="{FF2B5EF4-FFF2-40B4-BE49-F238E27FC236}">
                <a16:creationId xmlns:a16="http://schemas.microsoft.com/office/drawing/2014/main" id="{CBA3C59D-8641-484F-A35C-361AD7E155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2521"/>
            <a:ext cx="6515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descr="Deep blue water">
            <a:extLst>
              <a:ext uri="{FF2B5EF4-FFF2-40B4-BE49-F238E27FC236}">
                <a16:creationId xmlns:a16="http://schemas.microsoft.com/office/drawing/2014/main" id="{9F89DE78-CD45-765D-5B2D-6E708A7F9F36}"/>
              </a:ext>
            </a:extLst>
          </p:cNvPr>
          <p:cNvPicPr>
            <a:picLocks noChangeAspect="1"/>
          </p:cNvPicPr>
          <p:nvPr/>
        </p:nvPicPr>
        <p:blipFill rotWithShape="1">
          <a:blip r:embed="rId2"/>
          <a:srcRect l="28744" r="31577" b="-1"/>
          <a:stretch/>
        </p:blipFill>
        <p:spPr>
          <a:xfrm>
            <a:off x="8115300" y="10"/>
            <a:ext cx="4076700" cy="6857990"/>
          </a:xfrm>
          <a:prstGeom prst="rect">
            <a:avLst/>
          </a:prstGeom>
        </p:spPr>
      </p:pic>
      <p:pic>
        <p:nvPicPr>
          <p:cNvPr id="6" name="Obrázek 5" descr="Obsah obrázku text&#10;&#10;Popis byl vytvořen automaticky">
            <a:extLst>
              <a:ext uri="{FF2B5EF4-FFF2-40B4-BE49-F238E27FC236}">
                <a16:creationId xmlns:a16="http://schemas.microsoft.com/office/drawing/2014/main" id="{68F496D5-C33D-DCE7-B7CE-7D69601351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9805"/>
            <a:ext cx="3175810" cy="698195"/>
          </a:xfrm>
          <a:prstGeom prst="rect">
            <a:avLst/>
          </a:prstGeom>
        </p:spPr>
      </p:pic>
    </p:spTree>
    <p:extLst>
      <p:ext uri="{BB962C8B-B14F-4D97-AF65-F5344CB8AC3E}">
        <p14:creationId xmlns:p14="http://schemas.microsoft.com/office/powerpoint/2010/main" val="37333326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47B850D9-71FD-5FB2-064A-3378F794AB26}"/>
              </a:ext>
            </a:extLst>
          </p:cNvPr>
          <p:cNvSpPr>
            <a:spLocks noGrp="1"/>
          </p:cNvSpPr>
          <p:nvPr>
            <p:ph type="title"/>
          </p:nvPr>
        </p:nvSpPr>
        <p:spPr>
          <a:xfrm>
            <a:off x="690587" y="907128"/>
            <a:ext cx="6699564" cy="1378871"/>
          </a:xfrm>
        </p:spPr>
        <p:txBody>
          <a:bodyPr>
            <a:normAutofit/>
          </a:bodyPr>
          <a:lstStyle/>
          <a:p>
            <a:r>
              <a:rPr lang="cs-CZ" dirty="0" err="1"/>
              <a:t>Water</a:t>
            </a:r>
            <a:r>
              <a:rPr lang="cs-CZ" dirty="0"/>
              <a:t> as a </a:t>
            </a:r>
            <a:r>
              <a:rPr lang="cs-CZ" dirty="0" err="1"/>
              <a:t>tourist</a:t>
            </a:r>
            <a:r>
              <a:rPr lang="cs-CZ" dirty="0"/>
              <a:t> </a:t>
            </a:r>
            <a:r>
              <a:rPr lang="cs-CZ" dirty="0" err="1"/>
              <a:t>attraction</a:t>
            </a:r>
            <a:endParaRPr lang="cs-CZ" dirty="0"/>
          </a:p>
        </p:txBody>
      </p:sp>
      <p:cxnSp>
        <p:nvCxnSpPr>
          <p:cNvPr id="11" name="Straight Connector 10">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65151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19CE981E-4A0E-D172-C549-9C3D318D2ACF}"/>
              </a:ext>
            </a:extLst>
          </p:cNvPr>
          <p:cNvSpPr>
            <a:spLocks noGrp="1"/>
          </p:cNvSpPr>
          <p:nvPr>
            <p:ph idx="1"/>
          </p:nvPr>
        </p:nvSpPr>
        <p:spPr>
          <a:xfrm>
            <a:off x="695326" y="2285999"/>
            <a:ext cx="6766748" cy="3649080"/>
          </a:xfrm>
        </p:spPr>
        <p:txBody>
          <a:bodyPr>
            <a:normAutofit lnSpcReduction="10000"/>
          </a:bodyPr>
          <a:lstStyle/>
          <a:p>
            <a:pPr>
              <a:lnSpc>
                <a:spcPct val="110000"/>
              </a:lnSpc>
            </a:pPr>
            <a:r>
              <a:rPr lang="cs-CZ" sz="1600" dirty="0" err="1"/>
              <a:t>Water</a:t>
            </a:r>
            <a:r>
              <a:rPr lang="cs-CZ" sz="1600" dirty="0"/>
              <a:t> </a:t>
            </a:r>
            <a:r>
              <a:rPr lang="cs-CZ" sz="1600" dirty="0" err="1"/>
              <a:t>influences</a:t>
            </a:r>
            <a:r>
              <a:rPr lang="cs-CZ" sz="1600" dirty="0"/>
              <a:t> </a:t>
            </a:r>
            <a:r>
              <a:rPr lang="cs-CZ" sz="1600" dirty="0" err="1"/>
              <a:t>the</a:t>
            </a:r>
            <a:r>
              <a:rPr lang="cs-CZ" sz="1600" dirty="0"/>
              <a:t> </a:t>
            </a:r>
            <a:r>
              <a:rPr lang="cs-CZ" sz="1600" b="1" dirty="0" err="1"/>
              <a:t>potential</a:t>
            </a:r>
            <a:r>
              <a:rPr lang="cs-CZ" sz="1600" b="1" dirty="0"/>
              <a:t> </a:t>
            </a:r>
            <a:r>
              <a:rPr lang="cs-CZ" sz="1600" b="1" dirty="0" err="1"/>
              <a:t>of</a:t>
            </a:r>
            <a:r>
              <a:rPr lang="cs-CZ" sz="1600" b="1" dirty="0"/>
              <a:t> a region </a:t>
            </a:r>
            <a:r>
              <a:rPr lang="cs-CZ" sz="1600" dirty="0"/>
              <a:t>and</a:t>
            </a:r>
            <a:r>
              <a:rPr lang="cs-CZ" sz="1600" b="1" dirty="0"/>
              <a:t> c</a:t>
            </a:r>
            <a:r>
              <a:rPr lang="en-US" sz="1600" b="1" dirty="0" err="1"/>
              <a:t>ontributes</a:t>
            </a:r>
            <a:r>
              <a:rPr lang="en-US" sz="1600" b="1" dirty="0"/>
              <a:t> to the cultural tourism experience, shaping cities, towns, and cultural landscapes</a:t>
            </a:r>
            <a:endParaRPr lang="cs-CZ" sz="1600" b="1" dirty="0"/>
          </a:p>
          <a:p>
            <a:pPr>
              <a:lnSpc>
                <a:spcPct val="110000"/>
              </a:lnSpc>
            </a:pPr>
            <a:r>
              <a:rPr lang="cs-CZ" sz="1600" b="1" dirty="0" err="1"/>
              <a:t>Recreational</a:t>
            </a:r>
            <a:r>
              <a:rPr lang="cs-CZ" sz="1600" b="1" dirty="0"/>
              <a:t> </a:t>
            </a:r>
            <a:r>
              <a:rPr lang="cs-CZ" sz="1600" b="1" dirty="0" err="1"/>
              <a:t>potential</a:t>
            </a:r>
            <a:r>
              <a:rPr lang="cs-CZ" sz="1600" b="1" dirty="0"/>
              <a:t> </a:t>
            </a:r>
            <a:r>
              <a:rPr lang="cs-CZ" sz="1600" dirty="0"/>
              <a:t>– </a:t>
            </a:r>
            <a:r>
              <a:rPr lang="cs-CZ" sz="1600" dirty="0" err="1"/>
              <a:t>beaches</a:t>
            </a:r>
            <a:r>
              <a:rPr lang="cs-CZ" sz="1600" dirty="0"/>
              <a:t>, </a:t>
            </a:r>
            <a:r>
              <a:rPr lang="cs-CZ" sz="1600" dirty="0" err="1"/>
              <a:t>lakes</a:t>
            </a:r>
            <a:r>
              <a:rPr lang="cs-CZ" sz="1600" dirty="0"/>
              <a:t>, </a:t>
            </a:r>
            <a:r>
              <a:rPr lang="cs-CZ" sz="1600" dirty="0" err="1"/>
              <a:t>rivers</a:t>
            </a:r>
            <a:r>
              <a:rPr lang="cs-CZ" sz="1600" dirty="0"/>
              <a:t>, </a:t>
            </a:r>
            <a:r>
              <a:rPr lang="cs-CZ" sz="1600" dirty="0" err="1"/>
              <a:t>waterfalls</a:t>
            </a:r>
            <a:r>
              <a:rPr lang="cs-CZ" sz="1600" dirty="0"/>
              <a:t>, </a:t>
            </a:r>
            <a:r>
              <a:rPr lang="cs-CZ" sz="1600" dirty="0" err="1"/>
              <a:t>wetlands</a:t>
            </a:r>
            <a:endParaRPr lang="cs-CZ" sz="1600" dirty="0"/>
          </a:p>
          <a:p>
            <a:pPr>
              <a:lnSpc>
                <a:spcPct val="110000"/>
              </a:lnSpc>
            </a:pPr>
            <a:r>
              <a:rPr lang="cs-CZ" sz="1600" b="1" dirty="0" err="1"/>
              <a:t>Sports</a:t>
            </a:r>
            <a:r>
              <a:rPr lang="cs-CZ" sz="1600" b="1" dirty="0"/>
              <a:t> </a:t>
            </a:r>
            <a:r>
              <a:rPr lang="cs-CZ" sz="1600" b="1" dirty="0" err="1"/>
              <a:t>tourism</a:t>
            </a:r>
            <a:r>
              <a:rPr lang="cs-CZ" sz="1600" b="1" dirty="0"/>
              <a:t> </a:t>
            </a:r>
            <a:r>
              <a:rPr lang="cs-CZ" sz="1600" dirty="0"/>
              <a:t>– </a:t>
            </a:r>
            <a:r>
              <a:rPr lang="cs-CZ" sz="1600" dirty="0" err="1"/>
              <a:t>diving</a:t>
            </a:r>
            <a:r>
              <a:rPr lang="cs-CZ" sz="1600" dirty="0"/>
              <a:t>, </a:t>
            </a:r>
            <a:r>
              <a:rPr lang="cs-CZ" sz="1600" dirty="0" err="1"/>
              <a:t>fishing</a:t>
            </a:r>
            <a:r>
              <a:rPr lang="cs-CZ" sz="1600" dirty="0"/>
              <a:t>, </a:t>
            </a:r>
            <a:r>
              <a:rPr lang="cs-CZ" sz="1600" dirty="0" err="1"/>
              <a:t>river</a:t>
            </a:r>
            <a:r>
              <a:rPr lang="cs-CZ" sz="1600" dirty="0"/>
              <a:t> rafting</a:t>
            </a:r>
          </a:p>
          <a:p>
            <a:pPr>
              <a:lnSpc>
                <a:spcPct val="110000"/>
              </a:lnSpc>
            </a:pPr>
            <a:r>
              <a:rPr lang="cs-CZ" sz="1600" b="1" dirty="0" err="1"/>
              <a:t>Therapeutic</a:t>
            </a:r>
            <a:r>
              <a:rPr lang="cs-CZ" sz="1600" b="1" dirty="0"/>
              <a:t> </a:t>
            </a:r>
            <a:r>
              <a:rPr lang="cs-CZ" sz="1600" b="1" dirty="0" err="1"/>
              <a:t>potential</a:t>
            </a:r>
            <a:r>
              <a:rPr lang="cs-CZ" sz="1600" dirty="0"/>
              <a:t> – </a:t>
            </a:r>
            <a:r>
              <a:rPr lang="cs-CZ" sz="1600" dirty="0" err="1"/>
              <a:t>spa</a:t>
            </a:r>
            <a:r>
              <a:rPr lang="cs-CZ" sz="1600" dirty="0"/>
              <a:t> </a:t>
            </a:r>
            <a:r>
              <a:rPr lang="cs-CZ" sz="1600" dirty="0" err="1"/>
              <a:t>tourism</a:t>
            </a:r>
            <a:r>
              <a:rPr lang="cs-CZ" sz="1600" dirty="0"/>
              <a:t>, </a:t>
            </a:r>
            <a:r>
              <a:rPr lang="cs-CZ" sz="1600" dirty="0" err="1"/>
              <a:t>thalassotherapy</a:t>
            </a:r>
            <a:r>
              <a:rPr lang="cs-CZ" sz="1600" dirty="0"/>
              <a:t>, wellness </a:t>
            </a:r>
            <a:r>
              <a:rPr lang="cs-CZ" sz="1600" dirty="0" err="1"/>
              <a:t>tourism</a:t>
            </a:r>
            <a:endParaRPr lang="cs-CZ" sz="1600" dirty="0"/>
          </a:p>
          <a:p>
            <a:pPr>
              <a:lnSpc>
                <a:spcPct val="110000"/>
              </a:lnSpc>
            </a:pPr>
            <a:r>
              <a:rPr lang="cs-CZ" sz="1600" dirty="0" err="1"/>
              <a:t>Water</a:t>
            </a:r>
            <a:r>
              <a:rPr lang="cs-CZ" sz="1600" dirty="0"/>
              <a:t> </a:t>
            </a:r>
            <a:r>
              <a:rPr lang="cs-CZ" sz="1600" dirty="0" err="1"/>
              <a:t>elements</a:t>
            </a:r>
            <a:r>
              <a:rPr lang="cs-CZ" sz="1600" dirty="0"/>
              <a:t> </a:t>
            </a:r>
            <a:r>
              <a:rPr lang="cs-CZ" sz="1600" dirty="0" err="1"/>
              <a:t>attract</a:t>
            </a:r>
            <a:r>
              <a:rPr lang="cs-CZ" sz="1600" dirty="0"/>
              <a:t> </a:t>
            </a:r>
            <a:r>
              <a:rPr lang="cs-CZ" sz="1600" b="1" dirty="0" err="1"/>
              <a:t>nature</a:t>
            </a:r>
            <a:r>
              <a:rPr lang="cs-CZ" sz="1600" b="1" dirty="0"/>
              <a:t> </a:t>
            </a:r>
            <a:r>
              <a:rPr lang="cs-CZ" sz="1600" b="1" dirty="0" err="1"/>
              <a:t>enthusiasts</a:t>
            </a:r>
            <a:r>
              <a:rPr lang="cs-CZ" sz="1600" b="1" dirty="0"/>
              <a:t> </a:t>
            </a:r>
            <a:r>
              <a:rPr lang="cs-CZ" sz="1600" dirty="0"/>
              <a:t>– </a:t>
            </a:r>
            <a:r>
              <a:rPr lang="cs-CZ" sz="1600" dirty="0" err="1"/>
              <a:t>river</a:t>
            </a:r>
            <a:r>
              <a:rPr lang="cs-CZ" sz="1600" dirty="0"/>
              <a:t> </a:t>
            </a:r>
            <a:r>
              <a:rPr lang="cs-CZ" sz="1600" dirty="0" err="1"/>
              <a:t>springs</a:t>
            </a:r>
            <a:r>
              <a:rPr lang="cs-CZ" sz="1600" dirty="0"/>
              <a:t>, </a:t>
            </a:r>
            <a:r>
              <a:rPr lang="cs-CZ" sz="1600" dirty="0" err="1"/>
              <a:t>waterfalls</a:t>
            </a:r>
            <a:r>
              <a:rPr lang="cs-CZ" sz="1600" dirty="0"/>
              <a:t>, </a:t>
            </a:r>
            <a:r>
              <a:rPr lang="cs-CZ" sz="1600" dirty="0" err="1"/>
              <a:t>marshes</a:t>
            </a:r>
            <a:endParaRPr lang="cs-CZ" sz="1600" dirty="0"/>
          </a:p>
          <a:p>
            <a:pPr>
              <a:lnSpc>
                <a:spcPct val="110000"/>
              </a:lnSpc>
            </a:pPr>
            <a:r>
              <a:rPr lang="cs-CZ" sz="1600" dirty="0" err="1"/>
              <a:t>Technical</a:t>
            </a:r>
            <a:r>
              <a:rPr lang="cs-CZ" sz="1600" dirty="0"/>
              <a:t> </a:t>
            </a:r>
            <a:r>
              <a:rPr lang="cs-CZ" sz="1600" dirty="0" err="1"/>
              <a:t>water</a:t>
            </a:r>
            <a:r>
              <a:rPr lang="cs-CZ" sz="1600" dirty="0"/>
              <a:t> </a:t>
            </a:r>
            <a:r>
              <a:rPr lang="cs-CZ" sz="1600" dirty="0" err="1"/>
              <a:t>constructions</a:t>
            </a:r>
            <a:r>
              <a:rPr lang="cs-CZ" sz="1600" dirty="0"/>
              <a:t> serve as </a:t>
            </a:r>
            <a:r>
              <a:rPr lang="cs-CZ" sz="1600" b="1" dirty="0" err="1"/>
              <a:t>tourist</a:t>
            </a:r>
            <a:r>
              <a:rPr lang="cs-CZ" sz="1600" b="1" dirty="0"/>
              <a:t> </a:t>
            </a:r>
            <a:r>
              <a:rPr lang="cs-CZ" sz="1600" b="1" dirty="0" err="1"/>
              <a:t>attractions</a:t>
            </a:r>
            <a:r>
              <a:rPr lang="cs-CZ" sz="1600" b="1" dirty="0"/>
              <a:t> </a:t>
            </a:r>
            <a:r>
              <a:rPr lang="cs-CZ" sz="1600" dirty="0"/>
              <a:t>– </a:t>
            </a:r>
            <a:r>
              <a:rPr lang="cs-CZ" sz="1600" dirty="0" err="1"/>
              <a:t>aqueducts</a:t>
            </a:r>
            <a:r>
              <a:rPr lang="cs-CZ" sz="1600" dirty="0"/>
              <a:t>, </a:t>
            </a:r>
            <a:r>
              <a:rPr lang="cs-CZ" sz="1600" dirty="0" err="1"/>
              <a:t>bridges</a:t>
            </a:r>
            <a:r>
              <a:rPr lang="cs-CZ" sz="1600" dirty="0"/>
              <a:t>, </a:t>
            </a:r>
            <a:r>
              <a:rPr lang="cs-CZ" sz="1600" dirty="0" err="1"/>
              <a:t>shipping</a:t>
            </a:r>
            <a:r>
              <a:rPr lang="cs-CZ" sz="1600" dirty="0"/>
              <a:t> </a:t>
            </a:r>
            <a:r>
              <a:rPr lang="cs-CZ" sz="1600" dirty="0" err="1"/>
              <a:t>canals</a:t>
            </a:r>
            <a:endParaRPr lang="cs-CZ" sz="1600" dirty="0"/>
          </a:p>
          <a:p>
            <a:pPr>
              <a:lnSpc>
                <a:spcPct val="110000"/>
              </a:lnSpc>
            </a:pPr>
            <a:r>
              <a:rPr lang="cs-CZ" sz="1600" dirty="0" err="1"/>
              <a:t>Water</a:t>
            </a:r>
            <a:r>
              <a:rPr lang="cs-CZ" sz="1600" dirty="0"/>
              <a:t> </a:t>
            </a:r>
            <a:r>
              <a:rPr lang="cs-CZ" sz="1600" dirty="0" err="1"/>
              <a:t>is</a:t>
            </a:r>
            <a:r>
              <a:rPr lang="cs-CZ" sz="1600" dirty="0"/>
              <a:t> </a:t>
            </a:r>
            <a:r>
              <a:rPr lang="cs-CZ" sz="1600" dirty="0" err="1"/>
              <a:t>integrated</a:t>
            </a:r>
            <a:r>
              <a:rPr lang="cs-CZ" sz="1600" dirty="0"/>
              <a:t> </a:t>
            </a:r>
            <a:r>
              <a:rPr lang="cs-CZ" sz="1600" dirty="0" err="1"/>
              <a:t>into</a:t>
            </a:r>
            <a:r>
              <a:rPr lang="cs-CZ" sz="1600" dirty="0"/>
              <a:t> </a:t>
            </a:r>
            <a:r>
              <a:rPr lang="cs-CZ" sz="1600" dirty="0" err="1"/>
              <a:t>interior</a:t>
            </a:r>
            <a:r>
              <a:rPr lang="cs-CZ" sz="1600" dirty="0"/>
              <a:t> design, </a:t>
            </a:r>
            <a:r>
              <a:rPr lang="cs-CZ" sz="1600" dirty="0" err="1"/>
              <a:t>gardens</a:t>
            </a:r>
            <a:r>
              <a:rPr lang="cs-CZ" sz="1600" dirty="0"/>
              <a:t>, </a:t>
            </a:r>
            <a:r>
              <a:rPr lang="cs-CZ" sz="1600" dirty="0" err="1"/>
              <a:t>cultural</a:t>
            </a:r>
            <a:r>
              <a:rPr lang="cs-CZ" sz="1600" dirty="0"/>
              <a:t> </a:t>
            </a:r>
            <a:r>
              <a:rPr lang="cs-CZ" sz="1600" dirty="0" err="1"/>
              <a:t>landscapes</a:t>
            </a:r>
            <a:r>
              <a:rPr lang="cs-CZ" sz="1600" dirty="0"/>
              <a:t> and has </a:t>
            </a:r>
            <a:r>
              <a:rPr lang="cs-CZ" sz="1600" dirty="0" err="1"/>
              <a:t>inspired</a:t>
            </a:r>
            <a:r>
              <a:rPr lang="cs-CZ" sz="1600" dirty="0"/>
              <a:t> </a:t>
            </a:r>
            <a:r>
              <a:rPr lang="cs-CZ" sz="1600" dirty="0" err="1"/>
              <a:t>various</a:t>
            </a:r>
            <a:r>
              <a:rPr lang="cs-CZ" sz="1600" dirty="0"/>
              <a:t> art </a:t>
            </a:r>
            <a:r>
              <a:rPr lang="cs-CZ" sz="1600" dirty="0" err="1"/>
              <a:t>forms</a:t>
            </a:r>
            <a:r>
              <a:rPr lang="cs-CZ" sz="1600" dirty="0"/>
              <a:t>, </a:t>
            </a:r>
            <a:r>
              <a:rPr lang="cs-CZ" sz="1600" dirty="0" err="1"/>
              <a:t>including</a:t>
            </a:r>
            <a:r>
              <a:rPr lang="cs-CZ" sz="1600" dirty="0"/>
              <a:t> music, </a:t>
            </a:r>
            <a:r>
              <a:rPr lang="cs-CZ" sz="1600" dirty="0" err="1"/>
              <a:t>painting</a:t>
            </a:r>
            <a:r>
              <a:rPr lang="cs-CZ" sz="1600" dirty="0"/>
              <a:t>, </a:t>
            </a:r>
            <a:r>
              <a:rPr lang="cs-CZ" sz="1600" dirty="0" err="1"/>
              <a:t>architecture</a:t>
            </a:r>
            <a:endParaRPr lang="cs-CZ" sz="1600" dirty="0"/>
          </a:p>
        </p:txBody>
      </p:sp>
      <p:cxnSp>
        <p:nvCxnSpPr>
          <p:cNvPr id="13" name="Straight Connector 12">
            <a:extLst>
              <a:ext uri="{FF2B5EF4-FFF2-40B4-BE49-F238E27FC236}">
                <a16:creationId xmlns:a16="http://schemas.microsoft.com/office/drawing/2014/main" id="{CBA3C59D-8641-484F-A35C-361AD7E155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2521"/>
            <a:ext cx="6515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Obrázek 3" descr="Obsah obrázku text, strom, exteriér, podepsat&#10;&#10;Popis byl vytvořen automaticky">
            <a:extLst>
              <a:ext uri="{FF2B5EF4-FFF2-40B4-BE49-F238E27FC236}">
                <a16:creationId xmlns:a16="http://schemas.microsoft.com/office/drawing/2014/main" id="{815C0DF8-5F81-0677-1D97-4463029E96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2195" b="-1"/>
          <a:stretch/>
        </p:blipFill>
        <p:spPr bwMode="auto">
          <a:xfrm rot="5400000">
            <a:off x="6724650" y="1390650"/>
            <a:ext cx="6858000" cy="4076700"/>
          </a:xfrm>
          <a:prstGeom prst="rect">
            <a:avLst/>
          </a:prstGeom>
          <a:noFill/>
        </p:spPr>
      </p:pic>
      <p:pic>
        <p:nvPicPr>
          <p:cNvPr id="5" name="Obrázek 4" descr="Obsah obrázku text&#10;&#10;Popis byl vytvořen automaticky">
            <a:extLst>
              <a:ext uri="{FF2B5EF4-FFF2-40B4-BE49-F238E27FC236}">
                <a16:creationId xmlns:a16="http://schemas.microsoft.com/office/drawing/2014/main" id="{105EB5AD-3441-711F-5878-2905343329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46163"/>
            <a:ext cx="3175810" cy="698195"/>
          </a:xfrm>
          <a:prstGeom prst="rect">
            <a:avLst/>
          </a:prstGeom>
        </p:spPr>
      </p:pic>
    </p:spTree>
    <p:extLst>
      <p:ext uri="{BB962C8B-B14F-4D97-AF65-F5344CB8AC3E}">
        <p14:creationId xmlns:p14="http://schemas.microsoft.com/office/powerpoint/2010/main" val="17916292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339CC8-9873-E449-AF41-91B4C75A42AA}"/>
              </a:ext>
            </a:extLst>
          </p:cNvPr>
          <p:cNvSpPr>
            <a:spLocks noGrp="1"/>
          </p:cNvSpPr>
          <p:nvPr>
            <p:ph type="title"/>
          </p:nvPr>
        </p:nvSpPr>
        <p:spPr/>
        <p:txBody>
          <a:bodyPr/>
          <a:lstStyle/>
          <a:p>
            <a:r>
              <a:rPr lang="cs-CZ" b="1" dirty="0" err="1"/>
              <a:t>Importance</a:t>
            </a:r>
            <a:r>
              <a:rPr lang="cs-CZ" b="1" dirty="0"/>
              <a:t> </a:t>
            </a:r>
            <a:r>
              <a:rPr lang="cs-CZ" b="1" dirty="0" err="1"/>
              <a:t>of</a:t>
            </a:r>
            <a:r>
              <a:rPr lang="cs-CZ" b="1" dirty="0"/>
              <a:t> </a:t>
            </a:r>
            <a:r>
              <a:rPr lang="cs-CZ" b="1" dirty="0" err="1"/>
              <a:t>water</a:t>
            </a:r>
            <a:r>
              <a:rPr lang="cs-CZ" b="1" dirty="0"/>
              <a:t> </a:t>
            </a:r>
            <a:r>
              <a:rPr lang="cs-CZ" dirty="0"/>
              <a:t>as </a:t>
            </a:r>
            <a:r>
              <a:rPr lang="cs-CZ" dirty="0" err="1"/>
              <a:t>an</a:t>
            </a:r>
            <a:r>
              <a:rPr lang="cs-CZ" dirty="0"/>
              <a:t> </a:t>
            </a:r>
            <a:r>
              <a:rPr lang="cs-CZ" dirty="0" err="1"/>
              <a:t>integral</a:t>
            </a:r>
            <a:r>
              <a:rPr lang="cs-CZ" dirty="0"/>
              <a:t> part </a:t>
            </a:r>
            <a:r>
              <a:rPr lang="cs-CZ" dirty="0" err="1"/>
              <a:t>of</a:t>
            </a:r>
            <a:r>
              <a:rPr lang="cs-CZ" dirty="0"/>
              <a:t> </a:t>
            </a:r>
            <a:r>
              <a:rPr lang="cs-CZ" dirty="0" err="1"/>
              <a:t>intangible</a:t>
            </a:r>
            <a:r>
              <a:rPr lang="cs-CZ" dirty="0"/>
              <a:t> </a:t>
            </a:r>
            <a:r>
              <a:rPr lang="cs-CZ" dirty="0" err="1"/>
              <a:t>cultural</a:t>
            </a:r>
            <a:r>
              <a:rPr lang="cs-CZ" dirty="0"/>
              <a:t> </a:t>
            </a:r>
            <a:r>
              <a:rPr lang="cs-CZ" dirty="0" err="1"/>
              <a:t>heritage</a:t>
            </a:r>
            <a:endParaRPr lang="cs-CZ" dirty="0"/>
          </a:p>
        </p:txBody>
      </p:sp>
      <p:sp>
        <p:nvSpPr>
          <p:cNvPr id="3" name="Zástupný obsah 2">
            <a:extLst>
              <a:ext uri="{FF2B5EF4-FFF2-40B4-BE49-F238E27FC236}">
                <a16:creationId xmlns:a16="http://schemas.microsoft.com/office/drawing/2014/main" id="{D7EA04F7-2429-2C94-433C-F3BB7EF59107}"/>
              </a:ext>
            </a:extLst>
          </p:cNvPr>
          <p:cNvSpPr>
            <a:spLocks noGrp="1"/>
          </p:cNvSpPr>
          <p:nvPr>
            <p:ph idx="1"/>
          </p:nvPr>
        </p:nvSpPr>
        <p:spPr/>
        <p:txBody>
          <a:bodyPr>
            <a:normAutofit lnSpcReduction="10000"/>
          </a:bodyPr>
          <a:lstStyle/>
          <a:p>
            <a:r>
              <a:rPr lang="cs-CZ" b="1" dirty="0" err="1"/>
              <a:t>Rural</a:t>
            </a:r>
            <a:r>
              <a:rPr lang="cs-CZ" b="1" dirty="0"/>
              <a:t> </a:t>
            </a:r>
            <a:r>
              <a:rPr lang="cs-CZ" b="1" dirty="0" err="1"/>
              <a:t>tourism</a:t>
            </a:r>
            <a:r>
              <a:rPr lang="cs-CZ" b="1" dirty="0"/>
              <a:t> </a:t>
            </a:r>
            <a:r>
              <a:rPr lang="cs-CZ" dirty="0"/>
              <a:t>– </a:t>
            </a:r>
            <a:r>
              <a:rPr lang="cs-CZ" dirty="0" err="1"/>
              <a:t>spiritual</a:t>
            </a:r>
            <a:r>
              <a:rPr lang="cs-CZ" dirty="0"/>
              <a:t> </a:t>
            </a:r>
            <a:r>
              <a:rPr lang="cs-CZ" dirty="0" err="1"/>
              <a:t>values</a:t>
            </a:r>
            <a:r>
              <a:rPr lang="cs-CZ" dirty="0"/>
              <a:t>, religion and </a:t>
            </a:r>
            <a:r>
              <a:rPr lang="cs-CZ" dirty="0" err="1"/>
              <a:t>miracles</a:t>
            </a:r>
            <a:r>
              <a:rPr lang="cs-CZ" dirty="0"/>
              <a:t>. </a:t>
            </a:r>
            <a:r>
              <a:rPr lang="cs-CZ" dirty="0" err="1"/>
              <a:t>There</a:t>
            </a:r>
            <a:r>
              <a:rPr lang="cs-CZ" dirty="0"/>
              <a:t> are many </a:t>
            </a:r>
            <a:r>
              <a:rPr lang="cs-CZ" dirty="0" err="1"/>
              <a:t>traditions</a:t>
            </a:r>
            <a:r>
              <a:rPr lang="cs-CZ" dirty="0"/>
              <a:t> </a:t>
            </a:r>
            <a:r>
              <a:rPr lang="cs-CZ" dirty="0" err="1"/>
              <a:t>related</a:t>
            </a:r>
            <a:r>
              <a:rPr lang="cs-CZ" dirty="0"/>
              <a:t> to </a:t>
            </a:r>
            <a:r>
              <a:rPr lang="cs-CZ" dirty="0" err="1"/>
              <a:t>water</a:t>
            </a:r>
            <a:r>
              <a:rPr lang="cs-CZ" dirty="0"/>
              <a:t> </a:t>
            </a:r>
            <a:r>
              <a:rPr lang="cs-CZ" dirty="0" err="1"/>
              <a:t>all</a:t>
            </a:r>
            <a:r>
              <a:rPr lang="cs-CZ" dirty="0"/>
              <a:t> </a:t>
            </a:r>
            <a:r>
              <a:rPr lang="cs-CZ" dirty="0" err="1"/>
              <a:t>over</a:t>
            </a:r>
            <a:r>
              <a:rPr lang="cs-CZ" dirty="0"/>
              <a:t> </a:t>
            </a:r>
            <a:r>
              <a:rPr lang="cs-CZ" dirty="0" err="1"/>
              <a:t>the</a:t>
            </a:r>
            <a:r>
              <a:rPr lang="cs-CZ" dirty="0"/>
              <a:t> </a:t>
            </a:r>
            <a:r>
              <a:rPr lang="cs-CZ" dirty="0" err="1"/>
              <a:t>world</a:t>
            </a:r>
            <a:r>
              <a:rPr lang="cs-CZ" dirty="0"/>
              <a:t>.</a:t>
            </a:r>
          </a:p>
          <a:p>
            <a:r>
              <a:rPr lang="cs-CZ" b="1" dirty="0" err="1"/>
              <a:t>Theatre</a:t>
            </a:r>
            <a:r>
              <a:rPr lang="cs-CZ" b="1" dirty="0"/>
              <a:t> </a:t>
            </a:r>
            <a:r>
              <a:rPr lang="cs-CZ" b="1" dirty="0" err="1"/>
              <a:t>performances</a:t>
            </a:r>
            <a:r>
              <a:rPr lang="cs-CZ" b="1" dirty="0"/>
              <a:t> </a:t>
            </a:r>
            <a:r>
              <a:rPr lang="cs-CZ" dirty="0"/>
              <a:t>– </a:t>
            </a:r>
            <a:r>
              <a:rPr lang="cs-CZ" dirty="0" err="1"/>
              <a:t>festivals</a:t>
            </a:r>
            <a:r>
              <a:rPr lang="cs-CZ" dirty="0"/>
              <a:t>, </a:t>
            </a:r>
            <a:r>
              <a:rPr lang="cs-CZ" dirty="0" err="1"/>
              <a:t>shows</a:t>
            </a:r>
            <a:r>
              <a:rPr lang="cs-CZ" dirty="0"/>
              <a:t>, </a:t>
            </a:r>
            <a:r>
              <a:rPr lang="cs-CZ" dirty="0" err="1"/>
              <a:t>floating</a:t>
            </a:r>
            <a:r>
              <a:rPr lang="cs-CZ" dirty="0"/>
              <a:t> </a:t>
            </a:r>
            <a:r>
              <a:rPr lang="cs-CZ" dirty="0" err="1"/>
              <a:t>stages</a:t>
            </a:r>
            <a:r>
              <a:rPr lang="cs-CZ" dirty="0"/>
              <a:t> (</a:t>
            </a:r>
            <a:r>
              <a:rPr lang="cs-CZ" dirty="0" err="1"/>
              <a:t>Lake</a:t>
            </a:r>
            <a:r>
              <a:rPr lang="cs-CZ" dirty="0"/>
              <a:t> Constance in </a:t>
            </a:r>
            <a:r>
              <a:rPr lang="cs-CZ" dirty="0" err="1"/>
              <a:t>Bregenz</a:t>
            </a:r>
            <a:r>
              <a:rPr lang="cs-CZ" dirty="0"/>
              <a:t> (A), </a:t>
            </a:r>
            <a:r>
              <a:rPr lang="cs-CZ" dirty="0" err="1"/>
              <a:t>the</a:t>
            </a:r>
            <a:r>
              <a:rPr lang="cs-CZ" dirty="0"/>
              <a:t> </a:t>
            </a:r>
            <a:r>
              <a:rPr lang="cs-CZ" dirty="0" err="1"/>
              <a:t>Minack</a:t>
            </a:r>
            <a:r>
              <a:rPr lang="cs-CZ" dirty="0"/>
              <a:t> </a:t>
            </a:r>
            <a:r>
              <a:rPr lang="cs-CZ" dirty="0" err="1"/>
              <a:t>Theatre</a:t>
            </a:r>
            <a:r>
              <a:rPr lang="cs-CZ" dirty="0"/>
              <a:t> on </a:t>
            </a:r>
            <a:r>
              <a:rPr lang="cs-CZ" dirty="0" err="1"/>
              <a:t>the</a:t>
            </a:r>
            <a:r>
              <a:rPr lang="cs-CZ" dirty="0"/>
              <a:t> </a:t>
            </a:r>
            <a:r>
              <a:rPr lang="cs-CZ" dirty="0" err="1"/>
              <a:t>cliffs</a:t>
            </a:r>
            <a:r>
              <a:rPr lang="cs-CZ" dirty="0"/>
              <a:t> in </a:t>
            </a:r>
            <a:r>
              <a:rPr lang="cs-CZ" dirty="0" err="1"/>
              <a:t>Cornwall</a:t>
            </a:r>
            <a:r>
              <a:rPr lang="cs-CZ" dirty="0"/>
              <a:t> (CB) and </a:t>
            </a:r>
            <a:r>
              <a:rPr lang="cs-CZ" dirty="0" err="1"/>
              <a:t>the</a:t>
            </a:r>
            <a:r>
              <a:rPr lang="cs-CZ" dirty="0"/>
              <a:t> </a:t>
            </a:r>
            <a:r>
              <a:rPr lang="cs-CZ" dirty="0" err="1"/>
              <a:t>Novalis</a:t>
            </a:r>
            <a:r>
              <a:rPr lang="cs-CZ" dirty="0"/>
              <a:t> </a:t>
            </a:r>
            <a:r>
              <a:rPr lang="cs-CZ" dirty="0" err="1"/>
              <a:t>celebration</a:t>
            </a:r>
            <a:r>
              <a:rPr lang="cs-CZ" dirty="0"/>
              <a:t> on </a:t>
            </a:r>
            <a:r>
              <a:rPr lang="cs-CZ" dirty="0" err="1"/>
              <a:t>the</a:t>
            </a:r>
            <a:r>
              <a:rPr lang="cs-CZ" dirty="0"/>
              <a:t> Vltava River in Prague (CZ))</a:t>
            </a:r>
          </a:p>
          <a:p>
            <a:r>
              <a:rPr lang="cs-CZ" b="1" dirty="0" err="1"/>
              <a:t>Hunger</a:t>
            </a:r>
            <a:r>
              <a:rPr lang="cs-CZ" b="1" dirty="0"/>
              <a:t> </a:t>
            </a:r>
            <a:r>
              <a:rPr lang="cs-CZ" b="1" dirty="0" err="1"/>
              <a:t>stones</a:t>
            </a:r>
            <a:r>
              <a:rPr lang="cs-CZ" b="1" dirty="0"/>
              <a:t> </a:t>
            </a:r>
            <a:r>
              <a:rPr lang="cs-CZ" dirty="0"/>
              <a:t>– </a:t>
            </a:r>
            <a:r>
              <a:rPr lang="cs-CZ" dirty="0" err="1"/>
              <a:t>hydrological</a:t>
            </a:r>
            <a:r>
              <a:rPr lang="cs-CZ" dirty="0"/>
              <a:t> </a:t>
            </a:r>
            <a:r>
              <a:rPr lang="cs-CZ" dirty="0" err="1"/>
              <a:t>landmarks</a:t>
            </a:r>
            <a:r>
              <a:rPr lang="cs-CZ" dirty="0"/>
              <a:t> </a:t>
            </a:r>
            <a:r>
              <a:rPr lang="cs-CZ" dirty="0" err="1"/>
              <a:t>marking</a:t>
            </a:r>
            <a:r>
              <a:rPr lang="cs-CZ" dirty="0"/>
              <a:t> minimum </a:t>
            </a:r>
            <a:r>
              <a:rPr lang="cs-CZ" dirty="0" err="1"/>
              <a:t>water</a:t>
            </a:r>
            <a:r>
              <a:rPr lang="cs-CZ" dirty="0"/>
              <a:t> </a:t>
            </a:r>
            <a:r>
              <a:rPr lang="cs-CZ" dirty="0" err="1"/>
              <a:t>levels</a:t>
            </a:r>
            <a:r>
              <a:rPr lang="cs-CZ" dirty="0"/>
              <a:t> </a:t>
            </a:r>
            <a:r>
              <a:rPr lang="cs-CZ" dirty="0" err="1"/>
              <a:t>tied</a:t>
            </a:r>
            <a:r>
              <a:rPr lang="cs-CZ" dirty="0"/>
              <a:t> to </a:t>
            </a:r>
            <a:r>
              <a:rPr lang="cs-CZ" dirty="0" err="1"/>
              <a:t>poor</a:t>
            </a:r>
            <a:r>
              <a:rPr lang="cs-CZ" dirty="0"/>
              <a:t> </a:t>
            </a:r>
            <a:r>
              <a:rPr lang="cs-CZ" dirty="0" err="1"/>
              <a:t>harvests</a:t>
            </a:r>
            <a:r>
              <a:rPr lang="cs-CZ" dirty="0"/>
              <a:t> –  </a:t>
            </a:r>
            <a:r>
              <a:rPr lang="cs-CZ" dirty="0" err="1"/>
              <a:t>common</a:t>
            </a:r>
            <a:r>
              <a:rPr lang="cs-CZ" dirty="0"/>
              <a:t> in </a:t>
            </a:r>
            <a:r>
              <a:rPr lang="cs-CZ" dirty="0" err="1"/>
              <a:t>Central</a:t>
            </a:r>
            <a:r>
              <a:rPr lang="cs-CZ" dirty="0"/>
              <a:t> </a:t>
            </a:r>
            <a:r>
              <a:rPr lang="cs-CZ" dirty="0" err="1"/>
              <a:t>Europe</a:t>
            </a:r>
            <a:r>
              <a:rPr lang="cs-CZ" dirty="0"/>
              <a:t> (Děčín (CZ), </a:t>
            </a:r>
            <a:r>
              <a:rPr lang="cs-CZ" dirty="0" err="1"/>
              <a:t>Rhine</a:t>
            </a:r>
            <a:r>
              <a:rPr lang="cs-CZ" dirty="0"/>
              <a:t> (Germany)).</a:t>
            </a:r>
          </a:p>
          <a:p>
            <a:r>
              <a:rPr lang="cs-CZ" b="1" dirty="0" err="1"/>
              <a:t>Healing</a:t>
            </a:r>
            <a:r>
              <a:rPr lang="cs-CZ" b="1" dirty="0"/>
              <a:t> </a:t>
            </a:r>
            <a:r>
              <a:rPr lang="cs-CZ" b="1" dirty="0" err="1"/>
              <a:t>effects</a:t>
            </a:r>
            <a:r>
              <a:rPr lang="cs-CZ" b="1" dirty="0"/>
              <a:t> </a:t>
            </a:r>
            <a:r>
              <a:rPr lang="cs-CZ" dirty="0"/>
              <a:t>– </a:t>
            </a:r>
            <a:r>
              <a:rPr lang="cs-CZ" dirty="0" err="1"/>
              <a:t>e.g</a:t>
            </a:r>
            <a:r>
              <a:rPr lang="cs-CZ" dirty="0"/>
              <a:t>. </a:t>
            </a:r>
            <a:r>
              <a:rPr lang="cs-CZ" dirty="0" err="1"/>
              <a:t>Holy</a:t>
            </a:r>
            <a:r>
              <a:rPr lang="cs-CZ" dirty="0"/>
              <a:t> </a:t>
            </a:r>
            <a:r>
              <a:rPr lang="cs-CZ" dirty="0" err="1"/>
              <a:t>Water</a:t>
            </a:r>
            <a:r>
              <a:rPr lang="cs-CZ" dirty="0"/>
              <a:t>, </a:t>
            </a:r>
            <a:r>
              <a:rPr lang="cs-CZ" dirty="0" err="1"/>
              <a:t>God‘s</a:t>
            </a:r>
            <a:r>
              <a:rPr lang="cs-CZ" dirty="0"/>
              <a:t> </a:t>
            </a:r>
            <a:r>
              <a:rPr lang="cs-CZ" dirty="0" err="1"/>
              <a:t>Water</a:t>
            </a:r>
            <a:r>
              <a:rPr lang="cs-CZ" dirty="0"/>
              <a:t>, </a:t>
            </a:r>
            <a:r>
              <a:rPr lang="cs-CZ" dirty="0" err="1"/>
              <a:t>Good</a:t>
            </a:r>
            <a:r>
              <a:rPr lang="cs-CZ" dirty="0"/>
              <a:t> </a:t>
            </a:r>
            <a:r>
              <a:rPr lang="cs-CZ" dirty="0" err="1"/>
              <a:t>Water</a:t>
            </a:r>
            <a:endParaRPr lang="cs-CZ" dirty="0"/>
          </a:p>
          <a:p>
            <a:r>
              <a:rPr lang="cs-CZ" dirty="0" err="1"/>
              <a:t>Attractive</a:t>
            </a:r>
            <a:r>
              <a:rPr lang="cs-CZ" dirty="0"/>
              <a:t> </a:t>
            </a:r>
            <a:r>
              <a:rPr lang="cs-CZ" b="1" dirty="0" err="1"/>
              <a:t>transportation</a:t>
            </a:r>
            <a:r>
              <a:rPr lang="cs-CZ" b="1" dirty="0"/>
              <a:t> </a:t>
            </a:r>
            <a:r>
              <a:rPr lang="cs-CZ" b="1" dirty="0" err="1"/>
              <a:t>routes</a:t>
            </a:r>
            <a:endParaRPr lang="cs-CZ" b="1" dirty="0"/>
          </a:p>
        </p:txBody>
      </p:sp>
      <p:pic>
        <p:nvPicPr>
          <p:cNvPr id="4" name="Obrázek 3" descr="Obsah obrázku text&#10;&#10;Popis byl vytvořen automaticky">
            <a:extLst>
              <a:ext uri="{FF2B5EF4-FFF2-40B4-BE49-F238E27FC236}">
                <a16:creationId xmlns:a16="http://schemas.microsoft.com/office/drawing/2014/main" id="{DCA3D56D-36DD-C33E-75E3-D454D1E9F3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40110595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2FA977-F9C0-064C-F158-918CA2E3FEF6}"/>
              </a:ext>
            </a:extLst>
          </p:cNvPr>
          <p:cNvSpPr>
            <a:spLocks noGrp="1"/>
          </p:cNvSpPr>
          <p:nvPr>
            <p:ph type="title"/>
          </p:nvPr>
        </p:nvSpPr>
        <p:spPr/>
        <p:txBody>
          <a:bodyPr/>
          <a:lstStyle/>
          <a:p>
            <a:r>
              <a:rPr lang="cs-CZ" dirty="0" err="1"/>
              <a:t>Water</a:t>
            </a:r>
            <a:r>
              <a:rPr lang="cs-CZ" dirty="0"/>
              <a:t> as a </a:t>
            </a:r>
            <a:r>
              <a:rPr lang="cs-CZ" b="1" dirty="0" err="1"/>
              <a:t>scarce</a:t>
            </a:r>
            <a:r>
              <a:rPr lang="cs-CZ" b="1" dirty="0"/>
              <a:t> </a:t>
            </a:r>
            <a:r>
              <a:rPr lang="cs-CZ" b="1" dirty="0" err="1"/>
              <a:t>resource</a:t>
            </a:r>
            <a:r>
              <a:rPr lang="cs-CZ" b="1" dirty="0"/>
              <a:t> </a:t>
            </a:r>
            <a:br>
              <a:rPr lang="cs-CZ" b="1" dirty="0"/>
            </a:br>
            <a:r>
              <a:rPr lang="cs-CZ" dirty="0"/>
              <a:t>in </a:t>
            </a:r>
            <a:r>
              <a:rPr lang="cs-CZ" dirty="0" err="1"/>
              <a:t>tourism</a:t>
            </a:r>
            <a:endParaRPr lang="cs-CZ" dirty="0"/>
          </a:p>
        </p:txBody>
      </p:sp>
      <p:sp>
        <p:nvSpPr>
          <p:cNvPr id="3" name="Zástupný obsah 2">
            <a:extLst>
              <a:ext uri="{FF2B5EF4-FFF2-40B4-BE49-F238E27FC236}">
                <a16:creationId xmlns:a16="http://schemas.microsoft.com/office/drawing/2014/main" id="{F5C541E9-BA68-4273-75A4-4F7DA36599E4}"/>
              </a:ext>
            </a:extLst>
          </p:cNvPr>
          <p:cNvSpPr>
            <a:spLocks noGrp="1"/>
          </p:cNvSpPr>
          <p:nvPr>
            <p:ph idx="1"/>
          </p:nvPr>
        </p:nvSpPr>
        <p:spPr/>
        <p:txBody>
          <a:bodyPr/>
          <a:lstStyle/>
          <a:p>
            <a:r>
              <a:rPr lang="cs-CZ" dirty="0" err="1"/>
              <a:t>Increased</a:t>
            </a:r>
            <a:r>
              <a:rPr lang="cs-CZ" dirty="0"/>
              <a:t> </a:t>
            </a:r>
            <a:r>
              <a:rPr lang="cs-CZ" b="1" dirty="0" err="1"/>
              <a:t>pressure</a:t>
            </a:r>
            <a:r>
              <a:rPr lang="cs-CZ" b="1" dirty="0"/>
              <a:t> on </a:t>
            </a:r>
            <a:r>
              <a:rPr lang="cs-CZ" b="1" dirty="0" err="1"/>
              <a:t>local</a:t>
            </a:r>
            <a:r>
              <a:rPr lang="cs-CZ" b="1" dirty="0"/>
              <a:t> and </a:t>
            </a:r>
            <a:r>
              <a:rPr lang="cs-CZ" b="1" dirty="0" err="1"/>
              <a:t>nature</a:t>
            </a:r>
            <a:r>
              <a:rPr lang="cs-CZ" b="1" dirty="0"/>
              <a:t> </a:t>
            </a:r>
            <a:r>
              <a:rPr lang="cs-CZ" b="1" dirty="0" err="1"/>
              <a:t>resources</a:t>
            </a:r>
            <a:r>
              <a:rPr lang="cs-CZ" b="1" dirty="0"/>
              <a:t>, </a:t>
            </a:r>
            <a:r>
              <a:rPr lang="cs-CZ" b="1" dirty="0" err="1"/>
              <a:t>including</a:t>
            </a:r>
            <a:r>
              <a:rPr lang="cs-CZ" b="1" dirty="0"/>
              <a:t> </a:t>
            </a:r>
            <a:r>
              <a:rPr lang="cs-CZ" b="1" dirty="0" err="1"/>
              <a:t>water</a:t>
            </a:r>
            <a:endParaRPr lang="cs-CZ" b="1" dirty="0"/>
          </a:p>
          <a:p>
            <a:r>
              <a:rPr lang="cs-CZ" dirty="0" err="1"/>
              <a:t>Increased</a:t>
            </a:r>
            <a:r>
              <a:rPr lang="cs-CZ" dirty="0"/>
              <a:t> </a:t>
            </a:r>
            <a:r>
              <a:rPr lang="cs-CZ" dirty="0" err="1"/>
              <a:t>water</a:t>
            </a:r>
            <a:r>
              <a:rPr lang="cs-CZ" b="1" dirty="0"/>
              <a:t> </a:t>
            </a:r>
            <a:r>
              <a:rPr lang="cs-CZ" b="1" dirty="0" err="1"/>
              <a:t>consumption</a:t>
            </a:r>
            <a:endParaRPr lang="cs-CZ" b="1" dirty="0"/>
          </a:p>
          <a:p>
            <a:r>
              <a:rPr lang="cs-CZ" dirty="0" err="1"/>
              <a:t>Increased</a:t>
            </a:r>
            <a:r>
              <a:rPr lang="cs-CZ" dirty="0"/>
              <a:t> risk </a:t>
            </a:r>
            <a:r>
              <a:rPr lang="cs-CZ" dirty="0" err="1"/>
              <a:t>of</a:t>
            </a:r>
            <a:r>
              <a:rPr lang="cs-CZ" dirty="0"/>
              <a:t> </a:t>
            </a:r>
            <a:r>
              <a:rPr lang="cs-CZ" dirty="0" err="1"/>
              <a:t>water</a:t>
            </a:r>
            <a:r>
              <a:rPr lang="cs-CZ" dirty="0"/>
              <a:t> </a:t>
            </a:r>
            <a:r>
              <a:rPr lang="cs-CZ" b="1" dirty="0" err="1"/>
              <a:t>pollution</a:t>
            </a:r>
            <a:endParaRPr lang="cs-CZ" b="1" dirty="0"/>
          </a:p>
          <a:p>
            <a:r>
              <a:rPr lang="cs-CZ" dirty="0"/>
              <a:t>Direct </a:t>
            </a:r>
            <a:r>
              <a:rPr lang="cs-CZ" dirty="0" err="1"/>
              <a:t>water</a:t>
            </a:r>
            <a:r>
              <a:rPr lang="cs-CZ" dirty="0"/>
              <a:t> </a:t>
            </a:r>
            <a:r>
              <a:rPr lang="cs-CZ" dirty="0" err="1"/>
              <a:t>consumption</a:t>
            </a:r>
            <a:r>
              <a:rPr lang="cs-CZ" dirty="0"/>
              <a:t> in </a:t>
            </a:r>
            <a:r>
              <a:rPr lang="cs-CZ" dirty="0" err="1"/>
              <a:t>developed</a:t>
            </a:r>
            <a:r>
              <a:rPr lang="cs-CZ" dirty="0"/>
              <a:t> </a:t>
            </a:r>
            <a:r>
              <a:rPr lang="cs-CZ" dirty="0" err="1"/>
              <a:t>countries</a:t>
            </a:r>
            <a:r>
              <a:rPr lang="cs-CZ" dirty="0"/>
              <a:t> </a:t>
            </a:r>
            <a:r>
              <a:rPr lang="cs-CZ" dirty="0" err="1"/>
              <a:t>is</a:t>
            </a:r>
            <a:r>
              <a:rPr lang="cs-CZ" dirty="0"/>
              <a:t> </a:t>
            </a:r>
            <a:r>
              <a:rPr lang="cs-CZ" dirty="0" err="1"/>
              <a:t>estimated</a:t>
            </a:r>
            <a:r>
              <a:rPr lang="cs-CZ" dirty="0"/>
              <a:t> to </a:t>
            </a:r>
            <a:r>
              <a:rPr lang="cs-CZ" dirty="0" err="1"/>
              <a:t>amount</a:t>
            </a:r>
            <a:r>
              <a:rPr lang="cs-CZ" dirty="0"/>
              <a:t> to </a:t>
            </a:r>
            <a:r>
              <a:rPr lang="cs-CZ" b="1" dirty="0" err="1"/>
              <a:t>approx</a:t>
            </a:r>
            <a:r>
              <a:rPr lang="cs-CZ" b="1" dirty="0"/>
              <a:t>. 100 </a:t>
            </a:r>
            <a:r>
              <a:rPr lang="cs-CZ" b="1" dirty="0" err="1"/>
              <a:t>litres</a:t>
            </a:r>
            <a:r>
              <a:rPr lang="cs-CZ" b="1" dirty="0"/>
              <a:t> per person per </a:t>
            </a:r>
            <a:r>
              <a:rPr lang="cs-CZ" b="1" dirty="0" err="1"/>
              <a:t>day</a:t>
            </a:r>
            <a:r>
              <a:rPr lang="cs-CZ" b="1" dirty="0"/>
              <a:t>. </a:t>
            </a:r>
            <a:r>
              <a:rPr lang="cs-CZ" dirty="0"/>
              <a:t>In </a:t>
            </a:r>
            <a:r>
              <a:rPr lang="cs-CZ" dirty="0" err="1"/>
              <a:t>developing</a:t>
            </a:r>
            <a:r>
              <a:rPr lang="cs-CZ" dirty="0"/>
              <a:t> </a:t>
            </a:r>
            <a:r>
              <a:rPr lang="cs-CZ" dirty="0" err="1"/>
              <a:t>countries</a:t>
            </a:r>
            <a:r>
              <a:rPr lang="cs-CZ" dirty="0"/>
              <a:t>, </a:t>
            </a:r>
            <a:r>
              <a:rPr lang="cs-CZ" dirty="0" err="1"/>
              <a:t>this</a:t>
            </a:r>
            <a:r>
              <a:rPr lang="cs-CZ" dirty="0"/>
              <a:t> </a:t>
            </a:r>
            <a:r>
              <a:rPr lang="cs-CZ" dirty="0" err="1"/>
              <a:t>is</a:t>
            </a:r>
            <a:r>
              <a:rPr lang="cs-CZ" dirty="0"/>
              <a:t> 10 </a:t>
            </a:r>
            <a:r>
              <a:rPr lang="cs-CZ" dirty="0" err="1"/>
              <a:t>times</a:t>
            </a:r>
            <a:r>
              <a:rPr lang="cs-CZ" dirty="0"/>
              <a:t> </a:t>
            </a:r>
            <a:r>
              <a:rPr lang="cs-CZ" dirty="0" err="1"/>
              <a:t>less</a:t>
            </a:r>
            <a:r>
              <a:rPr lang="cs-CZ" dirty="0"/>
              <a:t>.</a:t>
            </a:r>
          </a:p>
          <a:p>
            <a:r>
              <a:rPr lang="cs-CZ" dirty="0" err="1"/>
              <a:t>The</a:t>
            </a:r>
            <a:r>
              <a:rPr lang="cs-CZ" dirty="0"/>
              <a:t> most </a:t>
            </a:r>
            <a:r>
              <a:rPr lang="cs-CZ" dirty="0" err="1"/>
              <a:t>water-intensive</a:t>
            </a:r>
            <a:r>
              <a:rPr lang="cs-CZ" dirty="0"/>
              <a:t> </a:t>
            </a:r>
            <a:r>
              <a:rPr lang="cs-CZ" dirty="0" err="1"/>
              <a:t>facilities</a:t>
            </a:r>
            <a:r>
              <a:rPr lang="cs-CZ" dirty="0"/>
              <a:t> and </a:t>
            </a:r>
            <a:r>
              <a:rPr lang="cs-CZ" dirty="0" err="1"/>
              <a:t>services</a:t>
            </a:r>
            <a:r>
              <a:rPr lang="cs-CZ" dirty="0"/>
              <a:t> in </a:t>
            </a:r>
            <a:r>
              <a:rPr lang="cs-CZ" dirty="0" err="1"/>
              <a:t>the</a:t>
            </a:r>
            <a:r>
              <a:rPr lang="cs-CZ" dirty="0"/>
              <a:t> </a:t>
            </a:r>
            <a:r>
              <a:rPr lang="cs-CZ" dirty="0" err="1"/>
              <a:t>tourism</a:t>
            </a:r>
            <a:r>
              <a:rPr lang="cs-CZ" dirty="0"/>
              <a:t> </a:t>
            </a:r>
            <a:r>
              <a:rPr lang="cs-CZ" dirty="0" err="1"/>
              <a:t>industry</a:t>
            </a:r>
            <a:r>
              <a:rPr lang="cs-CZ" dirty="0"/>
              <a:t>:</a:t>
            </a:r>
            <a:r>
              <a:rPr lang="cs-CZ" b="1" dirty="0"/>
              <a:t> hotel </a:t>
            </a:r>
            <a:r>
              <a:rPr lang="cs-CZ" b="1" dirty="0" err="1"/>
              <a:t>swimming</a:t>
            </a:r>
            <a:r>
              <a:rPr lang="cs-CZ" b="1" dirty="0"/>
              <a:t> </a:t>
            </a:r>
            <a:r>
              <a:rPr lang="cs-CZ" b="1" dirty="0" err="1"/>
              <a:t>pools</a:t>
            </a:r>
            <a:r>
              <a:rPr lang="cs-CZ" b="1" dirty="0"/>
              <a:t>, wellness </a:t>
            </a:r>
            <a:r>
              <a:rPr lang="cs-CZ" b="1" dirty="0" err="1"/>
              <a:t>facilities</a:t>
            </a:r>
            <a:r>
              <a:rPr lang="cs-CZ" b="1" dirty="0"/>
              <a:t>, </a:t>
            </a:r>
            <a:r>
              <a:rPr lang="cs-CZ" b="1" dirty="0" err="1"/>
              <a:t>spa</a:t>
            </a:r>
            <a:r>
              <a:rPr lang="cs-CZ" b="1" dirty="0"/>
              <a:t> </a:t>
            </a:r>
            <a:r>
              <a:rPr lang="cs-CZ" b="1" dirty="0" err="1"/>
              <a:t>services</a:t>
            </a:r>
            <a:r>
              <a:rPr lang="cs-CZ" b="1" dirty="0"/>
              <a:t>, golf </a:t>
            </a:r>
            <a:r>
              <a:rPr lang="cs-CZ" b="1" dirty="0" err="1"/>
              <a:t>resorts</a:t>
            </a:r>
            <a:endParaRPr lang="cs-CZ" b="1" dirty="0"/>
          </a:p>
        </p:txBody>
      </p:sp>
      <p:pic>
        <p:nvPicPr>
          <p:cNvPr id="4" name="Obrázek 3" descr="Obsah obrázku text&#10;&#10;Popis byl vytvořen automaticky">
            <a:extLst>
              <a:ext uri="{FF2B5EF4-FFF2-40B4-BE49-F238E27FC236}">
                <a16:creationId xmlns:a16="http://schemas.microsoft.com/office/drawing/2014/main" id="{50A4E387-83B3-4618-25B8-783D3ED0DB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29384859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DBE11F8D-C573-88C3-02B0-EA3CD5790D7A}"/>
              </a:ext>
            </a:extLst>
          </p:cNvPr>
          <p:cNvSpPr>
            <a:spLocks noGrp="1"/>
          </p:cNvSpPr>
          <p:nvPr>
            <p:ph type="title"/>
          </p:nvPr>
        </p:nvSpPr>
        <p:spPr>
          <a:xfrm>
            <a:off x="690587" y="907128"/>
            <a:ext cx="6699564" cy="1378871"/>
          </a:xfrm>
        </p:spPr>
        <p:txBody>
          <a:bodyPr>
            <a:normAutofit/>
          </a:bodyPr>
          <a:lstStyle/>
          <a:p>
            <a:r>
              <a:rPr lang="cs-CZ"/>
              <a:t>European attractions based on water</a:t>
            </a:r>
            <a:endParaRPr lang="cs-CZ" dirty="0"/>
          </a:p>
        </p:txBody>
      </p:sp>
      <p:cxnSp>
        <p:nvCxnSpPr>
          <p:cNvPr id="14" name="Straight Connector 13">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65151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7A030417-A37D-A2A8-7077-B1EF7FC7035A}"/>
              </a:ext>
            </a:extLst>
          </p:cNvPr>
          <p:cNvSpPr>
            <a:spLocks noGrp="1"/>
          </p:cNvSpPr>
          <p:nvPr>
            <p:ph idx="1"/>
          </p:nvPr>
        </p:nvSpPr>
        <p:spPr>
          <a:xfrm>
            <a:off x="695326" y="2285999"/>
            <a:ext cx="6766748" cy="3649080"/>
          </a:xfrm>
        </p:spPr>
        <p:txBody>
          <a:bodyPr>
            <a:normAutofit fontScale="92500"/>
          </a:bodyPr>
          <a:lstStyle/>
          <a:p>
            <a:pPr>
              <a:lnSpc>
                <a:spcPct val="110000"/>
              </a:lnSpc>
            </a:pPr>
            <a:r>
              <a:rPr lang="cs-CZ" sz="1600" b="1" dirty="0" err="1"/>
              <a:t>Europe</a:t>
            </a:r>
            <a:r>
              <a:rPr lang="cs-CZ" sz="1600" b="1" dirty="0"/>
              <a:t> has </a:t>
            </a:r>
            <a:r>
              <a:rPr lang="cs-CZ" sz="1600" b="1" dirty="0" err="1"/>
              <a:t>relatively</a:t>
            </a:r>
            <a:r>
              <a:rPr lang="cs-CZ" sz="1600" b="1" dirty="0"/>
              <a:t> </a:t>
            </a:r>
            <a:r>
              <a:rPr lang="cs-CZ" sz="1600" b="1" dirty="0" err="1"/>
              <a:t>rich</a:t>
            </a:r>
            <a:r>
              <a:rPr lang="cs-CZ" sz="1600" b="1" dirty="0"/>
              <a:t> </a:t>
            </a:r>
            <a:r>
              <a:rPr lang="cs-CZ" sz="1600" b="1" dirty="0" err="1"/>
              <a:t>resources</a:t>
            </a:r>
            <a:r>
              <a:rPr lang="cs-CZ" sz="1600" b="1" dirty="0"/>
              <a:t> </a:t>
            </a:r>
            <a:r>
              <a:rPr lang="cs-CZ" sz="1600" b="1" dirty="0" err="1"/>
              <a:t>of</a:t>
            </a:r>
            <a:r>
              <a:rPr lang="cs-CZ" sz="1600" b="1" dirty="0"/>
              <a:t> </a:t>
            </a:r>
            <a:r>
              <a:rPr lang="cs-CZ" sz="1600" b="1" dirty="0" err="1"/>
              <a:t>fresh</a:t>
            </a:r>
            <a:r>
              <a:rPr lang="cs-CZ" sz="1600" b="1" dirty="0"/>
              <a:t> </a:t>
            </a:r>
            <a:r>
              <a:rPr lang="cs-CZ" sz="1600" b="1" dirty="0" err="1"/>
              <a:t>water</a:t>
            </a:r>
            <a:r>
              <a:rPr lang="cs-CZ" sz="1600" b="1" dirty="0"/>
              <a:t>, but </a:t>
            </a:r>
            <a:r>
              <a:rPr lang="cs-CZ" sz="1600" b="1" dirty="0" err="1"/>
              <a:t>unevenly</a:t>
            </a:r>
            <a:r>
              <a:rPr lang="cs-CZ" sz="1600" b="1" dirty="0"/>
              <a:t> </a:t>
            </a:r>
            <a:r>
              <a:rPr lang="cs-CZ" sz="1600" b="1" dirty="0" err="1"/>
              <a:t>distributed</a:t>
            </a:r>
            <a:endParaRPr lang="cs-CZ" sz="1600" b="1" dirty="0"/>
          </a:p>
          <a:p>
            <a:pPr>
              <a:lnSpc>
                <a:spcPct val="110000"/>
              </a:lnSpc>
            </a:pPr>
            <a:r>
              <a:rPr lang="cs-CZ" sz="1600" b="1" dirty="0" err="1"/>
              <a:t>Important</a:t>
            </a:r>
            <a:r>
              <a:rPr lang="cs-CZ" sz="1600" b="1" dirty="0"/>
              <a:t> </a:t>
            </a:r>
            <a:r>
              <a:rPr lang="cs-CZ" sz="1600" b="1" dirty="0" err="1"/>
              <a:t>rivers</a:t>
            </a:r>
            <a:r>
              <a:rPr lang="cs-CZ" sz="1600" b="1" dirty="0"/>
              <a:t> </a:t>
            </a:r>
            <a:r>
              <a:rPr lang="cs-CZ" sz="1600" b="1" dirty="0" err="1"/>
              <a:t>for</a:t>
            </a:r>
            <a:r>
              <a:rPr lang="cs-CZ" sz="1600" b="1" dirty="0"/>
              <a:t> </a:t>
            </a:r>
            <a:r>
              <a:rPr lang="cs-CZ" sz="1600" b="1" dirty="0" err="1"/>
              <a:t>tourism</a:t>
            </a:r>
            <a:r>
              <a:rPr lang="cs-CZ" sz="1600" dirty="0"/>
              <a:t>: </a:t>
            </a:r>
            <a:r>
              <a:rPr lang="cs-CZ" sz="1600" dirty="0" err="1"/>
              <a:t>Danube</a:t>
            </a:r>
            <a:r>
              <a:rPr lang="cs-CZ" sz="1600" dirty="0"/>
              <a:t>, </a:t>
            </a:r>
            <a:r>
              <a:rPr lang="cs-CZ" sz="1600" dirty="0" err="1"/>
              <a:t>Rhine</a:t>
            </a:r>
            <a:r>
              <a:rPr lang="cs-CZ" sz="1600" dirty="0"/>
              <a:t>, </a:t>
            </a:r>
            <a:r>
              <a:rPr lang="cs-CZ" sz="1600" dirty="0" err="1"/>
              <a:t>Rhone</a:t>
            </a:r>
            <a:r>
              <a:rPr lang="cs-CZ" sz="1600" dirty="0"/>
              <a:t>, </a:t>
            </a:r>
            <a:r>
              <a:rPr lang="cs-CZ" sz="1600" dirty="0" err="1"/>
              <a:t>Loire</a:t>
            </a:r>
            <a:r>
              <a:rPr lang="cs-CZ" sz="1600" dirty="0"/>
              <a:t>, Oder, </a:t>
            </a:r>
            <a:r>
              <a:rPr lang="cs-CZ" sz="1600" dirty="0" err="1"/>
              <a:t>Vistula</a:t>
            </a:r>
            <a:r>
              <a:rPr lang="cs-CZ" sz="1600" dirty="0"/>
              <a:t>, Tajo, Po, Tiber</a:t>
            </a:r>
          </a:p>
          <a:p>
            <a:pPr>
              <a:lnSpc>
                <a:spcPct val="110000"/>
              </a:lnSpc>
            </a:pPr>
            <a:r>
              <a:rPr lang="cs-CZ" sz="1600" b="1" dirty="0" err="1"/>
              <a:t>Impressive</a:t>
            </a:r>
            <a:r>
              <a:rPr lang="cs-CZ" sz="1600" b="1" dirty="0"/>
              <a:t> </a:t>
            </a:r>
            <a:r>
              <a:rPr lang="cs-CZ" sz="1600" b="1" dirty="0" err="1"/>
              <a:t>waterfalls</a:t>
            </a:r>
            <a:r>
              <a:rPr lang="cs-CZ" sz="1600" dirty="0"/>
              <a:t>: </a:t>
            </a:r>
            <a:r>
              <a:rPr lang="cs-CZ" sz="1600" dirty="0" err="1"/>
              <a:t>Iceland</a:t>
            </a:r>
            <a:r>
              <a:rPr lang="cs-CZ" sz="1600" dirty="0"/>
              <a:t> (</a:t>
            </a:r>
            <a:r>
              <a:rPr lang="cs-CZ" sz="1600" dirty="0" err="1"/>
              <a:t>Gullfoss</a:t>
            </a:r>
            <a:r>
              <a:rPr lang="cs-CZ" sz="1600" dirty="0"/>
              <a:t>, </a:t>
            </a:r>
            <a:r>
              <a:rPr lang="cs-CZ" sz="1600" dirty="0" err="1"/>
              <a:t>Skogafoss</a:t>
            </a:r>
            <a:r>
              <a:rPr lang="cs-CZ" sz="1600" dirty="0"/>
              <a:t>, </a:t>
            </a:r>
            <a:r>
              <a:rPr lang="cs-CZ" sz="1600" dirty="0" err="1"/>
              <a:t>Dettifoss</a:t>
            </a:r>
            <a:r>
              <a:rPr lang="cs-CZ" sz="1600" dirty="0"/>
              <a:t>), </a:t>
            </a:r>
            <a:r>
              <a:rPr lang="cs-CZ" sz="1600" dirty="0" err="1"/>
              <a:t>Rhine</a:t>
            </a:r>
            <a:r>
              <a:rPr lang="cs-CZ" sz="1600" dirty="0"/>
              <a:t> </a:t>
            </a:r>
            <a:r>
              <a:rPr lang="cs-CZ" sz="1600" dirty="0" err="1"/>
              <a:t>Falls</a:t>
            </a:r>
            <a:r>
              <a:rPr lang="cs-CZ" sz="1600" dirty="0"/>
              <a:t> (</a:t>
            </a:r>
            <a:r>
              <a:rPr lang="cs-CZ" sz="1600" dirty="0" err="1"/>
              <a:t>Switzerland</a:t>
            </a:r>
            <a:r>
              <a:rPr lang="cs-CZ" sz="1600" dirty="0"/>
              <a:t>), </a:t>
            </a:r>
            <a:r>
              <a:rPr lang="cs-CZ" sz="1600" dirty="0" err="1"/>
              <a:t>Vinnufossen</a:t>
            </a:r>
            <a:r>
              <a:rPr lang="cs-CZ" sz="1600" dirty="0"/>
              <a:t> (</a:t>
            </a:r>
            <a:r>
              <a:rPr lang="cs-CZ" sz="1600" dirty="0" err="1"/>
              <a:t>Norway</a:t>
            </a:r>
            <a:r>
              <a:rPr lang="cs-CZ" sz="1600" dirty="0"/>
              <a:t>), Plitvice (</a:t>
            </a:r>
            <a:r>
              <a:rPr lang="cs-CZ" sz="1600" dirty="0" err="1"/>
              <a:t>Croatia</a:t>
            </a:r>
            <a:r>
              <a:rPr lang="cs-CZ" sz="1600" dirty="0"/>
              <a:t>)</a:t>
            </a:r>
          </a:p>
          <a:p>
            <a:pPr>
              <a:lnSpc>
                <a:spcPct val="110000"/>
              </a:lnSpc>
            </a:pPr>
            <a:r>
              <a:rPr lang="cs-CZ" sz="1600" b="1" dirty="0" err="1"/>
              <a:t>Notable</a:t>
            </a:r>
            <a:r>
              <a:rPr lang="cs-CZ" sz="1600" b="1" dirty="0"/>
              <a:t> </a:t>
            </a:r>
            <a:r>
              <a:rPr lang="cs-CZ" sz="1600" b="1" dirty="0" err="1"/>
              <a:t>lakes</a:t>
            </a:r>
            <a:r>
              <a:rPr lang="cs-CZ" sz="1600" dirty="0"/>
              <a:t>: </a:t>
            </a:r>
            <a:r>
              <a:rPr lang="cs-CZ" sz="1600" dirty="0" err="1"/>
              <a:t>Finland</a:t>
            </a:r>
            <a:r>
              <a:rPr lang="cs-CZ" sz="1600" dirty="0"/>
              <a:t> (60,000 </a:t>
            </a:r>
            <a:r>
              <a:rPr lang="cs-CZ" sz="1600" dirty="0" err="1"/>
              <a:t>lakes</a:t>
            </a:r>
            <a:r>
              <a:rPr lang="cs-CZ" sz="1600" dirty="0"/>
              <a:t>), </a:t>
            </a:r>
            <a:r>
              <a:rPr lang="cs-CZ" sz="1600" dirty="0" err="1"/>
              <a:t>Pomoren</a:t>
            </a:r>
            <a:r>
              <a:rPr lang="cs-CZ" sz="1600" dirty="0"/>
              <a:t> </a:t>
            </a:r>
            <a:r>
              <a:rPr lang="cs-CZ" sz="1600" dirty="0" err="1"/>
              <a:t>Lakes</a:t>
            </a:r>
            <a:r>
              <a:rPr lang="cs-CZ" sz="1600" dirty="0"/>
              <a:t>, Mazur, </a:t>
            </a:r>
            <a:r>
              <a:rPr lang="cs-CZ" sz="1600" dirty="0" err="1"/>
              <a:t>Belarusian</a:t>
            </a:r>
            <a:r>
              <a:rPr lang="cs-CZ" sz="1600" dirty="0"/>
              <a:t> </a:t>
            </a:r>
            <a:r>
              <a:rPr lang="cs-CZ" sz="1600" dirty="0" err="1"/>
              <a:t>Lake</a:t>
            </a:r>
            <a:r>
              <a:rPr lang="cs-CZ" sz="1600" dirty="0"/>
              <a:t> area, </a:t>
            </a:r>
            <a:r>
              <a:rPr lang="cs-CZ" sz="1600" dirty="0" err="1"/>
              <a:t>Lake</a:t>
            </a:r>
            <a:r>
              <a:rPr lang="cs-CZ" sz="1600" dirty="0"/>
              <a:t> Balaton, </a:t>
            </a:r>
            <a:r>
              <a:rPr lang="cs-CZ" sz="1600" dirty="0" err="1"/>
              <a:t>Bodam</a:t>
            </a:r>
            <a:r>
              <a:rPr lang="cs-CZ" sz="1600" dirty="0"/>
              <a:t>, </a:t>
            </a:r>
            <a:r>
              <a:rPr lang="cs-CZ" sz="1600" dirty="0" err="1"/>
              <a:t>Lago</a:t>
            </a:r>
            <a:r>
              <a:rPr lang="cs-CZ" sz="1600" dirty="0"/>
              <a:t> </a:t>
            </a:r>
            <a:r>
              <a:rPr lang="cs-CZ" sz="1600" dirty="0" err="1"/>
              <a:t>Maggiore</a:t>
            </a:r>
            <a:r>
              <a:rPr lang="cs-CZ" sz="1600" dirty="0"/>
              <a:t>, </a:t>
            </a:r>
            <a:r>
              <a:rPr lang="cs-CZ" sz="1600" dirty="0" err="1"/>
              <a:t>Lake</a:t>
            </a:r>
            <a:r>
              <a:rPr lang="cs-CZ" sz="1600" dirty="0"/>
              <a:t> </a:t>
            </a:r>
            <a:r>
              <a:rPr lang="cs-CZ" sz="1600" dirty="0" err="1"/>
              <a:t>Geneva</a:t>
            </a:r>
            <a:r>
              <a:rPr lang="cs-CZ" sz="1600" dirty="0"/>
              <a:t>, </a:t>
            </a:r>
            <a:r>
              <a:rPr lang="cs-CZ" sz="1600" dirty="0" err="1"/>
              <a:t>Plitvica</a:t>
            </a:r>
            <a:r>
              <a:rPr lang="cs-CZ" sz="1600" dirty="0"/>
              <a:t> </a:t>
            </a:r>
            <a:r>
              <a:rPr lang="cs-CZ" sz="1600" dirty="0" err="1"/>
              <a:t>Lakes</a:t>
            </a:r>
            <a:r>
              <a:rPr lang="cs-CZ" sz="1600" dirty="0"/>
              <a:t> (UNESCO </a:t>
            </a:r>
            <a:r>
              <a:rPr lang="cs-CZ" sz="1600" dirty="0" err="1"/>
              <a:t>World</a:t>
            </a:r>
            <a:r>
              <a:rPr lang="cs-CZ" sz="1600" dirty="0"/>
              <a:t> </a:t>
            </a:r>
            <a:r>
              <a:rPr lang="cs-CZ" sz="1600" dirty="0" err="1"/>
              <a:t>Heritage</a:t>
            </a:r>
            <a:r>
              <a:rPr lang="cs-CZ" sz="1600" dirty="0"/>
              <a:t> List), but </a:t>
            </a:r>
            <a:r>
              <a:rPr lang="cs-CZ" sz="1600" dirty="0" err="1"/>
              <a:t>also</a:t>
            </a:r>
            <a:r>
              <a:rPr lang="cs-CZ" sz="1600" dirty="0"/>
              <a:t> </a:t>
            </a:r>
            <a:r>
              <a:rPr lang="cs-CZ" sz="1600" dirty="0" err="1"/>
              <a:t>Lochness</a:t>
            </a:r>
            <a:r>
              <a:rPr lang="cs-CZ" sz="1600" dirty="0"/>
              <a:t>, </a:t>
            </a:r>
            <a:r>
              <a:rPr lang="cs-CZ" sz="1600" dirty="0" err="1"/>
              <a:t>Königsee</a:t>
            </a:r>
            <a:r>
              <a:rPr lang="cs-CZ" sz="1600" dirty="0"/>
              <a:t> and </a:t>
            </a:r>
            <a:r>
              <a:rPr lang="cs-CZ" sz="1600" dirty="0" err="1"/>
              <a:t>Lake</a:t>
            </a:r>
            <a:r>
              <a:rPr lang="cs-CZ" sz="1600" dirty="0"/>
              <a:t> </a:t>
            </a:r>
            <a:r>
              <a:rPr lang="cs-CZ" sz="1600" dirty="0" err="1"/>
              <a:t>Hallstatt</a:t>
            </a:r>
            <a:endParaRPr lang="cs-CZ" sz="1600" dirty="0"/>
          </a:p>
          <a:p>
            <a:pPr>
              <a:lnSpc>
                <a:spcPct val="110000"/>
              </a:lnSpc>
            </a:pPr>
            <a:r>
              <a:rPr lang="cs-CZ" sz="1600" b="1" dirty="0" err="1"/>
              <a:t>Ponds</a:t>
            </a:r>
            <a:r>
              <a:rPr lang="cs-CZ" sz="1600" dirty="0"/>
              <a:t>: Třeboň (CZ)</a:t>
            </a:r>
          </a:p>
          <a:p>
            <a:pPr>
              <a:lnSpc>
                <a:spcPct val="110000"/>
              </a:lnSpc>
            </a:pPr>
            <a:r>
              <a:rPr lang="cs-CZ" sz="1600" b="1" dirty="0"/>
              <a:t>River </a:t>
            </a:r>
            <a:r>
              <a:rPr lang="cs-CZ" sz="1600" b="1" dirty="0" err="1"/>
              <a:t>branches</a:t>
            </a:r>
            <a:r>
              <a:rPr lang="cs-CZ" sz="1600" dirty="0"/>
              <a:t>: </a:t>
            </a:r>
            <a:r>
              <a:rPr lang="cs-CZ" sz="1600" dirty="0" err="1"/>
              <a:t>Spreewald</a:t>
            </a:r>
            <a:r>
              <a:rPr lang="cs-CZ" sz="1600" dirty="0"/>
              <a:t> region (Germany) – </a:t>
            </a:r>
            <a:r>
              <a:rPr lang="cs-CZ" sz="1600" dirty="0" err="1"/>
              <a:t>suitable</a:t>
            </a:r>
            <a:r>
              <a:rPr lang="cs-CZ" sz="1600" dirty="0"/>
              <a:t> </a:t>
            </a:r>
            <a:r>
              <a:rPr lang="cs-CZ" sz="1600" dirty="0" err="1"/>
              <a:t>for</a:t>
            </a:r>
            <a:r>
              <a:rPr lang="cs-CZ" sz="1600" dirty="0"/>
              <a:t> raft </a:t>
            </a:r>
            <a:r>
              <a:rPr lang="cs-CZ" sz="1600" dirty="0" err="1"/>
              <a:t>cruises</a:t>
            </a:r>
            <a:r>
              <a:rPr lang="cs-CZ" sz="1600" dirty="0"/>
              <a:t>, UNESCO </a:t>
            </a:r>
            <a:r>
              <a:rPr lang="cs-CZ" sz="1600" dirty="0" err="1"/>
              <a:t>biosphere</a:t>
            </a:r>
            <a:r>
              <a:rPr lang="cs-CZ" sz="1600" dirty="0"/>
              <a:t> </a:t>
            </a:r>
            <a:r>
              <a:rPr lang="cs-CZ" sz="1600" dirty="0" err="1"/>
              <a:t>reserve</a:t>
            </a:r>
            <a:endParaRPr lang="cs-CZ" sz="1600" dirty="0"/>
          </a:p>
        </p:txBody>
      </p:sp>
      <p:cxnSp>
        <p:nvCxnSpPr>
          <p:cNvPr id="10" name="Straight Connector 15">
            <a:extLst>
              <a:ext uri="{FF2B5EF4-FFF2-40B4-BE49-F238E27FC236}">
                <a16:creationId xmlns:a16="http://schemas.microsoft.com/office/drawing/2014/main" id="{CBA3C59D-8641-484F-A35C-361AD7E155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2521"/>
            <a:ext cx="6515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Obrázek 6" descr="Horská vodopádová oblast">
            <a:extLst>
              <a:ext uri="{FF2B5EF4-FFF2-40B4-BE49-F238E27FC236}">
                <a16:creationId xmlns:a16="http://schemas.microsoft.com/office/drawing/2014/main" id="{39221116-D60C-8347-0300-237B32E11FA8}"/>
              </a:ext>
            </a:extLst>
          </p:cNvPr>
          <p:cNvPicPr>
            <a:picLocks noChangeAspect="1"/>
          </p:cNvPicPr>
          <p:nvPr/>
        </p:nvPicPr>
        <p:blipFill rotWithShape="1">
          <a:blip r:embed="rId2">
            <a:extLst>
              <a:ext uri="{28A0092B-C50C-407E-A947-70E740481C1C}">
                <a14:useLocalDpi xmlns:a14="http://schemas.microsoft.com/office/drawing/2010/main" val="0"/>
              </a:ext>
            </a:extLst>
          </a:blip>
          <a:srcRect l="32188" r="23228"/>
          <a:stretch/>
        </p:blipFill>
        <p:spPr>
          <a:xfrm>
            <a:off x="8115300" y="10"/>
            <a:ext cx="4076700" cy="6857990"/>
          </a:xfrm>
          <a:prstGeom prst="rect">
            <a:avLst/>
          </a:prstGeom>
        </p:spPr>
      </p:pic>
      <p:pic>
        <p:nvPicPr>
          <p:cNvPr id="8" name="Obrázek 7" descr="Obsah obrázku text&#10;&#10;Popis byl vytvořen automaticky">
            <a:extLst>
              <a:ext uri="{FF2B5EF4-FFF2-40B4-BE49-F238E27FC236}">
                <a16:creationId xmlns:a16="http://schemas.microsoft.com/office/drawing/2014/main" id="{31EDD763-FD57-ADDD-01A6-4016712C7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46163"/>
            <a:ext cx="3175810" cy="698195"/>
          </a:xfrm>
          <a:prstGeom prst="rect">
            <a:avLst/>
          </a:prstGeom>
        </p:spPr>
      </p:pic>
    </p:spTree>
    <p:extLst>
      <p:ext uri="{BB962C8B-B14F-4D97-AF65-F5344CB8AC3E}">
        <p14:creationId xmlns:p14="http://schemas.microsoft.com/office/powerpoint/2010/main" val="34161483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763E1EAC-28D5-33DC-9900-6276BDFEE92E}"/>
              </a:ext>
            </a:extLst>
          </p:cNvPr>
          <p:cNvSpPr>
            <a:spLocks noGrp="1"/>
          </p:cNvSpPr>
          <p:nvPr>
            <p:ph type="title"/>
          </p:nvPr>
        </p:nvSpPr>
        <p:spPr>
          <a:xfrm>
            <a:off x="690587" y="907128"/>
            <a:ext cx="6699564" cy="1378871"/>
          </a:xfrm>
        </p:spPr>
        <p:txBody>
          <a:bodyPr>
            <a:normAutofit/>
          </a:bodyPr>
          <a:lstStyle/>
          <a:p>
            <a:r>
              <a:rPr lang="cs-CZ" err="1"/>
              <a:t>European</a:t>
            </a:r>
            <a:r>
              <a:rPr lang="cs-CZ"/>
              <a:t> </a:t>
            </a:r>
            <a:r>
              <a:rPr lang="cs-CZ" err="1"/>
              <a:t>attractions</a:t>
            </a:r>
            <a:r>
              <a:rPr lang="cs-CZ"/>
              <a:t> </a:t>
            </a:r>
            <a:r>
              <a:rPr lang="cs-CZ" err="1"/>
              <a:t>based</a:t>
            </a:r>
            <a:r>
              <a:rPr lang="cs-CZ"/>
              <a:t> on </a:t>
            </a:r>
            <a:r>
              <a:rPr lang="cs-CZ" err="1"/>
              <a:t>water</a:t>
            </a:r>
            <a:endParaRPr lang="cs-CZ"/>
          </a:p>
        </p:txBody>
      </p:sp>
      <p:cxnSp>
        <p:nvCxnSpPr>
          <p:cNvPr id="26" name="Straight Connector 25">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65151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Zástupný obsah 2">
            <a:extLst>
              <a:ext uri="{FF2B5EF4-FFF2-40B4-BE49-F238E27FC236}">
                <a16:creationId xmlns:a16="http://schemas.microsoft.com/office/drawing/2014/main" id="{FBACC9A7-D9DF-AA80-0AD7-4C5B6AD2DB01}"/>
              </a:ext>
            </a:extLst>
          </p:cNvPr>
          <p:cNvSpPr>
            <a:spLocks noGrp="1"/>
          </p:cNvSpPr>
          <p:nvPr>
            <p:ph idx="1"/>
          </p:nvPr>
        </p:nvSpPr>
        <p:spPr>
          <a:xfrm>
            <a:off x="695326" y="2285999"/>
            <a:ext cx="6766748" cy="3649080"/>
          </a:xfrm>
        </p:spPr>
        <p:txBody>
          <a:bodyPr>
            <a:normAutofit fontScale="92500" lnSpcReduction="20000"/>
          </a:bodyPr>
          <a:lstStyle/>
          <a:p>
            <a:pPr>
              <a:lnSpc>
                <a:spcPct val="110000"/>
              </a:lnSpc>
            </a:pPr>
            <a:r>
              <a:rPr lang="cs-CZ" sz="1600" b="1" dirty="0" err="1"/>
              <a:t>Glaciers</a:t>
            </a:r>
            <a:r>
              <a:rPr lang="cs-CZ" sz="1600" dirty="0"/>
              <a:t>: Great </a:t>
            </a:r>
            <a:r>
              <a:rPr lang="cs-CZ" sz="1600" dirty="0" err="1"/>
              <a:t>Aletsch</a:t>
            </a:r>
            <a:r>
              <a:rPr lang="cs-CZ" sz="1600" dirty="0"/>
              <a:t> </a:t>
            </a:r>
            <a:r>
              <a:rPr lang="cs-CZ" sz="1600" dirty="0" err="1"/>
              <a:t>Glacier</a:t>
            </a:r>
            <a:r>
              <a:rPr lang="cs-CZ" sz="1600" dirty="0"/>
              <a:t> (</a:t>
            </a:r>
            <a:r>
              <a:rPr lang="cs-CZ" sz="1600" dirty="0" err="1"/>
              <a:t>Switzerland</a:t>
            </a:r>
            <a:r>
              <a:rPr lang="cs-CZ" sz="1600" dirty="0"/>
              <a:t>), </a:t>
            </a:r>
            <a:r>
              <a:rPr lang="cs-CZ" sz="1600" dirty="0" err="1"/>
              <a:t>melting</a:t>
            </a:r>
            <a:r>
              <a:rPr lang="cs-CZ" sz="1600" dirty="0"/>
              <a:t> </a:t>
            </a:r>
            <a:r>
              <a:rPr lang="cs-CZ" sz="1600" dirty="0" err="1"/>
              <a:t>due</a:t>
            </a:r>
            <a:r>
              <a:rPr lang="cs-CZ" sz="1600" dirty="0"/>
              <a:t> to </a:t>
            </a:r>
            <a:r>
              <a:rPr lang="cs-CZ" sz="1600" dirty="0" err="1"/>
              <a:t>global</a:t>
            </a:r>
            <a:r>
              <a:rPr lang="cs-CZ" sz="1600" dirty="0"/>
              <a:t> </a:t>
            </a:r>
            <a:r>
              <a:rPr lang="cs-CZ" sz="1600" dirty="0" err="1"/>
              <a:t>warming</a:t>
            </a:r>
            <a:endParaRPr lang="cs-CZ" sz="1600" dirty="0"/>
          </a:p>
          <a:p>
            <a:pPr>
              <a:lnSpc>
                <a:spcPct val="110000"/>
              </a:lnSpc>
            </a:pPr>
            <a:r>
              <a:rPr lang="cs-CZ" sz="1600" b="1" dirty="0" err="1"/>
              <a:t>Geysers</a:t>
            </a:r>
            <a:r>
              <a:rPr lang="cs-CZ" sz="1600" b="1" dirty="0"/>
              <a:t> and </a:t>
            </a:r>
            <a:r>
              <a:rPr lang="cs-CZ" sz="1600" b="1" dirty="0" err="1"/>
              <a:t>thermal</a:t>
            </a:r>
            <a:r>
              <a:rPr lang="cs-CZ" sz="1600" b="1" dirty="0"/>
              <a:t> </a:t>
            </a:r>
            <a:r>
              <a:rPr lang="cs-CZ" sz="1600" b="1" dirty="0" err="1"/>
              <a:t>springs</a:t>
            </a:r>
            <a:r>
              <a:rPr lang="cs-CZ" sz="1600" dirty="0"/>
              <a:t>: </a:t>
            </a:r>
            <a:r>
              <a:rPr lang="cs-CZ" sz="1600" dirty="0" err="1"/>
              <a:t>Iceland</a:t>
            </a:r>
            <a:r>
              <a:rPr lang="cs-CZ" sz="1600" dirty="0"/>
              <a:t>, </a:t>
            </a:r>
            <a:r>
              <a:rPr lang="cs-CZ" sz="1600" dirty="0" err="1"/>
              <a:t>including</a:t>
            </a:r>
            <a:r>
              <a:rPr lang="cs-CZ" sz="1600" dirty="0"/>
              <a:t> </a:t>
            </a:r>
            <a:r>
              <a:rPr lang="cs-CZ" sz="1600" dirty="0" err="1"/>
              <a:t>the</a:t>
            </a:r>
            <a:r>
              <a:rPr lang="cs-CZ" sz="1600" dirty="0"/>
              <a:t> </a:t>
            </a:r>
            <a:r>
              <a:rPr lang="cs-CZ" sz="1600" dirty="0" err="1"/>
              <a:t>famous</a:t>
            </a:r>
            <a:r>
              <a:rPr lang="cs-CZ" sz="1600" dirty="0"/>
              <a:t> </a:t>
            </a:r>
            <a:r>
              <a:rPr lang="cs-CZ" sz="1600" dirty="0" err="1"/>
              <a:t>Geysir</a:t>
            </a:r>
            <a:endParaRPr lang="cs-CZ" sz="1600" dirty="0"/>
          </a:p>
          <a:p>
            <a:pPr>
              <a:lnSpc>
                <a:spcPct val="110000"/>
              </a:lnSpc>
            </a:pPr>
            <a:r>
              <a:rPr lang="cs-CZ" sz="1600" b="1" dirty="0"/>
              <a:t>Spas and </a:t>
            </a:r>
            <a:r>
              <a:rPr lang="cs-CZ" sz="1600" b="1" dirty="0" err="1"/>
              <a:t>mineral</a:t>
            </a:r>
            <a:r>
              <a:rPr lang="cs-CZ" sz="1600" b="1" dirty="0"/>
              <a:t> </a:t>
            </a:r>
            <a:r>
              <a:rPr lang="cs-CZ" sz="1600" b="1" dirty="0" err="1"/>
              <a:t>waters</a:t>
            </a:r>
            <a:r>
              <a:rPr lang="cs-CZ" sz="1600" b="1" dirty="0"/>
              <a:t>:</a:t>
            </a:r>
            <a:r>
              <a:rPr lang="cs-CZ" sz="1600" dirty="0"/>
              <a:t> Baden, Spa, Karlovy Vary, Vichy, </a:t>
            </a:r>
            <a:r>
              <a:rPr lang="cs-CZ" sz="1600" dirty="0" err="1"/>
              <a:t>Bad</a:t>
            </a:r>
            <a:r>
              <a:rPr lang="cs-CZ" sz="1600" dirty="0"/>
              <a:t> Ems, Baden-Baden, </a:t>
            </a:r>
            <a:r>
              <a:rPr lang="cs-CZ" sz="1600" dirty="0" err="1"/>
              <a:t>etc</a:t>
            </a:r>
            <a:r>
              <a:rPr lang="cs-CZ" sz="1600" dirty="0"/>
              <a:t>.</a:t>
            </a:r>
          </a:p>
          <a:p>
            <a:pPr>
              <a:lnSpc>
                <a:spcPct val="110000"/>
              </a:lnSpc>
            </a:pPr>
            <a:r>
              <a:rPr lang="cs-CZ" sz="1600" b="1" dirty="0"/>
              <a:t>Dam </a:t>
            </a:r>
            <a:r>
              <a:rPr lang="cs-CZ" sz="1600" b="1" dirty="0" err="1"/>
              <a:t>lakes</a:t>
            </a:r>
            <a:r>
              <a:rPr lang="cs-CZ" sz="1600" b="1" dirty="0"/>
              <a:t> and </a:t>
            </a:r>
            <a:r>
              <a:rPr lang="cs-CZ" sz="1600" b="1" dirty="0" err="1"/>
              <a:t>reservoirs</a:t>
            </a:r>
            <a:r>
              <a:rPr lang="cs-CZ" sz="1600" b="1" dirty="0"/>
              <a:t>:</a:t>
            </a:r>
            <a:r>
              <a:rPr lang="cs-CZ" sz="1600" dirty="0"/>
              <a:t> Grande </a:t>
            </a:r>
            <a:r>
              <a:rPr lang="cs-CZ" sz="1600" dirty="0" err="1"/>
              <a:t>Dixence</a:t>
            </a:r>
            <a:r>
              <a:rPr lang="cs-CZ" sz="1600" dirty="0"/>
              <a:t> (</a:t>
            </a:r>
            <a:r>
              <a:rPr lang="cs-CZ" sz="1600" dirty="0" err="1"/>
              <a:t>Switzerland</a:t>
            </a:r>
            <a:r>
              <a:rPr lang="cs-CZ" sz="1600" dirty="0"/>
              <a:t>), </a:t>
            </a:r>
            <a:r>
              <a:rPr lang="cs-CZ" sz="1600" dirty="0" err="1"/>
              <a:t>Kaprun</a:t>
            </a:r>
            <a:r>
              <a:rPr lang="cs-CZ" sz="1600" dirty="0"/>
              <a:t> </a:t>
            </a:r>
            <a:r>
              <a:rPr lang="cs-CZ" sz="1600" dirty="0" err="1"/>
              <a:t>High</a:t>
            </a:r>
            <a:r>
              <a:rPr lang="cs-CZ" sz="1600" dirty="0"/>
              <a:t> </a:t>
            </a:r>
            <a:r>
              <a:rPr lang="cs-CZ" sz="1600" dirty="0" err="1"/>
              <a:t>Mountain</a:t>
            </a:r>
            <a:r>
              <a:rPr lang="cs-CZ" sz="1600" dirty="0"/>
              <a:t> </a:t>
            </a:r>
            <a:r>
              <a:rPr lang="cs-CZ" sz="1600" dirty="0" err="1"/>
              <a:t>Reservoir</a:t>
            </a:r>
            <a:r>
              <a:rPr lang="cs-CZ" sz="1600" dirty="0"/>
              <a:t> (</a:t>
            </a:r>
            <a:r>
              <a:rPr lang="cs-CZ" sz="1600" dirty="0" err="1"/>
              <a:t>Austria</a:t>
            </a:r>
            <a:r>
              <a:rPr lang="cs-CZ" sz="1600" dirty="0"/>
              <a:t>)</a:t>
            </a:r>
          </a:p>
          <a:p>
            <a:pPr>
              <a:lnSpc>
                <a:spcPct val="110000"/>
              </a:lnSpc>
            </a:pPr>
            <a:r>
              <a:rPr lang="cs-CZ" sz="1600" b="1" dirty="0" err="1"/>
              <a:t>Fountains</a:t>
            </a:r>
            <a:r>
              <a:rPr lang="cs-CZ" sz="1600" dirty="0"/>
              <a:t>: </a:t>
            </a:r>
            <a:r>
              <a:rPr lang="cs-CZ" sz="1600" dirty="0" err="1"/>
              <a:t>Křižík‘s</a:t>
            </a:r>
            <a:r>
              <a:rPr lang="cs-CZ" sz="1600" dirty="0"/>
              <a:t> </a:t>
            </a:r>
            <a:r>
              <a:rPr lang="cs-CZ" sz="1600" dirty="0" err="1"/>
              <a:t>Singing</a:t>
            </a:r>
            <a:r>
              <a:rPr lang="cs-CZ" sz="1600" dirty="0"/>
              <a:t> </a:t>
            </a:r>
            <a:r>
              <a:rPr lang="cs-CZ" sz="1600" dirty="0" err="1"/>
              <a:t>Fountain</a:t>
            </a:r>
            <a:r>
              <a:rPr lang="cs-CZ" sz="1600" dirty="0"/>
              <a:t> (Prague), Di </a:t>
            </a:r>
            <a:r>
              <a:rPr lang="cs-CZ" sz="1600" dirty="0" err="1"/>
              <a:t>Trevi</a:t>
            </a:r>
            <a:r>
              <a:rPr lang="cs-CZ" sz="1600" dirty="0"/>
              <a:t> (Rome), </a:t>
            </a:r>
            <a:r>
              <a:rPr lang="cs-CZ" sz="1600" dirty="0" err="1"/>
              <a:t>Lions</a:t>
            </a:r>
            <a:r>
              <a:rPr lang="cs-CZ" sz="1600" dirty="0"/>
              <a:t> </a:t>
            </a:r>
            <a:r>
              <a:rPr lang="cs-CZ" sz="1600" dirty="0" err="1"/>
              <a:t>Fountain</a:t>
            </a:r>
            <a:r>
              <a:rPr lang="cs-CZ" sz="1600" dirty="0"/>
              <a:t> (Alhambra)</a:t>
            </a:r>
          </a:p>
          <a:p>
            <a:pPr>
              <a:lnSpc>
                <a:spcPct val="110000"/>
              </a:lnSpc>
            </a:pPr>
            <a:r>
              <a:rPr lang="cs-CZ" sz="1600" b="1" dirty="0" err="1"/>
              <a:t>Water-themed</a:t>
            </a:r>
            <a:r>
              <a:rPr lang="cs-CZ" sz="1600" b="1" dirty="0"/>
              <a:t> </a:t>
            </a:r>
            <a:r>
              <a:rPr lang="cs-CZ" sz="1600" b="1" dirty="0" err="1"/>
              <a:t>educational</a:t>
            </a:r>
            <a:r>
              <a:rPr lang="cs-CZ" sz="1600" b="1" dirty="0"/>
              <a:t> </a:t>
            </a:r>
            <a:r>
              <a:rPr lang="cs-CZ" sz="1600" b="1" dirty="0" err="1"/>
              <a:t>centers</a:t>
            </a:r>
            <a:r>
              <a:rPr lang="cs-CZ" sz="1600" b="1" dirty="0"/>
              <a:t>:</a:t>
            </a:r>
            <a:r>
              <a:rPr lang="cs-CZ" sz="1600" dirty="0"/>
              <a:t> </a:t>
            </a:r>
            <a:r>
              <a:rPr lang="cs-CZ" sz="1600" dirty="0" err="1"/>
              <a:t>Hydropolis</a:t>
            </a:r>
            <a:r>
              <a:rPr lang="cs-CZ" sz="1600" dirty="0"/>
              <a:t> (</a:t>
            </a:r>
            <a:r>
              <a:rPr lang="cs-CZ" sz="1600" dirty="0" err="1"/>
              <a:t>Wroclaw</a:t>
            </a:r>
            <a:r>
              <a:rPr lang="cs-CZ" sz="1600" dirty="0"/>
              <a:t>), </a:t>
            </a:r>
            <a:r>
              <a:rPr lang="cs-CZ" sz="1600" dirty="0" err="1"/>
              <a:t>WasserWelten</a:t>
            </a:r>
            <a:r>
              <a:rPr lang="cs-CZ" sz="1600" dirty="0"/>
              <a:t> </a:t>
            </a:r>
            <a:r>
              <a:rPr lang="cs-CZ" sz="1600" dirty="0" err="1"/>
              <a:t>Krimml</a:t>
            </a:r>
            <a:r>
              <a:rPr lang="cs-CZ" sz="1600" dirty="0"/>
              <a:t> (</a:t>
            </a:r>
            <a:r>
              <a:rPr lang="cs-CZ" sz="1600" dirty="0" err="1"/>
              <a:t>Austria</a:t>
            </a:r>
            <a:r>
              <a:rPr lang="cs-CZ" sz="1600" dirty="0"/>
              <a:t>), Hulice House </a:t>
            </a:r>
            <a:r>
              <a:rPr lang="cs-CZ" sz="1600" dirty="0" err="1"/>
              <a:t>of</a:t>
            </a:r>
            <a:r>
              <a:rPr lang="cs-CZ" sz="1600" dirty="0"/>
              <a:t> </a:t>
            </a:r>
            <a:r>
              <a:rPr lang="cs-CZ" sz="1600" dirty="0" err="1"/>
              <a:t>Water</a:t>
            </a:r>
            <a:r>
              <a:rPr lang="cs-CZ" sz="1600" dirty="0"/>
              <a:t> (CZ)</a:t>
            </a:r>
          </a:p>
          <a:p>
            <a:pPr>
              <a:lnSpc>
                <a:spcPct val="110000"/>
              </a:lnSpc>
            </a:pPr>
            <a:r>
              <a:rPr lang="cs-CZ" sz="1600" b="1" dirty="0" err="1"/>
              <a:t>Oceanariums</a:t>
            </a:r>
            <a:r>
              <a:rPr lang="cs-CZ" sz="1600" b="1" dirty="0"/>
              <a:t> and </a:t>
            </a:r>
            <a:r>
              <a:rPr lang="cs-CZ" sz="1600" b="1" dirty="0" err="1"/>
              <a:t>aquariums</a:t>
            </a:r>
            <a:r>
              <a:rPr lang="cs-CZ" sz="1600" b="1" dirty="0"/>
              <a:t>:</a:t>
            </a:r>
            <a:r>
              <a:rPr lang="cs-CZ" sz="1600" dirty="0"/>
              <a:t> </a:t>
            </a:r>
            <a:r>
              <a:rPr lang="cs-CZ" sz="1600" dirty="0" err="1"/>
              <a:t>Lisbon</a:t>
            </a:r>
            <a:r>
              <a:rPr lang="cs-CZ" sz="1600" dirty="0"/>
              <a:t>, </a:t>
            </a:r>
            <a:r>
              <a:rPr lang="cs-CZ" sz="1600" dirty="0" err="1"/>
              <a:t>Hirtshals</a:t>
            </a:r>
            <a:endParaRPr lang="cs-CZ" sz="1600" dirty="0"/>
          </a:p>
          <a:p>
            <a:pPr>
              <a:lnSpc>
                <a:spcPct val="110000"/>
              </a:lnSpc>
            </a:pPr>
            <a:r>
              <a:rPr lang="cs-CZ" sz="1600" b="1" dirty="0" err="1"/>
              <a:t>Water</a:t>
            </a:r>
            <a:r>
              <a:rPr lang="cs-CZ" sz="1600" b="1" dirty="0"/>
              <a:t> </a:t>
            </a:r>
            <a:r>
              <a:rPr lang="cs-CZ" sz="1600" b="1" dirty="0" err="1"/>
              <a:t>Tribunal</a:t>
            </a:r>
            <a:r>
              <a:rPr lang="cs-CZ" sz="1600" dirty="0"/>
              <a:t>: </a:t>
            </a:r>
            <a:r>
              <a:rPr lang="cs-CZ" sz="1600" dirty="0" err="1"/>
              <a:t>Valencia</a:t>
            </a:r>
            <a:r>
              <a:rPr lang="cs-CZ" sz="1600" dirty="0"/>
              <a:t>, </a:t>
            </a:r>
            <a:r>
              <a:rPr lang="cs-CZ" sz="1600" dirty="0" err="1"/>
              <a:t>Spain</a:t>
            </a:r>
            <a:endParaRPr lang="cs-CZ" sz="1600" dirty="0"/>
          </a:p>
        </p:txBody>
      </p:sp>
      <p:cxnSp>
        <p:nvCxnSpPr>
          <p:cNvPr id="28" name="Straight Connector 27">
            <a:extLst>
              <a:ext uri="{FF2B5EF4-FFF2-40B4-BE49-F238E27FC236}">
                <a16:creationId xmlns:a16="http://schemas.microsoft.com/office/drawing/2014/main" id="{CBA3C59D-8641-484F-A35C-361AD7E155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2521"/>
            <a:ext cx="6515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Picture 19" descr="Landscap of gravel and snow">
            <a:extLst>
              <a:ext uri="{FF2B5EF4-FFF2-40B4-BE49-F238E27FC236}">
                <a16:creationId xmlns:a16="http://schemas.microsoft.com/office/drawing/2014/main" id="{CB0A73A8-6D1C-A62A-1C9B-30A59105E3D5}"/>
              </a:ext>
            </a:extLst>
          </p:cNvPr>
          <p:cNvPicPr>
            <a:picLocks noChangeAspect="1"/>
          </p:cNvPicPr>
          <p:nvPr/>
        </p:nvPicPr>
        <p:blipFill rotWithShape="1">
          <a:blip r:embed="rId2"/>
          <a:srcRect l="31389" r="28932" b="-1"/>
          <a:stretch/>
        </p:blipFill>
        <p:spPr>
          <a:xfrm>
            <a:off x="8115300" y="10"/>
            <a:ext cx="4076700" cy="6857990"/>
          </a:xfrm>
          <a:prstGeom prst="rect">
            <a:avLst/>
          </a:prstGeom>
        </p:spPr>
      </p:pic>
      <p:pic>
        <p:nvPicPr>
          <p:cNvPr id="6" name="Obrázek 5" descr="Obsah obrázku text&#10;&#10;Popis byl vytvořen automaticky">
            <a:extLst>
              <a:ext uri="{FF2B5EF4-FFF2-40B4-BE49-F238E27FC236}">
                <a16:creationId xmlns:a16="http://schemas.microsoft.com/office/drawing/2014/main" id="{AF1BC85E-3D0E-5D64-0C1F-A7F410AA0E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46163"/>
            <a:ext cx="3175810" cy="698195"/>
          </a:xfrm>
          <a:prstGeom prst="rect">
            <a:avLst/>
          </a:prstGeom>
        </p:spPr>
      </p:pic>
    </p:spTree>
    <p:extLst>
      <p:ext uri="{BB962C8B-B14F-4D97-AF65-F5344CB8AC3E}">
        <p14:creationId xmlns:p14="http://schemas.microsoft.com/office/powerpoint/2010/main" val="5063960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8E1C43A-860E-1952-45A5-FC8D521EB279}"/>
              </a:ext>
            </a:extLst>
          </p:cNvPr>
          <p:cNvSpPr>
            <a:spLocks noGrp="1"/>
          </p:cNvSpPr>
          <p:nvPr>
            <p:ph type="title"/>
          </p:nvPr>
        </p:nvSpPr>
        <p:spPr/>
        <p:txBody>
          <a:bodyPr/>
          <a:lstStyle/>
          <a:p>
            <a:r>
              <a:rPr lang="cs-CZ" dirty="0" err="1"/>
              <a:t>Specifics</a:t>
            </a:r>
            <a:r>
              <a:rPr lang="cs-CZ" dirty="0"/>
              <a:t> </a:t>
            </a:r>
            <a:r>
              <a:rPr lang="cs-CZ" dirty="0" err="1"/>
              <a:t>of</a:t>
            </a:r>
            <a:r>
              <a:rPr lang="cs-CZ" dirty="0"/>
              <a:t> </a:t>
            </a:r>
            <a:r>
              <a:rPr lang="cs-CZ" dirty="0" err="1"/>
              <a:t>interpretation</a:t>
            </a:r>
            <a:endParaRPr lang="cs-CZ" dirty="0"/>
          </a:p>
        </p:txBody>
      </p:sp>
      <p:sp>
        <p:nvSpPr>
          <p:cNvPr id="3" name="Zástupný obsah 2">
            <a:extLst>
              <a:ext uri="{FF2B5EF4-FFF2-40B4-BE49-F238E27FC236}">
                <a16:creationId xmlns:a16="http://schemas.microsoft.com/office/drawing/2014/main" id="{448BE372-F5C9-9D53-FA3C-932F0DD5F292}"/>
              </a:ext>
            </a:extLst>
          </p:cNvPr>
          <p:cNvSpPr>
            <a:spLocks noGrp="1"/>
          </p:cNvSpPr>
          <p:nvPr>
            <p:ph idx="1"/>
          </p:nvPr>
        </p:nvSpPr>
        <p:spPr/>
        <p:txBody>
          <a:bodyPr/>
          <a:lstStyle/>
          <a:p>
            <a:r>
              <a:rPr lang="cs-CZ" dirty="0" err="1"/>
              <a:t>The</a:t>
            </a:r>
            <a:r>
              <a:rPr lang="cs-CZ" dirty="0"/>
              <a:t> </a:t>
            </a:r>
            <a:r>
              <a:rPr lang="cs-CZ" dirty="0" err="1"/>
              <a:t>main</a:t>
            </a:r>
            <a:r>
              <a:rPr lang="cs-CZ" dirty="0"/>
              <a:t> </a:t>
            </a:r>
            <a:r>
              <a:rPr lang="cs-CZ" dirty="0" err="1"/>
              <a:t>aim</a:t>
            </a:r>
            <a:r>
              <a:rPr lang="cs-CZ" dirty="0"/>
              <a:t> </a:t>
            </a:r>
            <a:r>
              <a:rPr lang="cs-CZ" dirty="0" err="1"/>
              <a:t>is</a:t>
            </a:r>
            <a:r>
              <a:rPr lang="cs-CZ" dirty="0"/>
              <a:t> to </a:t>
            </a:r>
            <a:r>
              <a:rPr lang="cs-CZ" dirty="0" err="1"/>
              <a:t>help</a:t>
            </a:r>
            <a:r>
              <a:rPr lang="cs-CZ" dirty="0"/>
              <a:t> </a:t>
            </a:r>
            <a:r>
              <a:rPr lang="cs-CZ" dirty="0" err="1"/>
              <a:t>visitors</a:t>
            </a:r>
            <a:r>
              <a:rPr lang="cs-CZ" dirty="0"/>
              <a:t> </a:t>
            </a:r>
            <a:r>
              <a:rPr lang="cs-CZ" dirty="0" err="1"/>
              <a:t>understand</a:t>
            </a:r>
            <a:r>
              <a:rPr lang="cs-CZ" dirty="0"/>
              <a:t> </a:t>
            </a:r>
            <a:r>
              <a:rPr lang="cs-CZ" dirty="0" err="1"/>
              <a:t>the</a:t>
            </a:r>
            <a:r>
              <a:rPr lang="cs-CZ" dirty="0"/>
              <a:t> </a:t>
            </a:r>
            <a:r>
              <a:rPr lang="cs-CZ" dirty="0" err="1"/>
              <a:t>importance</a:t>
            </a:r>
            <a:r>
              <a:rPr lang="cs-CZ" dirty="0"/>
              <a:t> </a:t>
            </a:r>
            <a:r>
              <a:rPr lang="cs-CZ" dirty="0" err="1"/>
              <a:t>of</a:t>
            </a:r>
            <a:r>
              <a:rPr lang="cs-CZ" dirty="0"/>
              <a:t> </a:t>
            </a:r>
            <a:r>
              <a:rPr lang="cs-CZ" dirty="0" err="1"/>
              <a:t>the</a:t>
            </a:r>
            <a:r>
              <a:rPr lang="cs-CZ" dirty="0"/>
              <a:t> </a:t>
            </a:r>
            <a:r>
              <a:rPr lang="cs-CZ" dirty="0" err="1"/>
              <a:t>visited</a:t>
            </a:r>
            <a:r>
              <a:rPr lang="cs-CZ" dirty="0"/>
              <a:t> </a:t>
            </a:r>
            <a:r>
              <a:rPr lang="cs-CZ" dirty="0" err="1"/>
              <a:t>sights</a:t>
            </a:r>
            <a:r>
              <a:rPr lang="cs-CZ" dirty="0"/>
              <a:t>, </a:t>
            </a:r>
            <a:r>
              <a:rPr lang="cs-CZ" dirty="0" err="1"/>
              <a:t>emphasizing</a:t>
            </a:r>
            <a:r>
              <a:rPr lang="cs-CZ" dirty="0"/>
              <a:t> </a:t>
            </a:r>
            <a:r>
              <a:rPr lang="cs-CZ" dirty="0" err="1"/>
              <a:t>also</a:t>
            </a:r>
            <a:r>
              <a:rPr lang="cs-CZ" dirty="0"/>
              <a:t> </a:t>
            </a:r>
            <a:r>
              <a:rPr lang="cs-CZ" dirty="0" err="1"/>
              <a:t>the</a:t>
            </a:r>
            <a:r>
              <a:rPr lang="cs-CZ" dirty="0"/>
              <a:t> </a:t>
            </a:r>
            <a:r>
              <a:rPr lang="cs-CZ" dirty="0" err="1"/>
              <a:t>importance</a:t>
            </a:r>
            <a:r>
              <a:rPr lang="cs-CZ" dirty="0"/>
              <a:t> and </a:t>
            </a:r>
            <a:r>
              <a:rPr lang="cs-CZ" dirty="0" err="1"/>
              <a:t>value</a:t>
            </a:r>
            <a:r>
              <a:rPr lang="cs-CZ" dirty="0"/>
              <a:t> </a:t>
            </a:r>
            <a:r>
              <a:rPr lang="cs-CZ" dirty="0" err="1"/>
              <a:t>of</a:t>
            </a:r>
            <a:r>
              <a:rPr lang="cs-CZ" dirty="0"/>
              <a:t> </a:t>
            </a:r>
            <a:r>
              <a:rPr lang="cs-CZ" dirty="0" err="1"/>
              <a:t>water</a:t>
            </a:r>
            <a:r>
              <a:rPr lang="cs-CZ" dirty="0"/>
              <a:t> </a:t>
            </a:r>
            <a:r>
              <a:rPr lang="cs-CZ" dirty="0" err="1"/>
              <a:t>for</a:t>
            </a:r>
            <a:r>
              <a:rPr lang="cs-CZ" dirty="0"/>
              <a:t> </a:t>
            </a:r>
            <a:r>
              <a:rPr lang="cs-CZ" dirty="0" err="1"/>
              <a:t>our</a:t>
            </a:r>
            <a:r>
              <a:rPr lang="cs-CZ" dirty="0"/>
              <a:t> </a:t>
            </a:r>
            <a:r>
              <a:rPr lang="cs-CZ" dirty="0" err="1"/>
              <a:t>daily</a:t>
            </a:r>
            <a:r>
              <a:rPr lang="cs-CZ" dirty="0"/>
              <a:t> </a:t>
            </a:r>
            <a:r>
              <a:rPr lang="cs-CZ" dirty="0" err="1"/>
              <a:t>life</a:t>
            </a:r>
            <a:endParaRPr lang="cs-CZ" dirty="0"/>
          </a:p>
          <a:p>
            <a:r>
              <a:rPr lang="cs-CZ" dirty="0" err="1"/>
              <a:t>Water</a:t>
            </a:r>
            <a:r>
              <a:rPr lang="cs-CZ" dirty="0"/>
              <a:t> </a:t>
            </a:r>
            <a:r>
              <a:rPr lang="cs-CZ" dirty="0" err="1"/>
              <a:t>interpretation</a:t>
            </a:r>
            <a:r>
              <a:rPr lang="cs-CZ" dirty="0"/>
              <a:t> </a:t>
            </a:r>
            <a:r>
              <a:rPr lang="cs-CZ" dirty="0" err="1"/>
              <a:t>topics</a:t>
            </a:r>
            <a:r>
              <a:rPr lang="cs-CZ" dirty="0"/>
              <a:t>:</a:t>
            </a:r>
          </a:p>
          <a:p>
            <a:pPr lvl="1"/>
            <a:r>
              <a:rPr lang="cs-CZ" b="1" dirty="0" err="1"/>
              <a:t>Tourism</a:t>
            </a:r>
            <a:r>
              <a:rPr lang="cs-CZ" b="1" dirty="0"/>
              <a:t> </a:t>
            </a:r>
            <a:r>
              <a:rPr lang="cs-CZ" b="1" dirty="0" err="1"/>
              <a:t>attractions</a:t>
            </a:r>
            <a:endParaRPr lang="cs-CZ" b="1" dirty="0"/>
          </a:p>
          <a:p>
            <a:pPr lvl="1"/>
            <a:r>
              <a:rPr lang="cs-CZ" b="1" dirty="0" err="1"/>
              <a:t>The</a:t>
            </a:r>
            <a:r>
              <a:rPr lang="cs-CZ" b="1" dirty="0"/>
              <a:t> </a:t>
            </a:r>
            <a:r>
              <a:rPr lang="cs-CZ" b="1" dirty="0" err="1"/>
              <a:t>importance</a:t>
            </a:r>
            <a:r>
              <a:rPr lang="cs-CZ" b="1" dirty="0"/>
              <a:t> </a:t>
            </a:r>
            <a:r>
              <a:rPr lang="cs-CZ" b="1" dirty="0" err="1"/>
              <a:t>of</a:t>
            </a:r>
            <a:r>
              <a:rPr lang="cs-CZ" b="1" dirty="0"/>
              <a:t> </a:t>
            </a:r>
            <a:r>
              <a:rPr lang="cs-CZ" b="1" dirty="0" err="1"/>
              <a:t>water</a:t>
            </a:r>
            <a:r>
              <a:rPr lang="cs-CZ" b="1" dirty="0"/>
              <a:t> in </a:t>
            </a:r>
            <a:r>
              <a:rPr lang="cs-CZ" b="1" dirty="0" err="1"/>
              <a:t>nature</a:t>
            </a:r>
            <a:r>
              <a:rPr lang="cs-CZ" b="1" dirty="0"/>
              <a:t> (in </a:t>
            </a:r>
            <a:r>
              <a:rPr lang="cs-CZ" b="1" dirty="0" err="1"/>
              <a:t>general</a:t>
            </a:r>
            <a:r>
              <a:rPr lang="cs-CZ" b="1" dirty="0"/>
              <a:t> </a:t>
            </a:r>
            <a:r>
              <a:rPr lang="cs-CZ" b="1" dirty="0" err="1"/>
              <a:t>concept</a:t>
            </a:r>
            <a:r>
              <a:rPr lang="cs-CZ" b="1" dirty="0"/>
              <a:t>)</a:t>
            </a:r>
          </a:p>
          <a:p>
            <a:pPr lvl="1"/>
            <a:r>
              <a:rPr lang="cs-CZ" b="1" dirty="0" err="1"/>
              <a:t>Water</a:t>
            </a:r>
            <a:r>
              <a:rPr lang="cs-CZ" b="1" dirty="0"/>
              <a:t> </a:t>
            </a:r>
            <a:r>
              <a:rPr lang="cs-CZ" b="1" dirty="0" err="1"/>
              <a:t>consumption</a:t>
            </a:r>
            <a:r>
              <a:rPr lang="cs-CZ" b="1" dirty="0"/>
              <a:t> in </a:t>
            </a:r>
            <a:r>
              <a:rPr lang="cs-CZ" b="1" dirty="0" err="1"/>
              <a:t>tourism</a:t>
            </a:r>
            <a:r>
              <a:rPr lang="cs-CZ" b="1" dirty="0"/>
              <a:t> </a:t>
            </a:r>
            <a:r>
              <a:rPr lang="cs-CZ" dirty="0"/>
              <a:t>(Hrkal, 2018). </a:t>
            </a:r>
          </a:p>
        </p:txBody>
      </p:sp>
      <p:pic>
        <p:nvPicPr>
          <p:cNvPr id="4" name="Obrázek 3" descr="Obsah obrázku text&#10;&#10;Popis byl vytvořen automaticky">
            <a:extLst>
              <a:ext uri="{FF2B5EF4-FFF2-40B4-BE49-F238E27FC236}">
                <a16:creationId xmlns:a16="http://schemas.microsoft.com/office/drawing/2014/main" id="{2ED33D29-4F94-6AED-61C5-653F86405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39932156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68B2C62-7648-4430-90D5-AE0F252AF1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49FFDDF6-AB54-186B-0FA2-0D304343BA68}"/>
              </a:ext>
            </a:extLst>
          </p:cNvPr>
          <p:cNvSpPr>
            <a:spLocks noGrp="1"/>
          </p:cNvSpPr>
          <p:nvPr>
            <p:ph type="title"/>
          </p:nvPr>
        </p:nvSpPr>
        <p:spPr>
          <a:xfrm>
            <a:off x="733424" y="908048"/>
            <a:ext cx="3660776" cy="4404064"/>
          </a:xfrm>
        </p:spPr>
        <p:txBody>
          <a:bodyPr>
            <a:normAutofit/>
          </a:bodyPr>
          <a:lstStyle/>
          <a:p>
            <a:r>
              <a:rPr lang="cs-CZ" dirty="0" err="1"/>
              <a:t>Types</a:t>
            </a:r>
            <a:r>
              <a:rPr lang="cs-CZ" dirty="0"/>
              <a:t> </a:t>
            </a:r>
            <a:r>
              <a:rPr lang="cs-CZ" dirty="0" err="1"/>
              <a:t>of</a:t>
            </a:r>
            <a:r>
              <a:rPr lang="cs-CZ" dirty="0"/>
              <a:t> </a:t>
            </a:r>
            <a:r>
              <a:rPr lang="cs-CZ" dirty="0" err="1"/>
              <a:t>caves</a:t>
            </a:r>
            <a:endParaRPr lang="cs-CZ" dirty="0"/>
          </a:p>
        </p:txBody>
      </p:sp>
      <p:cxnSp>
        <p:nvCxnSpPr>
          <p:cNvPr id="18" name="Straight Connector 17">
            <a:extLst>
              <a:ext uri="{FF2B5EF4-FFF2-40B4-BE49-F238E27FC236}">
                <a16:creationId xmlns:a16="http://schemas.microsoft.com/office/drawing/2014/main" id="{B75B4F83-6FDB-4998-8E11-31CE6E7040B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0794B99-5B9D-4B94-9505-1EDED76CD6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 name="Zástupný obsah 3">
            <a:extLst>
              <a:ext uri="{FF2B5EF4-FFF2-40B4-BE49-F238E27FC236}">
                <a16:creationId xmlns:a16="http://schemas.microsoft.com/office/drawing/2014/main" id="{C5C295EE-3B47-364B-B55E-769285C6F1DA}"/>
              </a:ext>
            </a:extLst>
          </p:cNvPr>
          <p:cNvGraphicFramePr>
            <a:graphicFrameLocks noGrp="1"/>
          </p:cNvGraphicFramePr>
          <p:nvPr>
            <p:ph idx="1"/>
            <p:extLst>
              <p:ext uri="{D42A27DB-BD31-4B8C-83A1-F6EECF244321}">
                <p14:modId xmlns:p14="http://schemas.microsoft.com/office/powerpoint/2010/main" val="2382585921"/>
              </p:ext>
            </p:extLst>
          </p:nvPr>
        </p:nvGraphicFramePr>
        <p:xfrm>
          <a:off x="4876800" y="1066801"/>
          <a:ext cx="6581776" cy="472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312975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40EAF66-339D-7C6C-7BFE-ADFEFD427EF8}"/>
              </a:ext>
            </a:extLst>
          </p:cNvPr>
          <p:cNvSpPr>
            <a:spLocks noGrp="1"/>
          </p:cNvSpPr>
          <p:nvPr>
            <p:ph type="title"/>
          </p:nvPr>
        </p:nvSpPr>
        <p:spPr/>
        <p:txBody>
          <a:bodyPr/>
          <a:lstStyle/>
          <a:p>
            <a:r>
              <a:rPr lang="cs-CZ" dirty="0" err="1"/>
              <a:t>Interpretation</a:t>
            </a:r>
            <a:r>
              <a:rPr lang="cs-CZ" dirty="0"/>
              <a:t> </a:t>
            </a:r>
            <a:r>
              <a:rPr lang="cs-CZ" dirty="0" err="1"/>
              <a:t>methods</a:t>
            </a:r>
            <a:endParaRPr lang="cs-CZ" dirty="0"/>
          </a:p>
        </p:txBody>
      </p:sp>
      <p:sp>
        <p:nvSpPr>
          <p:cNvPr id="3" name="Zástupný obsah 2">
            <a:extLst>
              <a:ext uri="{FF2B5EF4-FFF2-40B4-BE49-F238E27FC236}">
                <a16:creationId xmlns:a16="http://schemas.microsoft.com/office/drawing/2014/main" id="{4CE2408D-D5A7-442D-95C8-CE1CAA226022}"/>
              </a:ext>
            </a:extLst>
          </p:cNvPr>
          <p:cNvSpPr>
            <a:spLocks noGrp="1"/>
          </p:cNvSpPr>
          <p:nvPr>
            <p:ph idx="1"/>
          </p:nvPr>
        </p:nvSpPr>
        <p:spPr/>
        <p:txBody>
          <a:bodyPr>
            <a:normAutofit fontScale="85000" lnSpcReduction="20000"/>
          </a:bodyPr>
          <a:lstStyle/>
          <a:p>
            <a:r>
              <a:rPr lang="cs-CZ" b="1" dirty="0"/>
              <a:t>A </a:t>
            </a:r>
            <a:r>
              <a:rPr lang="cs-CZ" b="1" dirty="0" err="1"/>
              <a:t>guiding</a:t>
            </a:r>
            <a:r>
              <a:rPr lang="cs-CZ" b="1" dirty="0"/>
              <a:t> </a:t>
            </a:r>
            <a:r>
              <a:rPr lang="cs-CZ" b="1" dirty="0" err="1"/>
              <a:t>service</a:t>
            </a:r>
            <a:r>
              <a:rPr lang="cs-CZ" b="1" dirty="0"/>
              <a:t> </a:t>
            </a:r>
            <a:r>
              <a:rPr lang="cs-CZ" dirty="0"/>
              <a:t>– </a:t>
            </a:r>
            <a:r>
              <a:rPr lang="cs-CZ" dirty="0" err="1"/>
              <a:t>often</a:t>
            </a:r>
            <a:r>
              <a:rPr lang="cs-CZ" dirty="0"/>
              <a:t> </a:t>
            </a:r>
            <a:r>
              <a:rPr lang="cs-CZ" dirty="0" err="1"/>
              <a:t>offered</a:t>
            </a:r>
            <a:r>
              <a:rPr lang="cs-CZ" dirty="0"/>
              <a:t> </a:t>
            </a:r>
            <a:r>
              <a:rPr lang="cs-CZ" dirty="0" err="1"/>
              <a:t>at</a:t>
            </a:r>
            <a:r>
              <a:rPr lang="cs-CZ" dirty="0"/>
              <a:t> </a:t>
            </a:r>
            <a:r>
              <a:rPr lang="cs-CZ" dirty="0" err="1"/>
              <a:t>important</a:t>
            </a:r>
            <a:r>
              <a:rPr lang="cs-CZ" dirty="0"/>
              <a:t> </a:t>
            </a:r>
            <a:r>
              <a:rPr lang="cs-CZ" b="1" dirty="0" err="1"/>
              <a:t>nature</a:t>
            </a:r>
            <a:r>
              <a:rPr lang="cs-CZ" b="1" dirty="0"/>
              <a:t> </a:t>
            </a:r>
            <a:r>
              <a:rPr lang="cs-CZ" b="1" dirty="0" err="1"/>
              <a:t>sights</a:t>
            </a:r>
            <a:r>
              <a:rPr lang="cs-CZ" dirty="0"/>
              <a:t>, </a:t>
            </a:r>
            <a:r>
              <a:rPr lang="cs-CZ" dirty="0" err="1"/>
              <a:t>both</a:t>
            </a:r>
            <a:r>
              <a:rPr lang="cs-CZ" dirty="0"/>
              <a:t> on </a:t>
            </a:r>
            <a:r>
              <a:rPr lang="cs-CZ" dirty="0" err="1"/>
              <a:t>the</a:t>
            </a:r>
            <a:r>
              <a:rPr lang="cs-CZ" dirty="0"/>
              <a:t> </a:t>
            </a:r>
            <a:r>
              <a:rPr lang="cs-CZ" dirty="0" err="1"/>
              <a:t>land</a:t>
            </a:r>
            <a:r>
              <a:rPr lang="cs-CZ" dirty="0"/>
              <a:t> and on </a:t>
            </a:r>
            <a:r>
              <a:rPr lang="cs-CZ" dirty="0" err="1"/>
              <a:t>cruise-ships</a:t>
            </a:r>
            <a:r>
              <a:rPr lang="cs-CZ" dirty="0"/>
              <a:t> (</a:t>
            </a:r>
            <a:r>
              <a:rPr lang="cs-CZ" dirty="0" err="1"/>
              <a:t>e.g</a:t>
            </a:r>
            <a:r>
              <a:rPr lang="cs-CZ" dirty="0"/>
              <a:t>., </a:t>
            </a:r>
            <a:r>
              <a:rPr lang="cs-CZ" dirty="0" err="1"/>
              <a:t>guided</a:t>
            </a:r>
            <a:r>
              <a:rPr lang="cs-CZ" dirty="0"/>
              <a:t> </a:t>
            </a:r>
            <a:r>
              <a:rPr lang="cs-CZ" dirty="0" err="1"/>
              <a:t>cruise</a:t>
            </a:r>
            <a:r>
              <a:rPr lang="cs-CZ" dirty="0"/>
              <a:t> tour </a:t>
            </a:r>
            <a:r>
              <a:rPr lang="cs-CZ" dirty="0" err="1"/>
              <a:t>under</a:t>
            </a:r>
            <a:r>
              <a:rPr lang="cs-CZ" dirty="0"/>
              <a:t> </a:t>
            </a:r>
            <a:r>
              <a:rPr lang="cs-CZ" dirty="0" err="1"/>
              <a:t>the</a:t>
            </a:r>
            <a:r>
              <a:rPr lang="cs-CZ" dirty="0"/>
              <a:t> </a:t>
            </a:r>
            <a:r>
              <a:rPr lang="cs-CZ" dirty="0" err="1"/>
              <a:t>Rhine</a:t>
            </a:r>
            <a:r>
              <a:rPr lang="cs-CZ" dirty="0"/>
              <a:t> </a:t>
            </a:r>
            <a:r>
              <a:rPr lang="cs-CZ" dirty="0" err="1"/>
              <a:t>waterfalls</a:t>
            </a:r>
            <a:r>
              <a:rPr lang="cs-CZ" dirty="0"/>
              <a:t>)</a:t>
            </a:r>
          </a:p>
          <a:p>
            <a:r>
              <a:rPr lang="cs-CZ" b="1" dirty="0" err="1"/>
              <a:t>Occasional</a:t>
            </a:r>
            <a:r>
              <a:rPr lang="cs-CZ" b="1" dirty="0"/>
              <a:t> </a:t>
            </a:r>
            <a:r>
              <a:rPr lang="cs-CZ" b="1" dirty="0" err="1"/>
              <a:t>events</a:t>
            </a:r>
            <a:r>
              <a:rPr lang="cs-CZ" b="1" dirty="0"/>
              <a:t> </a:t>
            </a:r>
            <a:r>
              <a:rPr lang="cs-CZ" b="1" dirty="0" err="1"/>
              <a:t>like</a:t>
            </a:r>
            <a:r>
              <a:rPr lang="cs-CZ" b="1" dirty="0"/>
              <a:t> open-house </a:t>
            </a:r>
            <a:r>
              <a:rPr lang="cs-CZ" b="1" dirty="0" err="1"/>
              <a:t>events</a:t>
            </a:r>
            <a:r>
              <a:rPr lang="cs-CZ" b="1" dirty="0"/>
              <a:t> on </a:t>
            </a:r>
            <a:r>
              <a:rPr lang="cs-CZ" b="1" dirty="0" err="1"/>
              <a:t>technical</a:t>
            </a:r>
            <a:r>
              <a:rPr lang="cs-CZ" b="1" dirty="0"/>
              <a:t> </a:t>
            </a:r>
            <a:r>
              <a:rPr lang="cs-CZ" b="1" dirty="0" err="1"/>
              <a:t>sights</a:t>
            </a:r>
            <a:r>
              <a:rPr lang="cs-CZ" b="1" dirty="0"/>
              <a:t> </a:t>
            </a:r>
            <a:r>
              <a:rPr lang="cs-CZ" dirty="0" err="1"/>
              <a:t>connected</a:t>
            </a:r>
            <a:r>
              <a:rPr lang="cs-CZ" dirty="0"/>
              <a:t> </a:t>
            </a:r>
            <a:r>
              <a:rPr lang="cs-CZ" dirty="0" err="1"/>
              <a:t>with</a:t>
            </a:r>
            <a:r>
              <a:rPr lang="cs-CZ" dirty="0"/>
              <a:t> </a:t>
            </a:r>
            <a:r>
              <a:rPr lang="cs-CZ" dirty="0" err="1"/>
              <a:t>water</a:t>
            </a:r>
            <a:r>
              <a:rPr lang="cs-CZ" dirty="0"/>
              <a:t> (</a:t>
            </a:r>
            <a:r>
              <a:rPr lang="cs-CZ" dirty="0" err="1"/>
              <a:t>waterpower</a:t>
            </a:r>
            <a:r>
              <a:rPr lang="cs-CZ" dirty="0"/>
              <a:t> </a:t>
            </a:r>
            <a:r>
              <a:rPr lang="cs-CZ" dirty="0" err="1"/>
              <a:t>plants</a:t>
            </a:r>
            <a:r>
              <a:rPr lang="cs-CZ" dirty="0"/>
              <a:t>, </a:t>
            </a:r>
            <a:r>
              <a:rPr lang="cs-CZ" dirty="0" err="1"/>
              <a:t>water</a:t>
            </a:r>
            <a:r>
              <a:rPr lang="cs-CZ" dirty="0"/>
              <a:t> </a:t>
            </a:r>
            <a:r>
              <a:rPr lang="cs-CZ" dirty="0" err="1"/>
              <a:t>mills</a:t>
            </a:r>
            <a:r>
              <a:rPr lang="cs-CZ" dirty="0"/>
              <a:t>, </a:t>
            </a:r>
            <a:r>
              <a:rPr lang="cs-CZ" dirty="0" err="1"/>
              <a:t>water</a:t>
            </a:r>
            <a:r>
              <a:rPr lang="cs-CZ" dirty="0"/>
              <a:t> </a:t>
            </a:r>
            <a:r>
              <a:rPr lang="cs-CZ" dirty="0" err="1"/>
              <a:t>purification</a:t>
            </a:r>
            <a:r>
              <a:rPr lang="cs-CZ" dirty="0"/>
              <a:t> </a:t>
            </a:r>
            <a:r>
              <a:rPr lang="cs-CZ" dirty="0" err="1"/>
              <a:t>plants</a:t>
            </a:r>
            <a:r>
              <a:rPr lang="cs-CZ" dirty="0"/>
              <a:t>)– </a:t>
            </a:r>
            <a:r>
              <a:rPr lang="cs-CZ" dirty="0" err="1"/>
              <a:t>visitors</a:t>
            </a:r>
            <a:r>
              <a:rPr lang="cs-CZ" dirty="0"/>
              <a:t> </a:t>
            </a:r>
            <a:r>
              <a:rPr lang="cs-CZ" dirty="0" err="1"/>
              <a:t>can</a:t>
            </a:r>
            <a:r>
              <a:rPr lang="cs-CZ" dirty="0"/>
              <a:t> visit </a:t>
            </a:r>
            <a:r>
              <a:rPr lang="cs-CZ" dirty="0" err="1"/>
              <a:t>the</a:t>
            </a:r>
            <a:r>
              <a:rPr lang="cs-CZ" dirty="0"/>
              <a:t> „</a:t>
            </a:r>
            <a:r>
              <a:rPr lang="cs-CZ" dirty="0" err="1"/>
              <a:t>backstage</a:t>
            </a:r>
            <a:r>
              <a:rPr lang="cs-CZ" dirty="0"/>
              <a:t>“ </a:t>
            </a:r>
            <a:r>
              <a:rPr lang="cs-CZ" dirty="0" err="1"/>
              <a:t>of</a:t>
            </a:r>
            <a:r>
              <a:rPr lang="cs-CZ" dirty="0"/>
              <a:t> </a:t>
            </a:r>
            <a:r>
              <a:rPr lang="cs-CZ" dirty="0" err="1"/>
              <a:t>the</a:t>
            </a:r>
            <a:r>
              <a:rPr lang="cs-CZ" dirty="0"/>
              <a:t> facility and </a:t>
            </a:r>
            <a:r>
              <a:rPr lang="cs-CZ" dirty="0" err="1"/>
              <a:t>get</a:t>
            </a:r>
            <a:r>
              <a:rPr lang="cs-CZ" dirty="0"/>
              <a:t> </a:t>
            </a:r>
            <a:r>
              <a:rPr lang="cs-CZ" dirty="0" err="1"/>
              <a:t>better</a:t>
            </a:r>
            <a:r>
              <a:rPr lang="cs-CZ" dirty="0"/>
              <a:t> </a:t>
            </a:r>
            <a:r>
              <a:rPr lang="cs-CZ" dirty="0" err="1"/>
              <a:t>insight</a:t>
            </a:r>
            <a:r>
              <a:rPr lang="cs-CZ" dirty="0"/>
              <a:t> </a:t>
            </a:r>
            <a:r>
              <a:rPr lang="cs-CZ" dirty="0" err="1"/>
              <a:t>into</a:t>
            </a:r>
            <a:r>
              <a:rPr lang="cs-CZ" dirty="0"/>
              <a:t> </a:t>
            </a:r>
            <a:r>
              <a:rPr lang="cs-CZ" dirty="0" err="1"/>
              <a:t>the</a:t>
            </a:r>
            <a:r>
              <a:rPr lang="cs-CZ" dirty="0"/>
              <a:t> </a:t>
            </a:r>
            <a:r>
              <a:rPr lang="cs-CZ" dirty="0" err="1"/>
              <a:t>operation</a:t>
            </a:r>
            <a:r>
              <a:rPr lang="cs-CZ" dirty="0"/>
              <a:t> </a:t>
            </a:r>
            <a:r>
              <a:rPr lang="cs-CZ" dirty="0" err="1"/>
              <a:t>of</a:t>
            </a:r>
            <a:r>
              <a:rPr lang="cs-CZ" dirty="0"/>
              <a:t> such </a:t>
            </a:r>
            <a:r>
              <a:rPr lang="cs-CZ" dirty="0" err="1"/>
              <a:t>facilities</a:t>
            </a:r>
            <a:endParaRPr lang="cs-CZ" dirty="0"/>
          </a:p>
          <a:p>
            <a:r>
              <a:rPr lang="cs-CZ" b="1" dirty="0" err="1"/>
              <a:t>Partial</a:t>
            </a:r>
            <a:r>
              <a:rPr lang="cs-CZ" b="1" dirty="0"/>
              <a:t> </a:t>
            </a:r>
            <a:r>
              <a:rPr lang="cs-CZ" b="1" dirty="0" err="1"/>
              <a:t>exhibitions</a:t>
            </a:r>
            <a:r>
              <a:rPr lang="cs-CZ" b="1" dirty="0"/>
              <a:t> on </a:t>
            </a:r>
            <a:r>
              <a:rPr lang="cs-CZ" b="1" dirty="0" err="1"/>
              <a:t>water</a:t>
            </a:r>
            <a:r>
              <a:rPr lang="cs-CZ" b="1" dirty="0"/>
              <a:t> in </a:t>
            </a:r>
            <a:r>
              <a:rPr lang="cs-CZ" b="1" dirty="0" err="1"/>
              <a:t>regional</a:t>
            </a:r>
            <a:r>
              <a:rPr lang="cs-CZ" b="1" dirty="0"/>
              <a:t> and </a:t>
            </a:r>
            <a:r>
              <a:rPr lang="cs-CZ" b="1" dirty="0" err="1"/>
              <a:t>local</a:t>
            </a:r>
            <a:r>
              <a:rPr lang="cs-CZ" b="1" dirty="0"/>
              <a:t> </a:t>
            </a:r>
            <a:r>
              <a:rPr lang="cs-CZ" b="1" dirty="0" err="1"/>
              <a:t>museums</a:t>
            </a:r>
            <a:r>
              <a:rPr lang="cs-CZ" b="1" dirty="0"/>
              <a:t> and </a:t>
            </a:r>
            <a:r>
              <a:rPr lang="cs-CZ" b="1" dirty="0" err="1"/>
              <a:t>houses</a:t>
            </a:r>
            <a:r>
              <a:rPr lang="cs-CZ" b="1" dirty="0"/>
              <a:t> </a:t>
            </a:r>
            <a:r>
              <a:rPr lang="cs-CZ" b="1" dirty="0" err="1"/>
              <a:t>of</a:t>
            </a:r>
            <a:r>
              <a:rPr lang="cs-CZ" b="1" dirty="0"/>
              <a:t> </a:t>
            </a:r>
            <a:r>
              <a:rPr lang="cs-CZ" b="1" dirty="0" err="1"/>
              <a:t>nature</a:t>
            </a:r>
            <a:endParaRPr lang="cs-CZ" b="1" dirty="0"/>
          </a:p>
          <a:p>
            <a:r>
              <a:rPr lang="cs-CZ" b="1" dirty="0" err="1"/>
              <a:t>Visitor</a:t>
            </a:r>
            <a:r>
              <a:rPr lang="cs-CZ" b="1" dirty="0"/>
              <a:t> </a:t>
            </a:r>
            <a:r>
              <a:rPr lang="cs-CZ" b="1" dirty="0" err="1"/>
              <a:t>centres</a:t>
            </a:r>
            <a:r>
              <a:rPr lang="cs-CZ" b="1" dirty="0"/>
              <a:t> </a:t>
            </a:r>
            <a:r>
              <a:rPr lang="cs-CZ" dirty="0" err="1"/>
              <a:t>that</a:t>
            </a:r>
            <a:r>
              <a:rPr lang="cs-CZ" dirty="0"/>
              <a:t> </a:t>
            </a:r>
            <a:r>
              <a:rPr lang="cs-CZ" dirty="0" err="1"/>
              <a:t>focus</a:t>
            </a:r>
            <a:r>
              <a:rPr lang="cs-CZ" dirty="0"/>
              <a:t> on </a:t>
            </a:r>
            <a:r>
              <a:rPr lang="cs-CZ" b="1" dirty="0" err="1"/>
              <a:t>water</a:t>
            </a:r>
            <a:r>
              <a:rPr lang="cs-CZ" b="1" dirty="0"/>
              <a:t> </a:t>
            </a:r>
            <a:r>
              <a:rPr lang="cs-CZ" b="1" dirty="0" err="1"/>
              <a:t>interpretation</a:t>
            </a:r>
            <a:r>
              <a:rPr lang="cs-CZ" b="1" dirty="0"/>
              <a:t> </a:t>
            </a:r>
            <a:r>
              <a:rPr lang="cs-CZ" dirty="0"/>
              <a:t>– </a:t>
            </a:r>
            <a:r>
              <a:rPr lang="cs-CZ" dirty="0" err="1"/>
              <a:t>the</a:t>
            </a:r>
            <a:r>
              <a:rPr lang="cs-CZ" dirty="0"/>
              <a:t> most </a:t>
            </a:r>
            <a:r>
              <a:rPr lang="cs-CZ" dirty="0" err="1"/>
              <a:t>demanding</a:t>
            </a:r>
            <a:r>
              <a:rPr lang="cs-CZ" dirty="0"/>
              <a:t>, but </a:t>
            </a:r>
            <a:r>
              <a:rPr lang="cs-CZ" dirty="0" err="1"/>
              <a:t>highly</a:t>
            </a:r>
            <a:r>
              <a:rPr lang="cs-CZ" dirty="0"/>
              <a:t> </a:t>
            </a:r>
            <a:r>
              <a:rPr lang="cs-CZ" dirty="0" err="1"/>
              <a:t>effective</a:t>
            </a:r>
            <a:r>
              <a:rPr lang="cs-CZ" dirty="0"/>
              <a:t> </a:t>
            </a:r>
            <a:r>
              <a:rPr lang="cs-CZ" dirty="0" err="1"/>
              <a:t>interpretation</a:t>
            </a:r>
            <a:r>
              <a:rPr lang="cs-CZ" dirty="0"/>
              <a:t> </a:t>
            </a:r>
            <a:r>
              <a:rPr lang="cs-CZ" dirty="0" err="1"/>
              <a:t>method</a:t>
            </a:r>
            <a:r>
              <a:rPr lang="cs-CZ" dirty="0"/>
              <a:t> (</a:t>
            </a:r>
            <a:r>
              <a:rPr lang="cs-CZ" dirty="0" err="1"/>
              <a:t>The</a:t>
            </a:r>
            <a:r>
              <a:rPr lang="cs-CZ" dirty="0"/>
              <a:t> House </a:t>
            </a:r>
            <a:r>
              <a:rPr lang="cs-CZ" dirty="0" err="1"/>
              <a:t>of</a:t>
            </a:r>
            <a:r>
              <a:rPr lang="cs-CZ" dirty="0"/>
              <a:t> </a:t>
            </a:r>
            <a:r>
              <a:rPr lang="cs-CZ" dirty="0" err="1"/>
              <a:t>Water</a:t>
            </a:r>
            <a:r>
              <a:rPr lang="cs-CZ" dirty="0"/>
              <a:t> in Hulice (CZ), </a:t>
            </a:r>
            <a:r>
              <a:rPr lang="cs-CZ" dirty="0" err="1"/>
              <a:t>the</a:t>
            </a:r>
            <a:r>
              <a:rPr lang="cs-CZ" dirty="0"/>
              <a:t> </a:t>
            </a:r>
            <a:r>
              <a:rPr lang="cs-CZ" dirty="0" err="1"/>
              <a:t>Hydropolis</a:t>
            </a:r>
            <a:r>
              <a:rPr lang="cs-CZ" dirty="0"/>
              <a:t> in </a:t>
            </a:r>
            <a:r>
              <a:rPr lang="cs-CZ" dirty="0" err="1"/>
              <a:t>Wroclaw</a:t>
            </a:r>
            <a:r>
              <a:rPr lang="cs-CZ" dirty="0"/>
              <a:t> (PL))</a:t>
            </a:r>
          </a:p>
          <a:p>
            <a:r>
              <a:rPr lang="cs-CZ" b="1" dirty="0" err="1"/>
              <a:t>Printed</a:t>
            </a:r>
            <a:r>
              <a:rPr lang="cs-CZ" b="1" dirty="0"/>
              <a:t> </a:t>
            </a:r>
            <a:r>
              <a:rPr lang="cs-CZ" b="1" dirty="0" err="1"/>
              <a:t>materials</a:t>
            </a:r>
            <a:r>
              <a:rPr lang="cs-CZ" b="1" dirty="0"/>
              <a:t> </a:t>
            </a:r>
            <a:r>
              <a:rPr lang="cs-CZ" dirty="0"/>
              <a:t>– </a:t>
            </a:r>
            <a:r>
              <a:rPr lang="cs-CZ" dirty="0" err="1"/>
              <a:t>worksheets</a:t>
            </a:r>
            <a:r>
              <a:rPr lang="cs-CZ" dirty="0"/>
              <a:t> </a:t>
            </a:r>
            <a:r>
              <a:rPr lang="cs-CZ" dirty="0" err="1"/>
              <a:t>for</a:t>
            </a:r>
            <a:r>
              <a:rPr lang="cs-CZ" dirty="0"/>
              <a:t> </a:t>
            </a:r>
            <a:r>
              <a:rPr lang="cs-CZ" dirty="0" err="1"/>
              <a:t>children</a:t>
            </a:r>
            <a:r>
              <a:rPr lang="cs-CZ" dirty="0"/>
              <a:t>, a </a:t>
            </a:r>
            <a:r>
              <a:rPr lang="cs-CZ" dirty="0" err="1"/>
              <a:t>guidebook</a:t>
            </a:r>
            <a:r>
              <a:rPr lang="cs-CZ" dirty="0"/>
              <a:t> to </a:t>
            </a:r>
            <a:r>
              <a:rPr lang="cs-CZ" dirty="0" err="1"/>
              <a:t>walks</a:t>
            </a:r>
            <a:r>
              <a:rPr lang="cs-CZ" dirty="0"/>
              <a:t> </a:t>
            </a:r>
            <a:r>
              <a:rPr lang="cs-CZ" dirty="0" err="1"/>
              <a:t>along</a:t>
            </a:r>
            <a:r>
              <a:rPr lang="cs-CZ" dirty="0"/>
              <a:t> </a:t>
            </a:r>
            <a:r>
              <a:rPr lang="cs-CZ" b="1" dirty="0" err="1"/>
              <a:t>sea</a:t>
            </a:r>
            <a:r>
              <a:rPr lang="cs-CZ" b="1" dirty="0"/>
              <a:t> </a:t>
            </a:r>
            <a:r>
              <a:rPr lang="cs-CZ" b="1" dirty="0" err="1"/>
              <a:t>springs</a:t>
            </a:r>
            <a:endParaRPr lang="cs-CZ" b="1" dirty="0"/>
          </a:p>
          <a:p>
            <a:r>
              <a:rPr lang="cs-CZ" b="1" dirty="0" err="1"/>
              <a:t>Oceanariums</a:t>
            </a:r>
            <a:r>
              <a:rPr lang="cs-CZ" b="1" dirty="0"/>
              <a:t> and </a:t>
            </a:r>
            <a:r>
              <a:rPr lang="cs-CZ" b="1" dirty="0" err="1"/>
              <a:t>aquariums</a:t>
            </a:r>
            <a:r>
              <a:rPr lang="cs-CZ" b="1" dirty="0"/>
              <a:t> </a:t>
            </a:r>
            <a:r>
              <a:rPr lang="cs-CZ" dirty="0"/>
              <a:t>– </a:t>
            </a:r>
            <a:r>
              <a:rPr lang="cs-CZ" b="1" dirty="0" err="1"/>
              <a:t>combination</a:t>
            </a:r>
            <a:r>
              <a:rPr lang="cs-CZ" dirty="0"/>
              <a:t> </a:t>
            </a:r>
            <a:r>
              <a:rPr lang="cs-CZ" dirty="0" err="1"/>
              <a:t>of</a:t>
            </a:r>
            <a:r>
              <a:rPr lang="cs-CZ" dirty="0"/>
              <a:t> </a:t>
            </a:r>
            <a:r>
              <a:rPr lang="cs-CZ" dirty="0" err="1"/>
              <a:t>several</a:t>
            </a:r>
            <a:r>
              <a:rPr lang="cs-CZ" dirty="0"/>
              <a:t> </a:t>
            </a:r>
            <a:r>
              <a:rPr lang="cs-CZ" dirty="0" err="1"/>
              <a:t>types</a:t>
            </a:r>
            <a:r>
              <a:rPr lang="cs-CZ" dirty="0"/>
              <a:t> </a:t>
            </a:r>
            <a:r>
              <a:rPr lang="cs-CZ" dirty="0" err="1"/>
              <a:t>of</a:t>
            </a:r>
            <a:r>
              <a:rPr lang="cs-CZ" dirty="0"/>
              <a:t> </a:t>
            </a:r>
            <a:r>
              <a:rPr lang="cs-CZ" dirty="0" err="1"/>
              <a:t>intepretation</a:t>
            </a:r>
            <a:r>
              <a:rPr lang="cs-CZ" dirty="0"/>
              <a:t>, </a:t>
            </a:r>
            <a:r>
              <a:rPr lang="cs-CZ" dirty="0" err="1"/>
              <a:t>for</a:t>
            </a:r>
            <a:r>
              <a:rPr lang="cs-CZ" dirty="0"/>
              <a:t> </a:t>
            </a:r>
            <a:r>
              <a:rPr lang="cs-CZ" dirty="0" err="1"/>
              <a:t>example</a:t>
            </a:r>
            <a:r>
              <a:rPr lang="cs-CZ" dirty="0"/>
              <a:t> </a:t>
            </a:r>
            <a:r>
              <a:rPr lang="cs-CZ" dirty="0" err="1"/>
              <a:t>expositions</a:t>
            </a:r>
            <a:r>
              <a:rPr lang="cs-CZ" dirty="0"/>
              <a:t> and </a:t>
            </a:r>
            <a:r>
              <a:rPr lang="cs-CZ" dirty="0" err="1"/>
              <a:t>guides</a:t>
            </a:r>
            <a:r>
              <a:rPr lang="cs-CZ" dirty="0"/>
              <a:t>, </a:t>
            </a:r>
            <a:r>
              <a:rPr lang="cs-CZ" dirty="0" err="1"/>
              <a:t>or</a:t>
            </a:r>
            <a:r>
              <a:rPr lang="cs-CZ" dirty="0"/>
              <a:t> </a:t>
            </a:r>
            <a:r>
              <a:rPr lang="cs-CZ" dirty="0" err="1"/>
              <a:t>workshops</a:t>
            </a:r>
            <a:r>
              <a:rPr lang="cs-CZ" dirty="0"/>
              <a:t> and </a:t>
            </a:r>
            <a:r>
              <a:rPr lang="cs-CZ" dirty="0" err="1"/>
              <a:t>lectures</a:t>
            </a:r>
            <a:endParaRPr lang="cs-CZ" dirty="0"/>
          </a:p>
        </p:txBody>
      </p:sp>
      <p:pic>
        <p:nvPicPr>
          <p:cNvPr id="4" name="Obrázek 3" descr="Obsah obrázku text&#10;&#10;Popis byl vytvořen automaticky">
            <a:extLst>
              <a:ext uri="{FF2B5EF4-FFF2-40B4-BE49-F238E27FC236}">
                <a16:creationId xmlns:a16="http://schemas.microsoft.com/office/drawing/2014/main" id="{1AD985A6-A6C8-D4C4-524E-3BF977EF9D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527529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BCFA73B-11A3-DBD4-49D1-D222F867FA83}"/>
              </a:ext>
            </a:extLst>
          </p:cNvPr>
          <p:cNvSpPr>
            <a:spLocks noGrp="1"/>
          </p:cNvSpPr>
          <p:nvPr>
            <p:ph type="title"/>
          </p:nvPr>
        </p:nvSpPr>
        <p:spPr/>
        <p:txBody>
          <a:bodyPr/>
          <a:lstStyle/>
          <a:p>
            <a:r>
              <a:rPr lang="cs-CZ" dirty="0" err="1"/>
              <a:t>sebastian</a:t>
            </a:r>
            <a:r>
              <a:rPr lang="cs-CZ" dirty="0"/>
              <a:t> </a:t>
            </a:r>
            <a:r>
              <a:rPr lang="cs-CZ" dirty="0" err="1"/>
              <a:t>kneipp</a:t>
            </a:r>
            <a:endParaRPr lang="cs-CZ" dirty="0"/>
          </a:p>
        </p:txBody>
      </p:sp>
      <p:sp>
        <p:nvSpPr>
          <p:cNvPr id="3" name="Zástupný obsah 2">
            <a:extLst>
              <a:ext uri="{FF2B5EF4-FFF2-40B4-BE49-F238E27FC236}">
                <a16:creationId xmlns:a16="http://schemas.microsoft.com/office/drawing/2014/main" id="{33C2909D-AF09-B84C-AB20-00C2FB0A4271}"/>
              </a:ext>
            </a:extLst>
          </p:cNvPr>
          <p:cNvSpPr>
            <a:spLocks noGrp="1"/>
          </p:cNvSpPr>
          <p:nvPr>
            <p:ph idx="1"/>
          </p:nvPr>
        </p:nvSpPr>
        <p:spPr/>
        <p:txBody>
          <a:bodyPr/>
          <a:lstStyle/>
          <a:p>
            <a:r>
              <a:rPr lang="cs-CZ" dirty="0"/>
              <a:t>200th </a:t>
            </a:r>
            <a:r>
              <a:rPr lang="cs-CZ" dirty="0" err="1"/>
              <a:t>birthday</a:t>
            </a:r>
            <a:r>
              <a:rPr lang="cs-CZ" dirty="0"/>
              <a:t> in 2021</a:t>
            </a:r>
          </a:p>
          <a:p>
            <a:r>
              <a:rPr lang="cs-CZ" b="1" dirty="0"/>
              <a:t>German </a:t>
            </a:r>
            <a:r>
              <a:rPr lang="cs-CZ" b="1" dirty="0" err="1"/>
              <a:t>priest</a:t>
            </a:r>
            <a:r>
              <a:rPr lang="cs-CZ" b="1" dirty="0"/>
              <a:t> and </a:t>
            </a:r>
            <a:r>
              <a:rPr lang="cs-CZ" b="1" dirty="0" err="1"/>
              <a:t>healer</a:t>
            </a:r>
            <a:r>
              <a:rPr lang="cs-CZ" b="1" dirty="0"/>
              <a:t>, </a:t>
            </a:r>
            <a:r>
              <a:rPr lang="cs-CZ" b="1" dirty="0" err="1"/>
              <a:t>forefather</a:t>
            </a:r>
            <a:r>
              <a:rPr lang="cs-CZ" b="1" dirty="0"/>
              <a:t> </a:t>
            </a:r>
            <a:r>
              <a:rPr lang="cs-CZ" b="1" dirty="0" err="1"/>
              <a:t>of</a:t>
            </a:r>
            <a:r>
              <a:rPr lang="cs-CZ" b="1" dirty="0"/>
              <a:t> </a:t>
            </a:r>
            <a:r>
              <a:rPr lang="cs-CZ" b="1" dirty="0" err="1"/>
              <a:t>naturopathy</a:t>
            </a:r>
            <a:endParaRPr lang="cs-CZ" b="1" dirty="0"/>
          </a:p>
          <a:p>
            <a:r>
              <a:rPr lang="cs-CZ" b="1" dirty="0" err="1"/>
              <a:t>Treatment</a:t>
            </a:r>
            <a:r>
              <a:rPr lang="cs-CZ" b="1" dirty="0"/>
              <a:t> </a:t>
            </a:r>
            <a:r>
              <a:rPr lang="cs-CZ" b="1" dirty="0" err="1"/>
              <a:t>with</a:t>
            </a:r>
            <a:r>
              <a:rPr lang="cs-CZ" b="1" dirty="0"/>
              <a:t> </a:t>
            </a:r>
            <a:r>
              <a:rPr lang="cs-CZ" b="1" dirty="0" err="1"/>
              <a:t>contrasting</a:t>
            </a:r>
            <a:r>
              <a:rPr lang="cs-CZ" b="1" dirty="0"/>
              <a:t> </a:t>
            </a:r>
            <a:r>
              <a:rPr lang="cs-CZ" b="1" dirty="0" err="1"/>
              <a:t>warm</a:t>
            </a:r>
            <a:r>
              <a:rPr lang="cs-CZ" b="1" dirty="0"/>
              <a:t> </a:t>
            </a:r>
            <a:r>
              <a:rPr lang="cs-CZ" b="1" dirty="0" err="1"/>
              <a:t>water</a:t>
            </a:r>
            <a:r>
              <a:rPr lang="cs-CZ" b="1" dirty="0"/>
              <a:t> </a:t>
            </a:r>
            <a:r>
              <a:rPr lang="cs-CZ" dirty="0" err="1"/>
              <a:t>improving</a:t>
            </a:r>
            <a:r>
              <a:rPr lang="cs-CZ" dirty="0"/>
              <a:t> body </a:t>
            </a:r>
            <a:r>
              <a:rPr lang="cs-CZ" dirty="0" err="1"/>
              <a:t>temperature</a:t>
            </a:r>
            <a:r>
              <a:rPr lang="cs-CZ" dirty="0"/>
              <a:t>, </a:t>
            </a:r>
            <a:r>
              <a:rPr lang="cs-CZ" dirty="0" err="1"/>
              <a:t>blood</a:t>
            </a:r>
            <a:r>
              <a:rPr lang="cs-CZ" dirty="0"/>
              <a:t> </a:t>
            </a:r>
            <a:r>
              <a:rPr lang="cs-CZ" dirty="0" err="1"/>
              <a:t>circulation</a:t>
            </a:r>
            <a:r>
              <a:rPr lang="cs-CZ" dirty="0"/>
              <a:t>, and </a:t>
            </a:r>
            <a:r>
              <a:rPr lang="cs-CZ" dirty="0" err="1"/>
              <a:t>metabolism</a:t>
            </a:r>
            <a:r>
              <a:rPr lang="cs-CZ" dirty="0"/>
              <a:t>. </a:t>
            </a:r>
            <a:r>
              <a:rPr lang="cs-CZ" dirty="0" err="1"/>
              <a:t>Strengthens</a:t>
            </a:r>
            <a:r>
              <a:rPr lang="cs-CZ" dirty="0"/>
              <a:t> </a:t>
            </a:r>
            <a:r>
              <a:rPr lang="cs-CZ" dirty="0" err="1"/>
              <a:t>immune</a:t>
            </a:r>
            <a:r>
              <a:rPr lang="cs-CZ" dirty="0"/>
              <a:t> and </a:t>
            </a:r>
            <a:r>
              <a:rPr lang="cs-CZ" dirty="0" err="1"/>
              <a:t>nervous</a:t>
            </a:r>
            <a:r>
              <a:rPr lang="cs-CZ" dirty="0"/>
              <a:t> </a:t>
            </a:r>
            <a:r>
              <a:rPr lang="cs-CZ" dirty="0" err="1"/>
              <a:t>systems</a:t>
            </a:r>
            <a:r>
              <a:rPr lang="cs-CZ" dirty="0"/>
              <a:t>. </a:t>
            </a:r>
          </a:p>
          <a:p>
            <a:r>
              <a:rPr lang="cs-CZ" dirty="0" err="1"/>
              <a:t>Kneipp‘s</a:t>
            </a:r>
            <a:r>
              <a:rPr lang="cs-CZ" dirty="0"/>
              <a:t> </a:t>
            </a:r>
            <a:r>
              <a:rPr lang="cs-CZ" dirty="0" err="1"/>
              <a:t>cure</a:t>
            </a:r>
            <a:r>
              <a:rPr lang="cs-CZ" dirty="0"/>
              <a:t> </a:t>
            </a:r>
            <a:r>
              <a:rPr lang="cs-CZ" dirty="0" err="1"/>
              <a:t>is</a:t>
            </a:r>
            <a:r>
              <a:rPr lang="cs-CZ" dirty="0"/>
              <a:t> </a:t>
            </a:r>
            <a:r>
              <a:rPr lang="cs-CZ" b="1" dirty="0" err="1"/>
              <a:t>preventive</a:t>
            </a:r>
            <a:r>
              <a:rPr lang="cs-CZ" b="1" dirty="0"/>
              <a:t> and </a:t>
            </a:r>
            <a:r>
              <a:rPr lang="cs-CZ" b="1" dirty="0" err="1"/>
              <a:t>regenerative</a:t>
            </a:r>
            <a:r>
              <a:rPr lang="cs-CZ" dirty="0"/>
              <a:t> (Wurm-</a:t>
            </a:r>
            <a:r>
              <a:rPr lang="cs-CZ" dirty="0" err="1"/>
              <a:t>Fenkl</a:t>
            </a:r>
            <a:r>
              <a:rPr lang="cs-CZ" dirty="0"/>
              <a:t>, Fischer, 2011).</a:t>
            </a:r>
          </a:p>
          <a:p>
            <a:r>
              <a:rPr lang="cs-CZ" b="1" dirty="0"/>
              <a:t>UNESCO</a:t>
            </a:r>
            <a:r>
              <a:rPr lang="cs-CZ" dirty="0"/>
              <a:t> list as German </a:t>
            </a:r>
            <a:r>
              <a:rPr lang="cs-CZ" dirty="0" err="1"/>
              <a:t>Cultural</a:t>
            </a:r>
            <a:r>
              <a:rPr lang="cs-CZ" dirty="0"/>
              <a:t> </a:t>
            </a:r>
            <a:r>
              <a:rPr lang="cs-CZ" dirty="0" err="1"/>
              <a:t>Heritage</a:t>
            </a:r>
            <a:endParaRPr lang="cs-CZ" dirty="0"/>
          </a:p>
        </p:txBody>
      </p:sp>
      <p:pic>
        <p:nvPicPr>
          <p:cNvPr id="4" name="Obrázek 3" descr="Obsah obrázku text&#10;&#10;Popis byl vytvořen automaticky">
            <a:extLst>
              <a:ext uri="{FF2B5EF4-FFF2-40B4-BE49-F238E27FC236}">
                <a16:creationId xmlns:a16="http://schemas.microsoft.com/office/drawing/2014/main" id="{654D860B-6968-AE47-5B46-3AA38216B5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13810367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F51A0B14-A367-0FFE-1003-2CEF5D41F4C2}"/>
              </a:ext>
            </a:extLst>
          </p:cNvPr>
          <p:cNvSpPr>
            <a:spLocks noGrp="1"/>
          </p:cNvSpPr>
          <p:nvPr>
            <p:ph type="title"/>
          </p:nvPr>
        </p:nvSpPr>
        <p:spPr>
          <a:xfrm>
            <a:off x="690587" y="907128"/>
            <a:ext cx="6699564" cy="1378871"/>
          </a:xfrm>
        </p:spPr>
        <p:txBody>
          <a:bodyPr>
            <a:normAutofit/>
          </a:bodyPr>
          <a:lstStyle/>
          <a:p>
            <a:r>
              <a:rPr lang="cs-CZ" dirty="0" err="1"/>
              <a:t>Mineral</a:t>
            </a:r>
            <a:r>
              <a:rPr lang="cs-CZ" dirty="0"/>
              <a:t> </a:t>
            </a:r>
            <a:r>
              <a:rPr lang="cs-CZ" dirty="0" err="1"/>
              <a:t>springs</a:t>
            </a:r>
            <a:r>
              <a:rPr lang="cs-CZ" dirty="0"/>
              <a:t> in Luhačovice</a:t>
            </a:r>
          </a:p>
        </p:txBody>
      </p:sp>
      <p:cxnSp>
        <p:nvCxnSpPr>
          <p:cNvPr id="11" name="Straight Connector 10">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65151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B0477637-F546-92E8-34D5-2D6D21EFCE8D}"/>
              </a:ext>
            </a:extLst>
          </p:cNvPr>
          <p:cNvSpPr>
            <a:spLocks noGrp="1"/>
          </p:cNvSpPr>
          <p:nvPr>
            <p:ph idx="1"/>
          </p:nvPr>
        </p:nvSpPr>
        <p:spPr>
          <a:xfrm>
            <a:off x="695326" y="2285999"/>
            <a:ext cx="6766748" cy="3649080"/>
          </a:xfrm>
        </p:spPr>
        <p:txBody>
          <a:bodyPr>
            <a:normAutofit/>
          </a:bodyPr>
          <a:lstStyle/>
          <a:p>
            <a:r>
              <a:rPr lang="cs-CZ" dirty="0"/>
              <a:t>17 </a:t>
            </a:r>
            <a:r>
              <a:rPr lang="cs-CZ" dirty="0" err="1"/>
              <a:t>mineral</a:t>
            </a:r>
            <a:r>
              <a:rPr lang="cs-CZ" dirty="0"/>
              <a:t> </a:t>
            </a:r>
            <a:r>
              <a:rPr lang="cs-CZ" dirty="0" err="1"/>
              <a:t>springs</a:t>
            </a:r>
            <a:r>
              <a:rPr lang="cs-CZ" dirty="0"/>
              <a:t> </a:t>
            </a:r>
            <a:r>
              <a:rPr lang="cs-CZ" dirty="0" err="1"/>
              <a:t>used</a:t>
            </a:r>
            <a:r>
              <a:rPr lang="cs-CZ" dirty="0"/>
              <a:t> </a:t>
            </a:r>
            <a:r>
              <a:rPr lang="cs-CZ" dirty="0" err="1"/>
              <a:t>for</a:t>
            </a:r>
            <a:r>
              <a:rPr lang="cs-CZ" dirty="0"/>
              <a:t> </a:t>
            </a:r>
            <a:r>
              <a:rPr lang="cs-CZ" b="1" dirty="0" err="1"/>
              <a:t>balneological</a:t>
            </a:r>
            <a:r>
              <a:rPr lang="cs-CZ" b="1" dirty="0"/>
              <a:t> </a:t>
            </a:r>
            <a:r>
              <a:rPr lang="cs-CZ" b="1" dirty="0" err="1"/>
              <a:t>procedures</a:t>
            </a:r>
            <a:endParaRPr lang="cs-CZ" b="1" dirty="0"/>
          </a:p>
          <a:p>
            <a:r>
              <a:rPr lang="cs-CZ" dirty="0" err="1"/>
              <a:t>Springs</a:t>
            </a:r>
            <a:r>
              <a:rPr lang="cs-CZ" dirty="0"/>
              <a:t> </a:t>
            </a:r>
            <a:r>
              <a:rPr lang="cs-CZ" dirty="0" err="1"/>
              <a:t>covered</a:t>
            </a:r>
            <a:r>
              <a:rPr lang="cs-CZ" dirty="0"/>
              <a:t> </a:t>
            </a:r>
            <a:r>
              <a:rPr lang="cs-CZ" dirty="0" err="1"/>
              <a:t>with</a:t>
            </a:r>
            <a:r>
              <a:rPr lang="cs-CZ" dirty="0"/>
              <a:t> </a:t>
            </a:r>
            <a:r>
              <a:rPr lang="cs-CZ" dirty="0" err="1"/>
              <a:t>pavilions</a:t>
            </a:r>
            <a:r>
              <a:rPr lang="cs-CZ" dirty="0"/>
              <a:t> </a:t>
            </a:r>
            <a:r>
              <a:rPr lang="cs-CZ" dirty="0" err="1"/>
              <a:t>or</a:t>
            </a:r>
            <a:r>
              <a:rPr lang="cs-CZ" dirty="0"/>
              <a:t> </a:t>
            </a:r>
            <a:r>
              <a:rPr lang="cs-CZ" dirty="0" err="1"/>
              <a:t>colonnades</a:t>
            </a:r>
            <a:endParaRPr lang="cs-CZ" dirty="0"/>
          </a:p>
          <a:p>
            <a:r>
              <a:rPr lang="cs-CZ" dirty="0" err="1"/>
              <a:t>Information</a:t>
            </a:r>
            <a:r>
              <a:rPr lang="cs-CZ" dirty="0"/>
              <a:t> </a:t>
            </a:r>
            <a:r>
              <a:rPr lang="cs-CZ" dirty="0" err="1"/>
              <a:t>panels</a:t>
            </a:r>
            <a:r>
              <a:rPr lang="cs-CZ" dirty="0"/>
              <a:t> </a:t>
            </a:r>
            <a:r>
              <a:rPr lang="cs-CZ" dirty="0" err="1"/>
              <a:t>provide</a:t>
            </a:r>
            <a:r>
              <a:rPr lang="cs-CZ" dirty="0"/>
              <a:t> </a:t>
            </a:r>
            <a:r>
              <a:rPr lang="cs-CZ" dirty="0" err="1"/>
              <a:t>details</a:t>
            </a:r>
            <a:r>
              <a:rPr lang="cs-CZ" dirty="0"/>
              <a:t> on </a:t>
            </a:r>
            <a:r>
              <a:rPr lang="cs-CZ" dirty="0" err="1"/>
              <a:t>chemical</a:t>
            </a:r>
            <a:r>
              <a:rPr lang="cs-CZ" dirty="0"/>
              <a:t> </a:t>
            </a:r>
            <a:r>
              <a:rPr lang="cs-CZ" dirty="0" err="1"/>
              <a:t>characteristics</a:t>
            </a:r>
            <a:r>
              <a:rPr lang="cs-CZ" dirty="0"/>
              <a:t>, </a:t>
            </a:r>
            <a:r>
              <a:rPr lang="cs-CZ" dirty="0" err="1"/>
              <a:t>medical</a:t>
            </a:r>
            <a:r>
              <a:rPr lang="cs-CZ" dirty="0"/>
              <a:t> use, </a:t>
            </a:r>
            <a:r>
              <a:rPr lang="cs-CZ" dirty="0" err="1"/>
              <a:t>depth</a:t>
            </a:r>
            <a:r>
              <a:rPr lang="cs-CZ" dirty="0"/>
              <a:t>, </a:t>
            </a:r>
            <a:r>
              <a:rPr lang="cs-CZ" dirty="0" err="1"/>
              <a:t>etc</a:t>
            </a:r>
            <a:r>
              <a:rPr lang="cs-CZ" dirty="0"/>
              <a:t>.</a:t>
            </a:r>
          </a:p>
          <a:p>
            <a:r>
              <a:rPr lang="cs-CZ" dirty="0" err="1"/>
              <a:t>Efficient</a:t>
            </a:r>
            <a:r>
              <a:rPr lang="cs-CZ" dirty="0"/>
              <a:t> </a:t>
            </a:r>
            <a:r>
              <a:rPr lang="cs-CZ" dirty="0" err="1"/>
              <a:t>mineral</a:t>
            </a:r>
            <a:r>
              <a:rPr lang="cs-CZ" dirty="0"/>
              <a:t> </a:t>
            </a:r>
            <a:r>
              <a:rPr lang="cs-CZ" dirty="0" err="1"/>
              <a:t>springs</a:t>
            </a:r>
            <a:r>
              <a:rPr lang="cs-CZ" dirty="0"/>
              <a:t> in </a:t>
            </a:r>
            <a:r>
              <a:rPr lang="cs-CZ" dirty="0" err="1"/>
              <a:t>Europe</a:t>
            </a:r>
            <a:endParaRPr lang="cs-CZ" dirty="0"/>
          </a:p>
          <a:p>
            <a:r>
              <a:rPr lang="cs-CZ" b="1" dirty="0" err="1"/>
              <a:t>Emphasizes</a:t>
            </a:r>
            <a:r>
              <a:rPr lang="cs-CZ" b="1" dirty="0"/>
              <a:t> </a:t>
            </a:r>
            <a:r>
              <a:rPr lang="cs-CZ" b="1" dirty="0" err="1"/>
              <a:t>nature</a:t>
            </a:r>
            <a:r>
              <a:rPr lang="cs-CZ" b="1" dirty="0"/>
              <a:t> </a:t>
            </a:r>
            <a:r>
              <a:rPr lang="cs-CZ" b="1" dirty="0" err="1"/>
              <a:t>richness</a:t>
            </a:r>
            <a:r>
              <a:rPr lang="cs-CZ" b="1" dirty="0"/>
              <a:t> and </a:t>
            </a:r>
            <a:r>
              <a:rPr lang="cs-CZ" b="1" dirty="0" err="1"/>
              <a:t>value</a:t>
            </a:r>
            <a:endParaRPr lang="cs-CZ" b="1" dirty="0"/>
          </a:p>
          <a:p>
            <a:r>
              <a:rPr lang="cs-CZ" b="1" dirty="0" err="1"/>
              <a:t>Spring</a:t>
            </a:r>
            <a:r>
              <a:rPr lang="cs-CZ" b="1" dirty="0"/>
              <a:t> </a:t>
            </a:r>
            <a:r>
              <a:rPr lang="cs-CZ" b="1" dirty="0" err="1"/>
              <a:t>Aloiska</a:t>
            </a:r>
            <a:r>
              <a:rPr lang="cs-CZ" b="1" dirty="0"/>
              <a:t> </a:t>
            </a:r>
            <a:r>
              <a:rPr lang="cs-CZ" dirty="0"/>
              <a:t>– part </a:t>
            </a:r>
            <a:r>
              <a:rPr lang="cs-CZ" dirty="0" err="1"/>
              <a:t>of</a:t>
            </a:r>
            <a:r>
              <a:rPr lang="cs-CZ" dirty="0"/>
              <a:t> </a:t>
            </a:r>
            <a:r>
              <a:rPr lang="cs-CZ" dirty="0" err="1"/>
              <a:t>signed</a:t>
            </a:r>
            <a:r>
              <a:rPr lang="cs-CZ" dirty="0"/>
              <a:t> </a:t>
            </a:r>
            <a:r>
              <a:rPr lang="cs-CZ" dirty="0" err="1"/>
              <a:t>heritage</a:t>
            </a:r>
            <a:r>
              <a:rPr lang="cs-CZ" dirty="0"/>
              <a:t> </a:t>
            </a:r>
            <a:r>
              <a:rPr lang="cs-CZ" dirty="0" err="1"/>
              <a:t>trail</a:t>
            </a:r>
            <a:r>
              <a:rPr lang="cs-CZ" dirty="0"/>
              <a:t>, </a:t>
            </a:r>
            <a:r>
              <a:rPr lang="cs-CZ" dirty="0" err="1"/>
              <a:t>spring</a:t>
            </a:r>
            <a:r>
              <a:rPr lang="cs-CZ" dirty="0"/>
              <a:t> tour </a:t>
            </a:r>
            <a:r>
              <a:rPr lang="cs-CZ" dirty="0" err="1"/>
              <a:t>named</a:t>
            </a:r>
            <a:r>
              <a:rPr lang="cs-CZ" dirty="0"/>
              <a:t> „Story </a:t>
            </a:r>
            <a:r>
              <a:rPr lang="cs-CZ" dirty="0" err="1"/>
              <a:t>of</a:t>
            </a:r>
            <a:r>
              <a:rPr lang="cs-CZ" dirty="0"/>
              <a:t> </a:t>
            </a:r>
            <a:r>
              <a:rPr lang="cs-CZ" dirty="0" err="1"/>
              <a:t>water</a:t>
            </a:r>
            <a:r>
              <a:rPr lang="cs-CZ" dirty="0"/>
              <a:t>“ (Zvuková mapa Luhačovic, 2022)</a:t>
            </a:r>
          </a:p>
        </p:txBody>
      </p:sp>
      <p:cxnSp>
        <p:nvCxnSpPr>
          <p:cNvPr id="13" name="Straight Connector 12">
            <a:extLst>
              <a:ext uri="{FF2B5EF4-FFF2-40B4-BE49-F238E27FC236}">
                <a16:creationId xmlns:a16="http://schemas.microsoft.com/office/drawing/2014/main" id="{CBA3C59D-8641-484F-A35C-361AD7E155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2521"/>
            <a:ext cx="6515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Obrázek 3">
            <a:extLst>
              <a:ext uri="{FF2B5EF4-FFF2-40B4-BE49-F238E27FC236}">
                <a16:creationId xmlns:a16="http://schemas.microsoft.com/office/drawing/2014/main" id="{4E68BE44-8CB1-D4C3-E7CC-34D298F504B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813" r="18742"/>
          <a:stretch/>
        </p:blipFill>
        <p:spPr bwMode="auto">
          <a:xfrm>
            <a:off x="8115300" y="10"/>
            <a:ext cx="4076700" cy="6857990"/>
          </a:xfrm>
          <a:prstGeom prst="rect">
            <a:avLst/>
          </a:prstGeom>
          <a:noFill/>
        </p:spPr>
      </p:pic>
      <p:pic>
        <p:nvPicPr>
          <p:cNvPr id="5" name="Obrázek 4" descr="Obsah obrázku text&#10;&#10;Popis byl vytvořen automaticky">
            <a:extLst>
              <a:ext uri="{FF2B5EF4-FFF2-40B4-BE49-F238E27FC236}">
                <a16:creationId xmlns:a16="http://schemas.microsoft.com/office/drawing/2014/main" id="{12128011-4AEB-8EFA-6DD7-5854768BE3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73446"/>
            <a:ext cx="3175810" cy="698195"/>
          </a:xfrm>
          <a:prstGeom prst="rect">
            <a:avLst/>
          </a:prstGeom>
        </p:spPr>
      </p:pic>
    </p:spTree>
    <p:extLst>
      <p:ext uri="{BB962C8B-B14F-4D97-AF65-F5344CB8AC3E}">
        <p14:creationId xmlns:p14="http://schemas.microsoft.com/office/powerpoint/2010/main" val="16557605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30D35FCF-7E84-3974-7145-E69EF8642EC1}"/>
              </a:ext>
            </a:extLst>
          </p:cNvPr>
          <p:cNvSpPr>
            <a:spLocks noGrp="1"/>
          </p:cNvSpPr>
          <p:nvPr>
            <p:ph type="title"/>
          </p:nvPr>
        </p:nvSpPr>
        <p:spPr>
          <a:xfrm>
            <a:off x="5604846" y="860615"/>
            <a:ext cx="5922279" cy="1272986"/>
          </a:xfrm>
        </p:spPr>
        <p:txBody>
          <a:bodyPr>
            <a:normAutofit/>
          </a:bodyPr>
          <a:lstStyle/>
          <a:p>
            <a:pPr>
              <a:lnSpc>
                <a:spcPct val="90000"/>
              </a:lnSpc>
            </a:pPr>
            <a:r>
              <a:rPr lang="cs-CZ" sz="3100"/>
              <a:t>EXPO 2020 – Czech pavilion and czech spring</a:t>
            </a:r>
          </a:p>
        </p:txBody>
      </p:sp>
      <p:pic>
        <p:nvPicPr>
          <p:cNvPr id="5" name="Picture 4" descr="A solar panel farm">
            <a:extLst>
              <a:ext uri="{FF2B5EF4-FFF2-40B4-BE49-F238E27FC236}">
                <a16:creationId xmlns:a16="http://schemas.microsoft.com/office/drawing/2014/main" id="{898ADF92-0E7D-2D5B-6CE2-9A4ACC3C2850}"/>
              </a:ext>
            </a:extLst>
          </p:cNvPr>
          <p:cNvPicPr>
            <a:picLocks noChangeAspect="1"/>
          </p:cNvPicPr>
          <p:nvPr/>
        </p:nvPicPr>
        <p:blipFill rotWithShape="1">
          <a:blip r:embed="rId2"/>
          <a:srcRect l="31089" r="21923"/>
          <a:stretch/>
        </p:blipFill>
        <p:spPr>
          <a:xfrm>
            <a:off x="20" y="-17929"/>
            <a:ext cx="4876780" cy="6875929"/>
          </a:xfrm>
          <a:prstGeom prst="rect">
            <a:avLst/>
          </a:prstGeom>
        </p:spPr>
      </p:pic>
      <p:cxnSp>
        <p:nvCxnSpPr>
          <p:cNvPr id="11" name="Straight Connector 10">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5000" y="738013"/>
            <a:ext cx="5676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ACD1ACE1-9DE2-A411-90AB-B0DB0D716F56}"/>
              </a:ext>
            </a:extLst>
          </p:cNvPr>
          <p:cNvSpPr>
            <a:spLocks noGrp="1"/>
          </p:cNvSpPr>
          <p:nvPr>
            <p:ph idx="1"/>
          </p:nvPr>
        </p:nvSpPr>
        <p:spPr>
          <a:xfrm>
            <a:off x="5566943" y="2133600"/>
            <a:ext cx="6005933" cy="3774464"/>
          </a:xfrm>
        </p:spPr>
        <p:txBody>
          <a:bodyPr>
            <a:normAutofit lnSpcReduction="10000"/>
          </a:bodyPr>
          <a:lstStyle/>
          <a:p>
            <a:r>
              <a:rPr lang="cs-CZ" b="1" dirty="0" err="1"/>
              <a:t>Exhibition</a:t>
            </a:r>
            <a:r>
              <a:rPr lang="cs-CZ" b="1" dirty="0"/>
              <a:t> </a:t>
            </a:r>
            <a:r>
              <a:rPr lang="cs-CZ" b="1" dirty="0" err="1"/>
              <a:t>showcasing</a:t>
            </a:r>
            <a:r>
              <a:rPr lang="cs-CZ" b="1" dirty="0"/>
              <a:t> </a:t>
            </a:r>
            <a:r>
              <a:rPr lang="cs-CZ" b="1" dirty="0" err="1"/>
              <a:t>innovative</a:t>
            </a:r>
            <a:r>
              <a:rPr lang="cs-CZ" b="1" dirty="0"/>
              <a:t> </a:t>
            </a:r>
            <a:r>
              <a:rPr lang="cs-CZ" b="1" dirty="0" err="1"/>
              <a:t>sustainable</a:t>
            </a:r>
            <a:r>
              <a:rPr lang="cs-CZ" b="1" dirty="0"/>
              <a:t> </a:t>
            </a:r>
            <a:r>
              <a:rPr lang="cs-CZ" b="1" dirty="0" err="1"/>
              <a:t>solutions</a:t>
            </a:r>
            <a:endParaRPr lang="cs-CZ" b="1" dirty="0"/>
          </a:p>
          <a:p>
            <a:r>
              <a:rPr lang="cs-CZ" dirty="0" err="1"/>
              <a:t>Importance</a:t>
            </a:r>
            <a:r>
              <a:rPr lang="cs-CZ" dirty="0"/>
              <a:t> </a:t>
            </a:r>
            <a:r>
              <a:rPr lang="cs-CZ" dirty="0" err="1"/>
              <a:t>of</a:t>
            </a:r>
            <a:r>
              <a:rPr lang="cs-CZ" dirty="0"/>
              <a:t> </a:t>
            </a:r>
            <a:r>
              <a:rPr lang="cs-CZ" dirty="0" err="1"/>
              <a:t>water</a:t>
            </a:r>
            <a:r>
              <a:rPr lang="cs-CZ" dirty="0"/>
              <a:t> </a:t>
            </a:r>
            <a:r>
              <a:rPr lang="cs-CZ" dirty="0" err="1"/>
              <a:t>emphasized</a:t>
            </a:r>
            <a:endParaRPr lang="cs-CZ" dirty="0"/>
          </a:p>
          <a:p>
            <a:r>
              <a:rPr lang="cs-CZ" b="1" dirty="0" err="1"/>
              <a:t>Photovoltaic</a:t>
            </a:r>
            <a:r>
              <a:rPr lang="cs-CZ" b="1" dirty="0"/>
              <a:t> </a:t>
            </a:r>
            <a:r>
              <a:rPr lang="cs-CZ" b="1" dirty="0" err="1"/>
              <a:t>panels</a:t>
            </a:r>
            <a:r>
              <a:rPr lang="cs-CZ" b="1" dirty="0"/>
              <a:t> and </a:t>
            </a:r>
            <a:r>
              <a:rPr lang="cs-CZ" b="1" dirty="0" err="1"/>
              <a:t>desalination</a:t>
            </a:r>
            <a:r>
              <a:rPr lang="cs-CZ" b="1" dirty="0"/>
              <a:t> </a:t>
            </a:r>
            <a:r>
              <a:rPr lang="cs-CZ" b="1" dirty="0" err="1"/>
              <a:t>mechanisms</a:t>
            </a:r>
            <a:r>
              <a:rPr lang="cs-CZ" b="1" dirty="0"/>
              <a:t> </a:t>
            </a:r>
            <a:r>
              <a:rPr lang="cs-CZ" dirty="0" err="1"/>
              <a:t>powered</a:t>
            </a:r>
            <a:r>
              <a:rPr lang="cs-CZ" dirty="0"/>
              <a:t> by </a:t>
            </a:r>
            <a:r>
              <a:rPr lang="cs-CZ" dirty="0" err="1"/>
              <a:t>solar</a:t>
            </a:r>
            <a:r>
              <a:rPr lang="cs-CZ" dirty="0"/>
              <a:t> </a:t>
            </a:r>
            <a:r>
              <a:rPr lang="cs-CZ" dirty="0" err="1"/>
              <a:t>energy</a:t>
            </a:r>
            <a:endParaRPr lang="cs-CZ" dirty="0"/>
          </a:p>
          <a:p>
            <a:r>
              <a:rPr lang="cs-CZ" b="1" dirty="0" err="1"/>
              <a:t>Zero</a:t>
            </a:r>
            <a:r>
              <a:rPr lang="cs-CZ" b="1" dirty="0"/>
              <a:t> net </a:t>
            </a:r>
            <a:r>
              <a:rPr lang="cs-CZ" b="1" dirty="0" err="1"/>
              <a:t>consumption</a:t>
            </a:r>
            <a:r>
              <a:rPr lang="cs-CZ" b="1" dirty="0"/>
              <a:t> </a:t>
            </a:r>
            <a:r>
              <a:rPr lang="cs-CZ" b="1" dirty="0" err="1"/>
              <a:t>of</a:t>
            </a:r>
            <a:r>
              <a:rPr lang="cs-CZ" b="1" dirty="0"/>
              <a:t> </a:t>
            </a:r>
            <a:r>
              <a:rPr lang="cs-CZ" b="1" dirty="0" err="1"/>
              <a:t>energy</a:t>
            </a:r>
            <a:r>
              <a:rPr lang="cs-CZ" b="1" dirty="0"/>
              <a:t> and </a:t>
            </a:r>
            <a:r>
              <a:rPr lang="cs-CZ" b="1" dirty="0" err="1"/>
              <a:t>water</a:t>
            </a:r>
            <a:endParaRPr lang="cs-CZ" b="1" dirty="0"/>
          </a:p>
          <a:p>
            <a:r>
              <a:rPr lang="cs-CZ" dirty="0"/>
              <a:t>Czech </a:t>
            </a:r>
            <a:r>
              <a:rPr lang="cs-CZ" dirty="0" err="1"/>
              <a:t>pavilion</a:t>
            </a:r>
            <a:r>
              <a:rPr lang="cs-CZ" dirty="0"/>
              <a:t> </a:t>
            </a:r>
            <a:r>
              <a:rPr lang="cs-CZ" dirty="0" err="1"/>
              <a:t>features</a:t>
            </a:r>
            <a:r>
              <a:rPr lang="cs-CZ" dirty="0"/>
              <a:t> </a:t>
            </a:r>
            <a:r>
              <a:rPr lang="cs-CZ" b="1" dirty="0"/>
              <a:t>S.A.W.E.R</a:t>
            </a:r>
            <a:r>
              <a:rPr lang="cs-CZ" dirty="0"/>
              <a:t> technology </a:t>
            </a:r>
            <a:r>
              <a:rPr lang="cs-CZ" dirty="0" err="1"/>
              <a:t>for</a:t>
            </a:r>
            <a:r>
              <a:rPr lang="cs-CZ" dirty="0"/>
              <a:t> </a:t>
            </a:r>
            <a:r>
              <a:rPr lang="cs-CZ" dirty="0" err="1"/>
              <a:t>generating</a:t>
            </a:r>
            <a:r>
              <a:rPr lang="cs-CZ" dirty="0"/>
              <a:t> </a:t>
            </a:r>
            <a:r>
              <a:rPr lang="cs-CZ" dirty="0" err="1"/>
              <a:t>water</a:t>
            </a:r>
            <a:r>
              <a:rPr lang="cs-CZ" dirty="0"/>
              <a:t> </a:t>
            </a:r>
            <a:r>
              <a:rPr lang="cs-CZ" dirty="0" err="1"/>
              <a:t>from</a:t>
            </a:r>
            <a:r>
              <a:rPr lang="cs-CZ" dirty="0"/>
              <a:t> air (CZEXPO, 2022; Veselý, 2022). </a:t>
            </a:r>
          </a:p>
        </p:txBody>
      </p:sp>
      <p:cxnSp>
        <p:nvCxnSpPr>
          <p:cNvPr id="13" name="Straight Connector 12">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5000" y="6134100"/>
            <a:ext cx="5676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Obrázek 3" descr="Obsah obrázku text&#10;&#10;Popis byl vytvořen automaticky">
            <a:extLst>
              <a:ext uri="{FF2B5EF4-FFF2-40B4-BE49-F238E27FC236}">
                <a16:creationId xmlns:a16="http://schemas.microsoft.com/office/drawing/2014/main" id="{2A551B7D-DFD2-81CB-85D1-1B2A3DDBFF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5838315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10B8710F-526A-B346-E206-F4182256FCDA}"/>
              </a:ext>
            </a:extLst>
          </p:cNvPr>
          <p:cNvSpPr>
            <a:spLocks noGrp="1"/>
          </p:cNvSpPr>
          <p:nvPr>
            <p:ph type="title"/>
          </p:nvPr>
        </p:nvSpPr>
        <p:spPr>
          <a:xfrm>
            <a:off x="690587" y="907128"/>
            <a:ext cx="6699564" cy="1378871"/>
          </a:xfrm>
        </p:spPr>
        <p:txBody>
          <a:bodyPr>
            <a:normAutofit/>
          </a:bodyPr>
          <a:lstStyle/>
          <a:p>
            <a:r>
              <a:rPr lang="cs-CZ" dirty="0" err="1"/>
              <a:t>Main</a:t>
            </a:r>
            <a:r>
              <a:rPr lang="cs-CZ" dirty="0"/>
              <a:t> </a:t>
            </a:r>
            <a:r>
              <a:rPr lang="cs-CZ" dirty="0" err="1"/>
              <a:t>European</a:t>
            </a:r>
            <a:r>
              <a:rPr lang="cs-CZ" dirty="0"/>
              <a:t> </a:t>
            </a:r>
            <a:r>
              <a:rPr lang="cs-CZ" dirty="0" err="1"/>
              <a:t>watersheds</a:t>
            </a:r>
            <a:r>
              <a:rPr lang="cs-CZ" dirty="0"/>
              <a:t> model </a:t>
            </a:r>
          </a:p>
        </p:txBody>
      </p:sp>
      <p:cxnSp>
        <p:nvCxnSpPr>
          <p:cNvPr id="13" name="Straight Connector 12">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65151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C96B7380-829B-A989-BEA7-BE09CCE50886}"/>
              </a:ext>
            </a:extLst>
          </p:cNvPr>
          <p:cNvSpPr>
            <a:spLocks noGrp="1"/>
          </p:cNvSpPr>
          <p:nvPr>
            <p:ph idx="1"/>
          </p:nvPr>
        </p:nvSpPr>
        <p:spPr>
          <a:xfrm>
            <a:off x="695326" y="2285999"/>
            <a:ext cx="6766748" cy="3649080"/>
          </a:xfrm>
        </p:spPr>
        <p:txBody>
          <a:bodyPr>
            <a:normAutofit/>
          </a:bodyPr>
          <a:lstStyle/>
          <a:p>
            <a:r>
              <a:rPr lang="cs-CZ" dirty="0" err="1"/>
              <a:t>Interactive</a:t>
            </a:r>
            <a:r>
              <a:rPr lang="cs-CZ" dirty="0"/>
              <a:t> model in </a:t>
            </a:r>
            <a:r>
              <a:rPr lang="cs-CZ" b="1" dirty="0" err="1"/>
              <a:t>the</a:t>
            </a:r>
            <a:r>
              <a:rPr lang="cs-CZ" b="1" dirty="0"/>
              <a:t> House </a:t>
            </a:r>
            <a:r>
              <a:rPr lang="cs-CZ" b="1" dirty="0" err="1"/>
              <a:t>of</a:t>
            </a:r>
            <a:r>
              <a:rPr lang="cs-CZ" b="1" dirty="0"/>
              <a:t> </a:t>
            </a:r>
            <a:r>
              <a:rPr lang="cs-CZ" b="1" dirty="0" err="1"/>
              <a:t>Water</a:t>
            </a:r>
            <a:endParaRPr lang="cs-CZ" b="1" dirty="0"/>
          </a:p>
          <a:p>
            <a:r>
              <a:rPr lang="cs-CZ" dirty="0" err="1"/>
              <a:t>Demonstrates</a:t>
            </a:r>
            <a:r>
              <a:rPr lang="cs-CZ" dirty="0"/>
              <a:t> </a:t>
            </a:r>
            <a:r>
              <a:rPr lang="cs-CZ" dirty="0" err="1"/>
              <a:t>flow</a:t>
            </a:r>
            <a:r>
              <a:rPr lang="cs-CZ" dirty="0"/>
              <a:t> </a:t>
            </a:r>
            <a:r>
              <a:rPr lang="cs-CZ" dirty="0" err="1"/>
              <a:t>of</a:t>
            </a:r>
            <a:r>
              <a:rPr lang="cs-CZ" dirty="0"/>
              <a:t> </a:t>
            </a:r>
            <a:r>
              <a:rPr lang="cs-CZ" dirty="0" err="1"/>
              <a:t>water</a:t>
            </a:r>
            <a:r>
              <a:rPr lang="cs-CZ" dirty="0"/>
              <a:t> </a:t>
            </a:r>
            <a:r>
              <a:rPr lang="cs-CZ" dirty="0" err="1"/>
              <a:t>from</a:t>
            </a:r>
            <a:r>
              <a:rPr lang="cs-CZ" dirty="0"/>
              <a:t> </a:t>
            </a:r>
            <a:r>
              <a:rPr lang="cs-CZ" dirty="0" err="1"/>
              <a:t>different</a:t>
            </a:r>
            <a:r>
              <a:rPr lang="cs-CZ" dirty="0"/>
              <a:t> </a:t>
            </a:r>
            <a:r>
              <a:rPr lang="cs-CZ" dirty="0" err="1"/>
              <a:t>places</a:t>
            </a:r>
            <a:r>
              <a:rPr lang="cs-CZ" dirty="0"/>
              <a:t> to </a:t>
            </a:r>
            <a:r>
              <a:rPr lang="cs-CZ" dirty="0" err="1"/>
              <a:t>seas</a:t>
            </a:r>
            <a:endParaRPr lang="cs-CZ" dirty="0"/>
          </a:p>
        </p:txBody>
      </p:sp>
      <p:cxnSp>
        <p:nvCxnSpPr>
          <p:cNvPr id="15" name="Straight Connector 14">
            <a:extLst>
              <a:ext uri="{FF2B5EF4-FFF2-40B4-BE49-F238E27FC236}">
                <a16:creationId xmlns:a16="http://schemas.microsoft.com/office/drawing/2014/main" id="{CBA3C59D-8641-484F-A35C-361AD7E155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2521"/>
            <a:ext cx="6515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Obrázek 5" descr="Letecký pohled na řeku, přehradu a jezero">
            <a:extLst>
              <a:ext uri="{FF2B5EF4-FFF2-40B4-BE49-F238E27FC236}">
                <a16:creationId xmlns:a16="http://schemas.microsoft.com/office/drawing/2014/main" id="{46739D43-F25A-326D-B81F-D692DA510E68}"/>
              </a:ext>
            </a:extLst>
          </p:cNvPr>
          <p:cNvPicPr>
            <a:picLocks noChangeAspect="1"/>
          </p:cNvPicPr>
          <p:nvPr/>
        </p:nvPicPr>
        <p:blipFill rotWithShape="1">
          <a:blip r:embed="rId2">
            <a:extLst>
              <a:ext uri="{28A0092B-C50C-407E-A947-70E740481C1C}">
                <a14:useLocalDpi xmlns:a14="http://schemas.microsoft.com/office/drawing/2010/main" val="0"/>
              </a:ext>
            </a:extLst>
          </a:blip>
          <a:srcRect l="22003" r="18553"/>
          <a:stretch/>
        </p:blipFill>
        <p:spPr>
          <a:xfrm>
            <a:off x="8115300" y="10"/>
            <a:ext cx="4076700" cy="6857990"/>
          </a:xfrm>
          <a:prstGeom prst="rect">
            <a:avLst/>
          </a:prstGeom>
        </p:spPr>
      </p:pic>
      <p:pic>
        <p:nvPicPr>
          <p:cNvPr id="7" name="Obrázek 6" descr="Obsah obrázku text&#10;&#10;Popis byl vytvořen automaticky">
            <a:extLst>
              <a:ext uri="{FF2B5EF4-FFF2-40B4-BE49-F238E27FC236}">
                <a16:creationId xmlns:a16="http://schemas.microsoft.com/office/drawing/2014/main" id="{6BDB7A80-3611-BAC0-6CBB-7156AA8CE9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9805"/>
            <a:ext cx="3175810" cy="698195"/>
          </a:xfrm>
          <a:prstGeom prst="rect">
            <a:avLst/>
          </a:prstGeom>
        </p:spPr>
      </p:pic>
    </p:spTree>
    <p:extLst>
      <p:ext uri="{BB962C8B-B14F-4D97-AF65-F5344CB8AC3E}">
        <p14:creationId xmlns:p14="http://schemas.microsoft.com/office/powerpoint/2010/main" val="13930976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174AE768-9617-85EA-EFEA-06133A6DBF5F}"/>
              </a:ext>
            </a:extLst>
          </p:cNvPr>
          <p:cNvSpPr>
            <a:spLocks noGrp="1"/>
          </p:cNvSpPr>
          <p:nvPr>
            <p:ph type="title"/>
          </p:nvPr>
        </p:nvSpPr>
        <p:spPr>
          <a:xfrm>
            <a:off x="690587" y="907128"/>
            <a:ext cx="6699564" cy="1378871"/>
          </a:xfrm>
        </p:spPr>
        <p:txBody>
          <a:bodyPr>
            <a:normAutofit/>
          </a:bodyPr>
          <a:lstStyle/>
          <a:p>
            <a:r>
              <a:rPr lang="cs-CZ" dirty="0" err="1"/>
              <a:t>The</a:t>
            </a:r>
            <a:r>
              <a:rPr lang="cs-CZ" dirty="0"/>
              <a:t> region </a:t>
            </a:r>
            <a:r>
              <a:rPr lang="cs-CZ" dirty="0" err="1"/>
              <a:t>of</a:t>
            </a:r>
            <a:r>
              <a:rPr lang="cs-CZ" dirty="0"/>
              <a:t> live </a:t>
            </a:r>
            <a:r>
              <a:rPr lang="cs-CZ" dirty="0" err="1"/>
              <a:t>waters</a:t>
            </a:r>
            <a:endParaRPr lang="cs-CZ" dirty="0"/>
          </a:p>
        </p:txBody>
      </p:sp>
      <p:cxnSp>
        <p:nvCxnSpPr>
          <p:cNvPr id="11" name="Straight Connector 10">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65151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17BCC030-2982-E776-08AB-6BD501BEFE60}"/>
              </a:ext>
            </a:extLst>
          </p:cNvPr>
          <p:cNvSpPr>
            <a:spLocks noGrp="1"/>
          </p:cNvSpPr>
          <p:nvPr>
            <p:ph idx="1"/>
          </p:nvPr>
        </p:nvSpPr>
        <p:spPr>
          <a:xfrm>
            <a:off x="695326" y="2285999"/>
            <a:ext cx="6766748" cy="3649080"/>
          </a:xfrm>
        </p:spPr>
        <p:txBody>
          <a:bodyPr>
            <a:normAutofit/>
          </a:bodyPr>
          <a:lstStyle/>
          <a:p>
            <a:r>
              <a:rPr lang="cs-CZ" dirty="0" err="1"/>
              <a:t>Restored</a:t>
            </a:r>
            <a:r>
              <a:rPr lang="cs-CZ" dirty="0"/>
              <a:t> </a:t>
            </a:r>
            <a:r>
              <a:rPr lang="cs-CZ" dirty="0" err="1"/>
              <a:t>spewing</a:t>
            </a:r>
            <a:r>
              <a:rPr lang="cs-CZ" dirty="0"/>
              <a:t> </a:t>
            </a:r>
            <a:r>
              <a:rPr lang="cs-CZ" dirty="0" err="1"/>
              <a:t>sites</a:t>
            </a:r>
            <a:r>
              <a:rPr lang="cs-CZ" dirty="0"/>
              <a:t> </a:t>
            </a:r>
            <a:r>
              <a:rPr lang="cs-CZ" dirty="0" err="1"/>
              <a:t>of</a:t>
            </a:r>
            <a:r>
              <a:rPr lang="cs-CZ" dirty="0"/>
              <a:t> </a:t>
            </a:r>
            <a:r>
              <a:rPr lang="cs-CZ" b="1" dirty="0" err="1"/>
              <a:t>mineral</a:t>
            </a:r>
            <a:r>
              <a:rPr lang="cs-CZ" b="1" dirty="0"/>
              <a:t> </a:t>
            </a:r>
            <a:r>
              <a:rPr lang="cs-CZ" b="1" dirty="0" err="1"/>
              <a:t>waters</a:t>
            </a:r>
            <a:endParaRPr lang="cs-CZ" b="1" dirty="0"/>
          </a:p>
          <a:p>
            <a:r>
              <a:rPr lang="cs-CZ" dirty="0" err="1"/>
              <a:t>Built</a:t>
            </a:r>
            <a:r>
              <a:rPr lang="cs-CZ" dirty="0"/>
              <a:t> </a:t>
            </a:r>
            <a:r>
              <a:rPr lang="cs-CZ" b="1" dirty="0" err="1"/>
              <a:t>summerhouses</a:t>
            </a:r>
            <a:r>
              <a:rPr lang="cs-CZ" dirty="0"/>
              <a:t> and </a:t>
            </a:r>
            <a:r>
              <a:rPr lang="cs-CZ" dirty="0" err="1"/>
              <a:t>access</a:t>
            </a:r>
            <a:r>
              <a:rPr lang="cs-CZ" dirty="0"/>
              <a:t> </a:t>
            </a:r>
            <a:r>
              <a:rPr lang="cs-CZ" b="1" dirty="0" err="1"/>
              <a:t>boardwalks</a:t>
            </a:r>
            <a:endParaRPr lang="cs-CZ" b="1" dirty="0"/>
          </a:p>
          <a:p>
            <a:r>
              <a:rPr lang="cs-CZ" dirty="0" err="1"/>
              <a:t>Revitalized</a:t>
            </a:r>
            <a:r>
              <a:rPr lang="cs-CZ" dirty="0"/>
              <a:t> </a:t>
            </a:r>
            <a:r>
              <a:rPr lang="cs-CZ" dirty="0" err="1"/>
              <a:t>heritage</a:t>
            </a:r>
            <a:r>
              <a:rPr lang="cs-CZ" dirty="0"/>
              <a:t> </a:t>
            </a:r>
            <a:r>
              <a:rPr lang="cs-CZ" dirty="0" err="1"/>
              <a:t>sites</a:t>
            </a:r>
            <a:endParaRPr lang="cs-CZ" dirty="0"/>
          </a:p>
          <a:p>
            <a:r>
              <a:rPr lang="cs-CZ" dirty="0" err="1"/>
              <a:t>Information</a:t>
            </a:r>
            <a:r>
              <a:rPr lang="cs-CZ" dirty="0"/>
              <a:t> </a:t>
            </a:r>
            <a:r>
              <a:rPr lang="cs-CZ" dirty="0" err="1"/>
              <a:t>panels</a:t>
            </a:r>
            <a:r>
              <a:rPr lang="cs-CZ" dirty="0"/>
              <a:t> </a:t>
            </a:r>
            <a:r>
              <a:rPr lang="cs-CZ" dirty="0" err="1"/>
              <a:t>along</a:t>
            </a:r>
            <a:r>
              <a:rPr lang="cs-CZ" dirty="0"/>
              <a:t> 50-km </a:t>
            </a:r>
            <a:r>
              <a:rPr lang="cs-CZ" dirty="0" err="1"/>
              <a:t>trails</a:t>
            </a:r>
            <a:endParaRPr lang="cs-CZ" dirty="0"/>
          </a:p>
          <a:p>
            <a:r>
              <a:rPr lang="cs-CZ" dirty="0"/>
              <a:t>Live </a:t>
            </a:r>
            <a:r>
              <a:rPr lang="cs-CZ" dirty="0" err="1"/>
              <a:t>Waters</a:t>
            </a:r>
            <a:r>
              <a:rPr lang="cs-CZ" dirty="0"/>
              <a:t> </a:t>
            </a:r>
            <a:r>
              <a:rPr lang="cs-CZ" dirty="0" err="1"/>
              <a:t>Day</a:t>
            </a:r>
            <a:r>
              <a:rPr lang="cs-CZ" dirty="0"/>
              <a:t> </a:t>
            </a:r>
            <a:r>
              <a:rPr lang="cs-CZ" dirty="0" err="1"/>
              <a:t>celebrated</a:t>
            </a:r>
            <a:r>
              <a:rPr lang="cs-CZ" dirty="0"/>
              <a:t> on </a:t>
            </a:r>
            <a:r>
              <a:rPr lang="cs-CZ" dirty="0" err="1"/>
              <a:t>October</a:t>
            </a:r>
            <a:r>
              <a:rPr lang="cs-CZ" dirty="0"/>
              <a:t> 28th</a:t>
            </a:r>
          </a:p>
        </p:txBody>
      </p:sp>
      <p:cxnSp>
        <p:nvCxnSpPr>
          <p:cNvPr id="13" name="Straight Connector 12">
            <a:extLst>
              <a:ext uri="{FF2B5EF4-FFF2-40B4-BE49-F238E27FC236}">
                <a16:creationId xmlns:a16="http://schemas.microsoft.com/office/drawing/2014/main" id="{CBA3C59D-8641-484F-A35C-361AD7E155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2521"/>
            <a:ext cx="6515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descr="Port at a lake">
            <a:extLst>
              <a:ext uri="{FF2B5EF4-FFF2-40B4-BE49-F238E27FC236}">
                <a16:creationId xmlns:a16="http://schemas.microsoft.com/office/drawing/2014/main" id="{C05993C3-0ACF-81A2-ABBE-EAB24D9BEE82}"/>
              </a:ext>
            </a:extLst>
          </p:cNvPr>
          <p:cNvPicPr>
            <a:picLocks noChangeAspect="1"/>
          </p:cNvPicPr>
          <p:nvPr/>
        </p:nvPicPr>
        <p:blipFill rotWithShape="1">
          <a:blip r:embed="rId2"/>
          <a:srcRect l="25017" r="35303" b="-1"/>
          <a:stretch/>
        </p:blipFill>
        <p:spPr>
          <a:xfrm>
            <a:off x="8115300" y="10"/>
            <a:ext cx="4076700" cy="6857990"/>
          </a:xfrm>
          <a:prstGeom prst="rect">
            <a:avLst/>
          </a:prstGeom>
        </p:spPr>
      </p:pic>
      <p:pic>
        <p:nvPicPr>
          <p:cNvPr id="4" name="Obrázek 3" descr="Obsah obrázku text&#10;&#10;Popis byl vytvořen automaticky">
            <a:extLst>
              <a:ext uri="{FF2B5EF4-FFF2-40B4-BE49-F238E27FC236}">
                <a16:creationId xmlns:a16="http://schemas.microsoft.com/office/drawing/2014/main" id="{7A8A7F6E-7B43-4B53-A004-E29F73A718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9805"/>
            <a:ext cx="3175810" cy="698195"/>
          </a:xfrm>
          <a:prstGeom prst="rect">
            <a:avLst/>
          </a:prstGeom>
        </p:spPr>
      </p:pic>
    </p:spTree>
    <p:extLst>
      <p:ext uri="{BB962C8B-B14F-4D97-AF65-F5344CB8AC3E}">
        <p14:creationId xmlns:p14="http://schemas.microsoft.com/office/powerpoint/2010/main" val="10642686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65063773-2B7E-B979-3C89-835E3E502F8C}"/>
              </a:ext>
            </a:extLst>
          </p:cNvPr>
          <p:cNvSpPr>
            <a:spLocks noGrp="1"/>
          </p:cNvSpPr>
          <p:nvPr>
            <p:ph type="title"/>
          </p:nvPr>
        </p:nvSpPr>
        <p:spPr>
          <a:xfrm>
            <a:off x="694111" y="909636"/>
            <a:ext cx="6169026" cy="2172609"/>
          </a:xfrm>
        </p:spPr>
        <p:txBody>
          <a:bodyPr>
            <a:normAutofit/>
          </a:bodyPr>
          <a:lstStyle/>
          <a:p>
            <a:pPr>
              <a:lnSpc>
                <a:spcPct val="90000"/>
              </a:lnSpc>
            </a:pPr>
            <a:r>
              <a:rPr lang="cs-CZ" sz="3600" dirty="0" err="1"/>
              <a:t>Tours</a:t>
            </a:r>
            <a:r>
              <a:rPr lang="cs-CZ" sz="3600" dirty="0"/>
              <a:t> and </a:t>
            </a:r>
            <a:r>
              <a:rPr lang="cs-CZ" sz="3600" dirty="0" err="1"/>
              <a:t>educational</a:t>
            </a:r>
            <a:r>
              <a:rPr lang="cs-CZ" sz="3600" dirty="0"/>
              <a:t> </a:t>
            </a:r>
            <a:r>
              <a:rPr lang="cs-CZ" sz="3600" dirty="0" err="1"/>
              <a:t>programmes</a:t>
            </a:r>
            <a:r>
              <a:rPr lang="cs-CZ" sz="3600" dirty="0"/>
              <a:t> </a:t>
            </a:r>
            <a:r>
              <a:rPr lang="cs-CZ" sz="3600" dirty="0" err="1"/>
              <a:t>aT</a:t>
            </a:r>
            <a:r>
              <a:rPr lang="cs-CZ" sz="3600" dirty="0"/>
              <a:t> </a:t>
            </a:r>
            <a:r>
              <a:rPr lang="cs-CZ" sz="3600" dirty="0" err="1"/>
              <a:t>waterpower</a:t>
            </a:r>
            <a:r>
              <a:rPr lang="cs-CZ" sz="3600" dirty="0"/>
              <a:t> </a:t>
            </a:r>
            <a:r>
              <a:rPr lang="cs-CZ" sz="3600" dirty="0" err="1"/>
              <a:t>stations</a:t>
            </a:r>
            <a:r>
              <a:rPr lang="cs-CZ" sz="3600" dirty="0"/>
              <a:t> </a:t>
            </a:r>
          </a:p>
        </p:txBody>
      </p:sp>
      <p:cxnSp>
        <p:nvCxnSpPr>
          <p:cNvPr id="19" name="Straight Connector 10">
            <a:extLst>
              <a:ext uri="{FF2B5EF4-FFF2-40B4-BE49-F238E27FC236}">
                <a16:creationId xmlns:a16="http://schemas.microsoft.com/office/drawing/2014/main" id="{511FC409-B3C2-4F68-865C-C5333D6F27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57150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9B886EFC-4306-11C4-D388-730755B84987}"/>
              </a:ext>
            </a:extLst>
          </p:cNvPr>
          <p:cNvSpPr>
            <a:spLocks noGrp="1"/>
          </p:cNvSpPr>
          <p:nvPr>
            <p:ph idx="1"/>
          </p:nvPr>
        </p:nvSpPr>
        <p:spPr>
          <a:xfrm>
            <a:off x="694111" y="3058605"/>
            <a:ext cx="6041371" cy="3553109"/>
          </a:xfrm>
        </p:spPr>
        <p:txBody>
          <a:bodyPr>
            <a:normAutofit/>
          </a:bodyPr>
          <a:lstStyle/>
          <a:p>
            <a:r>
              <a:rPr lang="cs-CZ" b="1" dirty="0" err="1"/>
              <a:t>Complementary</a:t>
            </a:r>
            <a:r>
              <a:rPr lang="cs-CZ" b="1" dirty="0"/>
              <a:t> source </a:t>
            </a:r>
            <a:r>
              <a:rPr lang="cs-CZ" b="1" dirty="0" err="1"/>
              <a:t>of</a:t>
            </a:r>
            <a:r>
              <a:rPr lang="cs-CZ" b="1" dirty="0"/>
              <a:t> </a:t>
            </a:r>
            <a:r>
              <a:rPr lang="cs-CZ" b="1" dirty="0" err="1"/>
              <a:t>energy</a:t>
            </a:r>
            <a:r>
              <a:rPr lang="cs-CZ" b="1" dirty="0"/>
              <a:t> </a:t>
            </a:r>
            <a:r>
              <a:rPr lang="cs-CZ" dirty="0"/>
              <a:t>in </a:t>
            </a:r>
            <a:r>
              <a:rPr lang="cs-CZ" dirty="0" err="1"/>
              <a:t>the</a:t>
            </a:r>
            <a:r>
              <a:rPr lang="cs-CZ" dirty="0"/>
              <a:t> country</a:t>
            </a:r>
          </a:p>
          <a:p>
            <a:r>
              <a:rPr lang="cs-CZ" b="1" dirty="0" err="1"/>
              <a:t>Guided</a:t>
            </a:r>
            <a:r>
              <a:rPr lang="cs-CZ" b="1" dirty="0"/>
              <a:t> </a:t>
            </a:r>
            <a:r>
              <a:rPr lang="cs-CZ" b="1" dirty="0" err="1"/>
              <a:t>tours</a:t>
            </a:r>
            <a:r>
              <a:rPr lang="cs-CZ" b="1" dirty="0"/>
              <a:t> </a:t>
            </a:r>
            <a:r>
              <a:rPr lang="cs-CZ" dirty="0" err="1"/>
              <a:t>for</a:t>
            </a:r>
            <a:r>
              <a:rPr lang="cs-CZ" dirty="0"/>
              <a:t> </a:t>
            </a:r>
            <a:r>
              <a:rPr lang="cs-CZ" dirty="0" err="1"/>
              <a:t>schools</a:t>
            </a:r>
            <a:r>
              <a:rPr lang="cs-CZ" dirty="0"/>
              <a:t> </a:t>
            </a:r>
            <a:r>
              <a:rPr lang="cs-CZ" dirty="0" err="1"/>
              <a:t>with</a:t>
            </a:r>
            <a:r>
              <a:rPr lang="cs-CZ" dirty="0"/>
              <a:t> </a:t>
            </a:r>
            <a:r>
              <a:rPr lang="cs-CZ" dirty="0" err="1"/>
              <a:t>history</a:t>
            </a:r>
            <a:r>
              <a:rPr lang="cs-CZ" dirty="0"/>
              <a:t>, </a:t>
            </a:r>
            <a:r>
              <a:rPr lang="cs-CZ" dirty="0" err="1"/>
              <a:t>technical</a:t>
            </a:r>
            <a:r>
              <a:rPr lang="cs-CZ" dirty="0"/>
              <a:t> data, </a:t>
            </a:r>
            <a:r>
              <a:rPr lang="cs-CZ" dirty="0" err="1"/>
              <a:t>films</a:t>
            </a:r>
            <a:r>
              <a:rPr lang="cs-CZ" dirty="0"/>
              <a:t>, </a:t>
            </a:r>
            <a:r>
              <a:rPr lang="cs-CZ" dirty="0" err="1"/>
              <a:t>models</a:t>
            </a:r>
            <a:r>
              <a:rPr lang="cs-CZ" dirty="0"/>
              <a:t>, </a:t>
            </a:r>
            <a:r>
              <a:rPr lang="cs-CZ" dirty="0" err="1"/>
              <a:t>interactive</a:t>
            </a:r>
            <a:r>
              <a:rPr lang="cs-CZ" dirty="0"/>
              <a:t> </a:t>
            </a:r>
            <a:r>
              <a:rPr lang="cs-CZ" dirty="0" err="1"/>
              <a:t>units</a:t>
            </a:r>
            <a:endParaRPr lang="cs-CZ" dirty="0"/>
          </a:p>
          <a:p>
            <a:r>
              <a:rPr lang="cs-CZ" dirty="0" err="1"/>
              <a:t>Waterpower</a:t>
            </a:r>
            <a:r>
              <a:rPr lang="cs-CZ" dirty="0"/>
              <a:t> station Dlouhé Stráně </a:t>
            </a:r>
            <a:r>
              <a:rPr lang="cs-CZ" dirty="0" err="1"/>
              <a:t>is</a:t>
            </a:r>
            <a:r>
              <a:rPr lang="cs-CZ" dirty="0"/>
              <a:t> a </a:t>
            </a:r>
            <a:r>
              <a:rPr lang="cs-CZ" dirty="0" err="1"/>
              <a:t>popular</a:t>
            </a:r>
            <a:r>
              <a:rPr lang="cs-CZ" dirty="0"/>
              <a:t> </a:t>
            </a:r>
            <a:r>
              <a:rPr lang="cs-CZ" dirty="0" err="1"/>
              <a:t>tourist</a:t>
            </a:r>
            <a:r>
              <a:rPr lang="cs-CZ" dirty="0"/>
              <a:t> </a:t>
            </a:r>
            <a:r>
              <a:rPr lang="cs-CZ" dirty="0" err="1"/>
              <a:t>destination</a:t>
            </a:r>
            <a:endParaRPr lang="cs-CZ" dirty="0"/>
          </a:p>
          <a:p>
            <a:r>
              <a:rPr lang="cs-CZ" dirty="0" err="1"/>
              <a:t>Interpretation</a:t>
            </a:r>
            <a:r>
              <a:rPr lang="cs-CZ" dirty="0"/>
              <a:t> center </a:t>
            </a:r>
            <a:r>
              <a:rPr lang="cs-CZ" dirty="0" err="1"/>
              <a:t>at</a:t>
            </a:r>
            <a:r>
              <a:rPr lang="cs-CZ" dirty="0"/>
              <a:t> </a:t>
            </a:r>
            <a:r>
              <a:rPr lang="cs-CZ" dirty="0" err="1"/>
              <a:t>the</a:t>
            </a:r>
            <a:r>
              <a:rPr lang="cs-CZ" dirty="0"/>
              <a:t> underground </a:t>
            </a:r>
            <a:r>
              <a:rPr lang="cs-CZ" dirty="0" err="1"/>
              <a:t>power</a:t>
            </a:r>
            <a:r>
              <a:rPr lang="cs-CZ" dirty="0"/>
              <a:t> </a:t>
            </a:r>
            <a:r>
              <a:rPr lang="cs-CZ" dirty="0" err="1"/>
              <a:t>statin</a:t>
            </a:r>
            <a:endParaRPr lang="cs-CZ" dirty="0"/>
          </a:p>
        </p:txBody>
      </p:sp>
      <p:pic>
        <p:nvPicPr>
          <p:cNvPr id="4" name="Obrázek 3" descr="Obsah obrázku text, podepsat, displej&#10;&#10;Popis byl vytvořen automaticky">
            <a:extLst>
              <a:ext uri="{FF2B5EF4-FFF2-40B4-BE49-F238E27FC236}">
                <a16:creationId xmlns:a16="http://schemas.microsoft.com/office/drawing/2014/main" id="{A07E676C-7DF4-D371-BE98-A09AFFBB2E2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513" t="-159" r="34064" b="159"/>
          <a:stretch/>
        </p:blipFill>
        <p:spPr bwMode="auto">
          <a:xfrm>
            <a:off x="7315200" y="715218"/>
            <a:ext cx="4076700" cy="5418871"/>
          </a:xfrm>
          <a:prstGeom prst="rect">
            <a:avLst/>
          </a:prstGeom>
          <a:noFill/>
        </p:spPr>
      </p:pic>
      <p:cxnSp>
        <p:nvCxnSpPr>
          <p:cNvPr id="20" name="Straight Connector 12">
            <a:extLst>
              <a:ext uri="{FF2B5EF4-FFF2-40B4-BE49-F238E27FC236}">
                <a16:creationId xmlns:a16="http://schemas.microsoft.com/office/drawing/2014/main" id="{B810270D-76A7-44B3-9746-7EDF57886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5715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Obrázek 4" descr="Obsah obrázku text&#10;&#10;Popis byl vytvořen automaticky">
            <a:extLst>
              <a:ext uri="{FF2B5EF4-FFF2-40B4-BE49-F238E27FC236}">
                <a16:creationId xmlns:a16="http://schemas.microsoft.com/office/drawing/2014/main" id="{239D0751-E4EF-096F-952D-C3FD8655F8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9885991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8BBB5DA4-B337-43FE-F1C2-497EDC0906E4}"/>
              </a:ext>
            </a:extLst>
          </p:cNvPr>
          <p:cNvSpPr>
            <a:spLocks noGrp="1"/>
          </p:cNvSpPr>
          <p:nvPr>
            <p:ph type="title"/>
          </p:nvPr>
        </p:nvSpPr>
        <p:spPr>
          <a:xfrm>
            <a:off x="690587" y="907128"/>
            <a:ext cx="6699564" cy="1378871"/>
          </a:xfrm>
        </p:spPr>
        <p:txBody>
          <a:bodyPr>
            <a:normAutofit/>
          </a:bodyPr>
          <a:lstStyle/>
          <a:p>
            <a:r>
              <a:rPr lang="cs-CZ" dirty="0"/>
              <a:t>Elbe (LABE) </a:t>
            </a:r>
            <a:r>
              <a:rPr lang="cs-CZ" dirty="0" err="1"/>
              <a:t>spring</a:t>
            </a:r>
            <a:endParaRPr lang="cs-CZ" dirty="0"/>
          </a:p>
        </p:txBody>
      </p:sp>
      <p:cxnSp>
        <p:nvCxnSpPr>
          <p:cNvPr id="14" name="Straight Connector 13">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65151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6B7B9883-5941-C934-BDA0-458787D35785}"/>
              </a:ext>
            </a:extLst>
          </p:cNvPr>
          <p:cNvSpPr>
            <a:spLocks noGrp="1"/>
          </p:cNvSpPr>
          <p:nvPr>
            <p:ph idx="1"/>
          </p:nvPr>
        </p:nvSpPr>
        <p:spPr>
          <a:xfrm>
            <a:off x="695326" y="2285999"/>
            <a:ext cx="6766748" cy="3649080"/>
          </a:xfrm>
        </p:spPr>
        <p:txBody>
          <a:bodyPr>
            <a:normAutofit/>
          </a:bodyPr>
          <a:lstStyle/>
          <a:p>
            <a:r>
              <a:rPr lang="cs-CZ" dirty="0" err="1"/>
              <a:t>Located</a:t>
            </a:r>
            <a:r>
              <a:rPr lang="cs-CZ" dirty="0"/>
              <a:t> on Labská </a:t>
            </a:r>
            <a:r>
              <a:rPr lang="cs-CZ" dirty="0" err="1"/>
              <a:t>meadow</a:t>
            </a:r>
            <a:r>
              <a:rPr lang="cs-CZ" dirty="0"/>
              <a:t> in Krkonoše </a:t>
            </a:r>
            <a:r>
              <a:rPr lang="cs-CZ" dirty="0" err="1"/>
              <a:t>mountain</a:t>
            </a:r>
            <a:r>
              <a:rPr lang="cs-CZ" dirty="0"/>
              <a:t> </a:t>
            </a:r>
            <a:r>
              <a:rPr lang="cs-CZ" dirty="0" err="1"/>
              <a:t>ridge</a:t>
            </a:r>
            <a:endParaRPr lang="cs-CZ" dirty="0"/>
          </a:p>
          <a:p>
            <a:r>
              <a:rPr lang="cs-CZ" b="1" dirty="0" err="1"/>
              <a:t>Symbolic</a:t>
            </a:r>
            <a:r>
              <a:rPr lang="cs-CZ" b="1" dirty="0"/>
              <a:t> </a:t>
            </a:r>
            <a:r>
              <a:rPr lang="cs-CZ" b="1" dirty="0" err="1"/>
              <a:t>installation</a:t>
            </a:r>
            <a:r>
              <a:rPr lang="cs-CZ" b="1" dirty="0"/>
              <a:t> </a:t>
            </a:r>
            <a:r>
              <a:rPr lang="cs-CZ" b="1" dirty="0" err="1"/>
              <a:t>with</a:t>
            </a:r>
            <a:r>
              <a:rPr lang="cs-CZ" b="1" dirty="0"/>
              <a:t> </a:t>
            </a:r>
            <a:r>
              <a:rPr lang="cs-CZ" b="1" dirty="0" err="1"/>
              <a:t>coasts-of-arms</a:t>
            </a:r>
            <a:r>
              <a:rPr lang="cs-CZ" b="1" dirty="0"/>
              <a:t> and </a:t>
            </a:r>
            <a:r>
              <a:rPr lang="cs-CZ" b="1" dirty="0" err="1"/>
              <a:t>wooden</a:t>
            </a:r>
            <a:r>
              <a:rPr lang="cs-CZ" b="1" dirty="0"/>
              <a:t> </a:t>
            </a:r>
            <a:r>
              <a:rPr lang="cs-CZ" b="1" dirty="0" err="1"/>
              <a:t>statue</a:t>
            </a:r>
            <a:r>
              <a:rPr lang="cs-CZ" b="1" dirty="0"/>
              <a:t> </a:t>
            </a:r>
            <a:r>
              <a:rPr lang="cs-CZ" dirty="0" err="1"/>
              <a:t>several</a:t>
            </a:r>
            <a:r>
              <a:rPr lang="cs-CZ" dirty="0"/>
              <a:t> metres </a:t>
            </a:r>
            <a:r>
              <a:rPr lang="cs-CZ" dirty="0" err="1"/>
              <a:t>from</a:t>
            </a:r>
            <a:r>
              <a:rPr lang="cs-CZ" dirty="0"/>
              <a:t> </a:t>
            </a:r>
            <a:r>
              <a:rPr lang="cs-CZ" dirty="0" err="1"/>
              <a:t>the</a:t>
            </a:r>
            <a:r>
              <a:rPr lang="cs-CZ" dirty="0"/>
              <a:t> </a:t>
            </a:r>
            <a:r>
              <a:rPr lang="cs-CZ" dirty="0" err="1"/>
              <a:t>spring</a:t>
            </a:r>
            <a:r>
              <a:rPr lang="cs-CZ" dirty="0"/>
              <a:t> </a:t>
            </a:r>
            <a:r>
              <a:rPr lang="cs-CZ" dirty="0" err="1"/>
              <a:t>itself</a:t>
            </a:r>
            <a:endParaRPr lang="cs-CZ" dirty="0"/>
          </a:p>
          <a:p>
            <a:r>
              <a:rPr lang="cs-CZ" dirty="0" err="1"/>
              <a:t>Spring</a:t>
            </a:r>
            <a:r>
              <a:rPr lang="cs-CZ" dirty="0"/>
              <a:t> </a:t>
            </a:r>
            <a:r>
              <a:rPr lang="cs-CZ" b="1" dirty="0"/>
              <a:t>not </a:t>
            </a:r>
            <a:r>
              <a:rPr lang="cs-CZ" b="1" dirty="0" err="1"/>
              <a:t>accessible</a:t>
            </a:r>
            <a:r>
              <a:rPr lang="cs-CZ" b="1" dirty="0"/>
              <a:t> to </a:t>
            </a:r>
            <a:r>
              <a:rPr lang="cs-CZ" b="1" dirty="0" err="1"/>
              <a:t>the</a:t>
            </a:r>
            <a:r>
              <a:rPr lang="cs-CZ" b="1" dirty="0"/>
              <a:t> public </a:t>
            </a:r>
            <a:r>
              <a:rPr lang="cs-CZ" dirty="0" err="1"/>
              <a:t>due</a:t>
            </a:r>
            <a:r>
              <a:rPr lang="cs-CZ" dirty="0"/>
              <a:t> to </a:t>
            </a:r>
            <a:r>
              <a:rPr lang="cs-CZ" dirty="0" err="1"/>
              <a:t>nature</a:t>
            </a:r>
            <a:r>
              <a:rPr lang="cs-CZ" dirty="0"/>
              <a:t> </a:t>
            </a:r>
            <a:r>
              <a:rPr lang="cs-CZ" dirty="0" err="1"/>
              <a:t>protection</a:t>
            </a:r>
            <a:endParaRPr lang="cs-CZ" dirty="0"/>
          </a:p>
        </p:txBody>
      </p:sp>
      <p:cxnSp>
        <p:nvCxnSpPr>
          <p:cNvPr id="16" name="Straight Connector 15">
            <a:extLst>
              <a:ext uri="{FF2B5EF4-FFF2-40B4-BE49-F238E27FC236}">
                <a16:creationId xmlns:a16="http://schemas.microsoft.com/office/drawing/2014/main" id="{CBA3C59D-8641-484F-A35C-361AD7E155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2521"/>
            <a:ext cx="6515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Obrázek 7" descr="Obsah obrázku text&#10;&#10;Popis byl vytvořen automaticky">
            <a:extLst>
              <a:ext uri="{FF2B5EF4-FFF2-40B4-BE49-F238E27FC236}">
                <a16:creationId xmlns:a16="http://schemas.microsoft.com/office/drawing/2014/main" id="{EE8982F6-C5FD-67D2-AA8B-1C25B64E44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59805"/>
            <a:ext cx="3175810" cy="698195"/>
          </a:xfrm>
          <a:prstGeom prst="rect">
            <a:avLst/>
          </a:prstGeom>
        </p:spPr>
      </p:pic>
      <p:pic>
        <p:nvPicPr>
          <p:cNvPr id="5" name="Obrázek 4">
            <a:extLst>
              <a:ext uri="{FF2B5EF4-FFF2-40B4-BE49-F238E27FC236}">
                <a16:creationId xmlns:a16="http://schemas.microsoft.com/office/drawing/2014/main" id="{7A80A18C-A8ED-56D9-47F3-0A093D76F8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910497" y="1402941"/>
            <a:ext cx="5427144" cy="4069062"/>
          </a:xfrm>
          <a:prstGeom prst="rect">
            <a:avLst/>
          </a:prstGeom>
        </p:spPr>
      </p:pic>
    </p:spTree>
    <p:extLst>
      <p:ext uri="{BB962C8B-B14F-4D97-AF65-F5344CB8AC3E}">
        <p14:creationId xmlns:p14="http://schemas.microsoft.com/office/powerpoint/2010/main" val="9945461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36B3DADF-659F-A135-AAE3-27D0EA31D016}"/>
              </a:ext>
            </a:extLst>
          </p:cNvPr>
          <p:cNvSpPr>
            <a:spLocks noGrp="1"/>
          </p:cNvSpPr>
          <p:nvPr>
            <p:ph type="title"/>
          </p:nvPr>
        </p:nvSpPr>
        <p:spPr>
          <a:xfrm>
            <a:off x="690587" y="907128"/>
            <a:ext cx="6699564" cy="1378871"/>
          </a:xfrm>
        </p:spPr>
        <p:txBody>
          <a:bodyPr>
            <a:normAutofit/>
          </a:bodyPr>
          <a:lstStyle/>
          <a:p>
            <a:pPr>
              <a:lnSpc>
                <a:spcPct val="90000"/>
              </a:lnSpc>
            </a:pPr>
            <a:r>
              <a:rPr lang="cs-CZ" sz="3100"/>
              <a:t>Tour </a:t>
            </a:r>
            <a:r>
              <a:rPr lang="cs-CZ" sz="3100" err="1"/>
              <a:t>of</a:t>
            </a:r>
            <a:r>
              <a:rPr lang="cs-CZ" sz="3100"/>
              <a:t> </a:t>
            </a:r>
            <a:r>
              <a:rPr lang="cs-CZ" sz="3100" err="1"/>
              <a:t>the</a:t>
            </a:r>
            <a:r>
              <a:rPr lang="cs-CZ" sz="3100"/>
              <a:t> underground hot </a:t>
            </a:r>
            <a:r>
              <a:rPr lang="cs-CZ" sz="3100" err="1"/>
              <a:t>spring</a:t>
            </a:r>
            <a:r>
              <a:rPr lang="cs-CZ" sz="3100"/>
              <a:t> vřídlo in </a:t>
            </a:r>
            <a:r>
              <a:rPr lang="cs-CZ" sz="3100" err="1"/>
              <a:t>karlovy</a:t>
            </a:r>
            <a:r>
              <a:rPr lang="cs-CZ" sz="3100"/>
              <a:t> vary</a:t>
            </a:r>
          </a:p>
        </p:txBody>
      </p:sp>
      <p:cxnSp>
        <p:nvCxnSpPr>
          <p:cNvPr id="14" name="Straight Connector 13">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65151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C1B7DF14-51C6-C252-E116-5A2F51EF0823}"/>
              </a:ext>
            </a:extLst>
          </p:cNvPr>
          <p:cNvSpPr>
            <a:spLocks noGrp="1"/>
          </p:cNvSpPr>
          <p:nvPr>
            <p:ph idx="1"/>
          </p:nvPr>
        </p:nvSpPr>
        <p:spPr>
          <a:xfrm>
            <a:off x="695326" y="2285999"/>
            <a:ext cx="6766748" cy="3649080"/>
          </a:xfrm>
        </p:spPr>
        <p:txBody>
          <a:bodyPr>
            <a:normAutofit/>
          </a:bodyPr>
          <a:lstStyle/>
          <a:p>
            <a:r>
              <a:rPr lang="cs-CZ" b="1" dirty="0" err="1"/>
              <a:t>Hottest</a:t>
            </a:r>
            <a:r>
              <a:rPr lang="cs-CZ" b="1" dirty="0"/>
              <a:t> </a:t>
            </a:r>
            <a:r>
              <a:rPr lang="cs-CZ" b="1" dirty="0" err="1"/>
              <a:t>spring</a:t>
            </a:r>
            <a:r>
              <a:rPr lang="cs-CZ" b="1" dirty="0"/>
              <a:t> in </a:t>
            </a:r>
            <a:r>
              <a:rPr lang="cs-CZ" b="1" dirty="0" err="1"/>
              <a:t>the</a:t>
            </a:r>
            <a:r>
              <a:rPr lang="cs-CZ" b="1" dirty="0"/>
              <a:t> Czech Republic</a:t>
            </a:r>
          </a:p>
          <a:p>
            <a:r>
              <a:rPr lang="cs-CZ" dirty="0" err="1"/>
              <a:t>Releases</a:t>
            </a:r>
            <a:r>
              <a:rPr lang="cs-CZ" dirty="0"/>
              <a:t> 2,000 </a:t>
            </a:r>
            <a:r>
              <a:rPr lang="cs-CZ" dirty="0" err="1"/>
              <a:t>liters</a:t>
            </a:r>
            <a:r>
              <a:rPr lang="cs-CZ" dirty="0"/>
              <a:t> </a:t>
            </a:r>
            <a:r>
              <a:rPr lang="cs-CZ" dirty="0" err="1"/>
              <a:t>of</a:t>
            </a:r>
            <a:r>
              <a:rPr lang="cs-CZ" dirty="0"/>
              <a:t> </a:t>
            </a:r>
            <a:r>
              <a:rPr lang="cs-CZ" dirty="0" err="1"/>
              <a:t>mineral</a:t>
            </a:r>
            <a:r>
              <a:rPr lang="cs-CZ" dirty="0"/>
              <a:t> </a:t>
            </a:r>
            <a:r>
              <a:rPr lang="cs-CZ" dirty="0" err="1"/>
              <a:t>water</a:t>
            </a:r>
            <a:r>
              <a:rPr lang="cs-CZ" dirty="0"/>
              <a:t> per second</a:t>
            </a:r>
          </a:p>
          <a:p>
            <a:r>
              <a:rPr lang="cs-CZ" dirty="0" err="1"/>
              <a:t>Used</a:t>
            </a:r>
            <a:r>
              <a:rPr lang="cs-CZ" dirty="0"/>
              <a:t> </a:t>
            </a:r>
            <a:r>
              <a:rPr lang="cs-CZ" dirty="0" err="1"/>
              <a:t>for</a:t>
            </a:r>
            <a:r>
              <a:rPr lang="cs-CZ" dirty="0"/>
              <a:t> </a:t>
            </a:r>
            <a:r>
              <a:rPr lang="cs-CZ" b="1" dirty="0" err="1"/>
              <a:t>mineral</a:t>
            </a:r>
            <a:r>
              <a:rPr lang="cs-CZ" b="1" dirty="0"/>
              <a:t> </a:t>
            </a:r>
            <a:r>
              <a:rPr lang="cs-CZ" b="1" dirty="0" err="1"/>
              <a:t>baths</a:t>
            </a:r>
            <a:r>
              <a:rPr lang="cs-CZ" b="1" dirty="0"/>
              <a:t> and </a:t>
            </a:r>
            <a:r>
              <a:rPr lang="cs-CZ" b="1" dirty="0" err="1"/>
              <a:t>medical</a:t>
            </a:r>
            <a:r>
              <a:rPr lang="cs-CZ" b="1" dirty="0"/>
              <a:t> </a:t>
            </a:r>
            <a:r>
              <a:rPr lang="cs-CZ" b="1" dirty="0" err="1"/>
              <a:t>treatments</a:t>
            </a:r>
            <a:endParaRPr lang="cs-CZ" b="1" dirty="0"/>
          </a:p>
          <a:p>
            <a:r>
              <a:rPr lang="cs-CZ" dirty="0"/>
              <a:t>Underground </a:t>
            </a:r>
            <a:r>
              <a:rPr lang="cs-CZ" dirty="0" err="1"/>
              <a:t>springs</a:t>
            </a:r>
            <a:r>
              <a:rPr lang="cs-CZ" dirty="0"/>
              <a:t> </a:t>
            </a:r>
            <a:r>
              <a:rPr lang="cs-CZ" dirty="0" err="1"/>
              <a:t>showcase</a:t>
            </a:r>
            <a:r>
              <a:rPr lang="cs-CZ" dirty="0"/>
              <a:t> </a:t>
            </a:r>
            <a:r>
              <a:rPr lang="cs-CZ" dirty="0" err="1"/>
              <a:t>production</a:t>
            </a:r>
            <a:r>
              <a:rPr lang="cs-CZ" dirty="0"/>
              <a:t> </a:t>
            </a:r>
            <a:r>
              <a:rPr lang="cs-CZ" dirty="0" err="1"/>
              <a:t>of</a:t>
            </a:r>
            <a:r>
              <a:rPr lang="cs-CZ" dirty="0"/>
              <a:t> </a:t>
            </a:r>
            <a:r>
              <a:rPr lang="cs-CZ" dirty="0" err="1"/>
              <a:t>traditional</a:t>
            </a:r>
            <a:r>
              <a:rPr lang="cs-CZ" dirty="0"/>
              <a:t> </a:t>
            </a:r>
            <a:r>
              <a:rPr lang="cs-CZ" dirty="0" err="1"/>
              <a:t>souvenirs</a:t>
            </a:r>
            <a:r>
              <a:rPr lang="cs-CZ" dirty="0"/>
              <a:t> and </a:t>
            </a:r>
            <a:r>
              <a:rPr lang="cs-CZ" dirty="0" err="1"/>
              <a:t>chemical</a:t>
            </a:r>
            <a:r>
              <a:rPr lang="cs-CZ" dirty="0"/>
              <a:t> </a:t>
            </a:r>
            <a:r>
              <a:rPr lang="cs-CZ" dirty="0" err="1"/>
              <a:t>reactions</a:t>
            </a:r>
            <a:endParaRPr lang="cs-CZ" dirty="0"/>
          </a:p>
        </p:txBody>
      </p:sp>
      <p:cxnSp>
        <p:nvCxnSpPr>
          <p:cNvPr id="16" name="Straight Connector 15">
            <a:extLst>
              <a:ext uri="{FF2B5EF4-FFF2-40B4-BE49-F238E27FC236}">
                <a16:creationId xmlns:a16="http://schemas.microsoft.com/office/drawing/2014/main" id="{CBA3C59D-8641-484F-A35C-361AD7E155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2521"/>
            <a:ext cx="6515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Obrázek 6" descr="Obsah obrázku venku, obloha, mrak, sníh&#10;&#10;Popis byl vytvořen automaticky">
            <a:extLst>
              <a:ext uri="{FF2B5EF4-FFF2-40B4-BE49-F238E27FC236}">
                <a16:creationId xmlns:a16="http://schemas.microsoft.com/office/drawing/2014/main" id="{28E3A215-2D58-A221-CF38-5A82ABB7F9FF}"/>
              </a:ext>
            </a:extLst>
          </p:cNvPr>
          <p:cNvPicPr>
            <a:picLocks noChangeAspect="1"/>
          </p:cNvPicPr>
          <p:nvPr/>
        </p:nvPicPr>
        <p:blipFill rotWithShape="1">
          <a:blip r:embed="rId2">
            <a:extLst>
              <a:ext uri="{28A0092B-C50C-407E-A947-70E740481C1C}">
                <a14:useLocalDpi xmlns:a14="http://schemas.microsoft.com/office/drawing/2010/main" val="0"/>
              </a:ext>
            </a:extLst>
          </a:blip>
          <a:srcRect l="15760" r="44710"/>
          <a:stretch/>
        </p:blipFill>
        <p:spPr>
          <a:xfrm>
            <a:off x="8115300" y="10"/>
            <a:ext cx="4076700" cy="6857990"/>
          </a:xfrm>
          <a:prstGeom prst="rect">
            <a:avLst/>
          </a:prstGeom>
        </p:spPr>
      </p:pic>
      <p:pic>
        <p:nvPicPr>
          <p:cNvPr id="8" name="Obrázek 7" descr="Obsah obrázku text&#10;&#10;Popis byl vytvořen automaticky">
            <a:extLst>
              <a:ext uri="{FF2B5EF4-FFF2-40B4-BE49-F238E27FC236}">
                <a16:creationId xmlns:a16="http://schemas.microsoft.com/office/drawing/2014/main" id="{DD6BD3B9-7A16-6D1F-ADD2-6034FE4588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9805"/>
            <a:ext cx="3175810" cy="698195"/>
          </a:xfrm>
          <a:prstGeom prst="rect">
            <a:avLst/>
          </a:prstGeom>
        </p:spPr>
      </p:pic>
    </p:spTree>
    <p:extLst>
      <p:ext uri="{BB962C8B-B14F-4D97-AF65-F5344CB8AC3E}">
        <p14:creationId xmlns:p14="http://schemas.microsoft.com/office/powerpoint/2010/main" val="1938033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253CA02-07B7-9704-EA71-5F919DC6AFF7}"/>
              </a:ext>
            </a:extLst>
          </p:cNvPr>
          <p:cNvSpPr>
            <a:spLocks noGrp="1"/>
          </p:cNvSpPr>
          <p:nvPr>
            <p:ph type="title"/>
          </p:nvPr>
        </p:nvSpPr>
        <p:spPr/>
        <p:txBody>
          <a:bodyPr/>
          <a:lstStyle/>
          <a:p>
            <a:r>
              <a:rPr lang="cs-CZ" dirty="0" err="1"/>
              <a:t>Summary</a:t>
            </a:r>
            <a:endParaRPr lang="cs-CZ" dirty="0"/>
          </a:p>
        </p:txBody>
      </p:sp>
      <p:sp>
        <p:nvSpPr>
          <p:cNvPr id="3" name="Zástupný obsah 2">
            <a:extLst>
              <a:ext uri="{FF2B5EF4-FFF2-40B4-BE49-F238E27FC236}">
                <a16:creationId xmlns:a16="http://schemas.microsoft.com/office/drawing/2014/main" id="{5E590D48-4747-130E-2A93-2A9D5011F9F1}"/>
              </a:ext>
            </a:extLst>
          </p:cNvPr>
          <p:cNvSpPr>
            <a:spLocks noGrp="1"/>
          </p:cNvSpPr>
          <p:nvPr>
            <p:ph idx="1"/>
          </p:nvPr>
        </p:nvSpPr>
        <p:spPr/>
        <p:txBody>
          <a:bodyPr/>
          <a:lstStyle/>
          <a:p>
            <a:r>
              <a:rPr lang="cs-CZ" dirty="0" err="1"/>
              <a:t>States</a:t>
            </a:r>
            <a:r>
              <a:rPr lang="cs-CZ" dirty="0"/>
              <a:t> and </a:t>
            </a:r>
            <a:r>
              <a:rPr lang="cs-CZ" dirty="0" err="1"/>
              <a:t>bodies</a:t>
            </a:r>
            <a:r>
              <a:rPr lang="cs-CZ" dirty="0"/>
              <a:t> </a:t>
            </a:r>
            <a:r>
              <a:rPr lang="cs-CZ" dirty="0" err="1"/>
              <a:t>of</a:t>
            </a:r>
            <a:r>
              <a:rPr lang="cs-CZ" dirty="0"/>
              <a:t> </a:t>
            </a:r>
            <a:r>
              <a:rPr lang="cs-CZ" dirty="0" err="1"/>
              <a:t>water</a:t>
            </a:r>
            <a:endParaRPr lang="cs-CZ" dirty="0"/>
          </a:p>
          <a:p>
            <a:r>
              <a:rPr lang="cs-CZ" dirty="0" err="1"/>
              <a:t>Water</a:t>
            </a:r>
            <a:r>
              <a:rPr lang="cs-CZ" dirty="0"/>
              <a:t> as a </a:t>
            </a:r>
            <a:r>
              <a:rPr lang="cs-CZ" b="1" dirty="0" err="1"/>
              <a:t>scarce</a:t>
            </a:r>
            <a:r>
              <a:rPr lang="cs-CZ" b="1" dirty="0"/>
              <a:t> </a:t>
            </a:r>
            <a:r>
              <a:rPr lang="cs-CZ" b="1" dirty="0" err="1"/>
              <a:t>resource</a:t>
            </a:r>
            <a:endParaRPr lang="cs-CZ" b="1" dirty="0"/>
          </a:p>
          <a:p>
            <a:r>
              <a:rPr lang="cs-CZ" b="1" dirty="0" err="1"/>
              <a:t>Water</a:t>
            </a:r>
            <a:r>
              <a:rPr lang="cs-CZ" b="1" dirty="0"/>
              <a:t> </a:t>
            </a:r>
            <a:r>
              <a:rPr lang="cs-CZ" b="1" dirty="0" err="1"/>
              <a:t>interpretation</a:t>
            </a:r>
            <a:r>
              <a:rPr lang="cs-CZ" b="1" dirty="0"/>
              <a:t> </a:t>
            </a:r>
            <a:r>
              <a:rPr lang="cs-CZ" b="1" dirty="0" err="1"/>
              <a:t>topics</a:t>
            </a:r>
            <a:r>
              <a:rPr lang="cs-CZ" b="1" dirty="0"/>
              <a:t> - </a:t>
            </a:r>
            <a:r>
              <a:rPr lang="cs-CZ" dirty="0" err="1"/>
              <a:t>tourism</a:t>
            </a:r>
            <a:r>
              <a:rPr lang="cs-CZ" dirty="0"/>
              <a:t> </a:t>
            </a:r>
            <a:r>
              <a:rPr lang="cs-CZ" dirty="0" err="1"/>
              <a:t>attractions</a:t>
            </a:r>
            <a:r>
              <a:rPr lang="cs-CZ" dirty="0"/>
              <a:t>, </a:t>
            </a:r>
            <a:r>
              <a:rPr lang="cs-CZ" dirty="0" err="1"/>
              <a:t>the</a:t>
            </a:r>
            <a:r>
              <a:rPr lang="cs-CZ" dirty="0"/>
              <a:t> </a:t>
            </a:r>
            <a:r>
              <a:rPr lang="cs-CZ" dirty="0" err="1"/>
              <a:t>importance</a:t>
            </a:r>
            <a:r>
              <a:rPr lang="cs-CZ" dirty="0"/>
              <a:t> </a:t>
            </a:r>
            <a:r>
              <a:rPr lang="cs-CZ" dirty="0" err="1"/>
              <a:t>of</a:t>
            </a:r>
            <a:r>
              <a:rPr lang="cs-CZ" dirty="0"/>
              <a:t> </a:t>
            </a:r>
            <a:r>
              <a:rPr lang="cs-CZ" dirty="0" err="1"/>
              <a:t>water</a:t>
            </a:r>
            <a:r>
              <a:rPr lang="cs-CZ" dirty="0"/>
              <a:t> in </a:t>
            </a:r>
            <a:r>
              <a:rPr lang="cs-CZ" dirty="0" err="1"/>
              <a:t>nature</a:t>
            </a:r>
            <a:r>
              <a:rPr lang="cs-CZ" dirty="0"/>
              <a:t>, </a:t>
            </a:r>
            <a:r>
              <a:rPr lang="cs-CZ" dirty="0" err="1"/>
              <a:t>water</a:t>
            </a:r>
            <a:r>
              <a:rPr lang="cs-CZ" dirty="0"/>
              <a:t> </a:t>
            </a:r>
            <a:r>
              <a:rPr lang="cs-CZ" dirty="0" err="1"/>
              <a:t>consumption</a:t>
            </a:r>
            <a:r>
              <a:rPr lang="cs-CZ" dirty="0"/>
              <a:t> in </a:t>
            </a:r>
            <a:r>
              <a:rPr lang="cs-CZ" dirty="0" err="1"/>
              <a:t>tourism</a:t>
            </a:r>
            <a:endParaRPr lang="cs-CZ" dirty="0"/>
          </a:p>
          <a:p>
            <a:r>
              <a:rPr lang="cs-CZ" b="1" dirty="0" err="1"/>
              <a:t>Interpretation</a:t>
            </a:r>
            <a:r>
              <a:rPr lang="cs-CZ" b="1" dirty="0"/>
              <a:t> </a:t>
            </a:r>
            <a:r>
              <a:rPr lang="cs-CZ" b="1" dirty="0" err="1"/>
              <a:t>methods</a:t>
            </a:r>
            <a:endParaRPr lang="cs-CZ" b="1" dirty="0"/>
          </a:p>
          <a:p>
            <a:r>
              <a:rPr lang="cs-CZ" b="1" dirty="0" err="1"/>
              <a:t>Examples</a:t>
            </a:r>
            <a:r>
              <a:rPr lang="cs-CZ" b="1" dirty="0"/>
              <a:t> </a:t>
            </a:r>
            <a:r>
              <a:rPr lang="cs-CZ" b="1" dirty="0" err="1"/>
              <a:t>of</a:t>
            </a:r>
            <a:r>
              <a:rPr lang="cs-CZ" b="1" dirty="0"/>
              <a:t> </a:t>
            </a:r>
            <a:r>
              <a:rPr lang="cs-CZ" b="1" dirty="0" err="1"/>
              <a:t>interpretation</a:t>
            </a:r>
            <a:endParaRPr lang="cs-CZ" b="1" dirty="0"/>
          </a:p>
          <a:p>
            <a:endParaRPr lang="cs-CZ" dirty="0"/>
          </a:p>
          <a:p>
            <a:endParaRPr lang="cs-CZ" dirty="0"/>
          </a:p>
          <a:p>
            <a:endParaRPr lang="cs-CZ" dirty="0"/>
          </a:p>
          <a:p>
            <a:endParaRPr lang="cs-CZ" dirty="0"/>
          </a:p>
          <a:p>
            <a:endParaRPr lang="cs-CZ" dirty="0"/>
          </a:p>
        </p:txBody>
      </p:sp>
    </p:spTree>
    <p:extLst>
      <p:ext uri="{BB962C8B-B14F-4D97-AF65-F5344CB8AC3E}">
        <p14:creationId xmlns:p14="http://schemas.microsoft.com/office/powerpoint/2010/main" val="18105775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1D79BAD-EA1A-E51B-151F-794CB70A7FDB}"/>
              </a:ext>
            </a:extLst>
          </p:cNvPr>
          <p:cNvSpPr>
            <a:spLocks noGrp="1"/>
          </p:cNvSpPr>
          <p:nvPr>
            <p:ph type="title"/>
          </p:nvPr>
        </p:nvSpPr>
        <p:spPr/>
        <p:txBody>
          <a:bodyPr/>
          <a:lstStyle/>
          <a:p>
            <a:r>
              <a:rPr lang="cs-CZ" dirty="0" err="1"/>
              <a:t>definitions</a:t>
            </a:r>
            <a:endParaRPr lang="cs-CZ" dirty="0"/>
          </a:p>
        </p:txBody>
      </p:sp>
      <p:sp>
        <p:nvSpPr>
          <p:cNvPr id="3" name="Zástupný obsah 2">
            <a:extLst>
              <a:ext uri="{FF2B5EF4-FFF2-40B4-BE49-F238E27FC236}">
                <a16:creationId xmlns:a16="http://schemas.microsoft.com/office/drawing/2014/main" id="{9F7FE37D-3219-D0CF-3EB4-6EB1F8B9B05F}"/>
              </a:ext>
            </a:extLst>
          </p:cNvPr>
          <p:cNvSpPr>
            <a:spLocks noGrp="1"/>
          </p:cNvSpPr>
          <p:nvPr>
            <p:ph idx="1"/>
          </p:nvPr>
        </p:nvSpPr>
        <p:spPr/>
        <p:txBody>
          <a:bodyPr/>
          <a:lstStyle/>
          <a:p>
            <a:r>
              <a:rPr lang="cs-CZ" b="1" dirty="0" err="1"/>
              <a:t>Geo-tourism</a:t>
            </a:r>
            <a:r>
              <a:rPr lang="cs-CZ" dirty="0"/>
              <a:t> – a type </a:t>
            </a:r>
            <a:r>
              <a:rPr lang="cs-CZ" dirty="0" err="1"/>
              <a:t>of</a:t>
            </a:r>
            <a:r>
              <a:rPr lang="cs-CZ" dirty="0"/>
              <a:t> natural area </a:t>
            </a:r>
            <a:r>
              <a:rPr lang="cs-CZ" dirty="0" err="1"/>
              <a:t>tourism</a:t>
            </a:r>
            <a:r>
              <a:rPr lang="cs-CZ" dirty="0"/>
              <a:t> </a:t>
            </a:r>
            <a:r>
              <a:rPr lang="cs-CZ" dirty="0" err="1"/>
              <a:t>focusing</a:t>
            </a:r>
            <a:r>
              <a:rPr lang="cs-CZ" dirty="0"/>
              <a:t> on geology and </a:t>
            </a:r>
            <a:r>
              <a:rPr lang="cs-CZ" dirty="0" err="1"/>
              <a:t>landscape</a:t>
            </a:r>
            <a:endParaRPr lang="cs-CZ" dirty="0"/>
          </a:p>
          <a:p>
            <a:r>
              <a:rPr lang="cs-CZ" b="1" dirty="0" err="1"/>
              <a:t>Geo-tourist</a:t>
            </a:r>
            <a:r>
              <a:rPr lang="cs-CZ" b="1" dirty="0"/>
              <a:t> </a:t>
            </a:r>
            <a:r>
              <a:rPr lang="cs-CZ" dirty="0"/>
              <a:t>– </a:t>
            </a:r>
            <a:r>
              <a:rPr lang="cs-CZ" dirty="0" err="1"/>
              <a:t>undertakes</a:t>
            </a:r>
            <a:r>
              <a:rPr lang="cs-CZ" dirty="0"/>
              <a:t> </a:t>
            </a:r>
            <a:r>
              <a:rPr lang="cs-CZ" dirty="0" err="1"/>
              <a:t>geo-tourism</a:t>
            </a:r>
            <a:r>
              <a:rPr lang="cs-CZ" dirty="0"/>
              <a:t>, </a:t>
            </a:r>
            <a:r>
              <a:rPr lang="cs-CZ" dirty="0" err="1"/>
              <a:t>wants</a:t>
            </a:r>
            <a:r>
              <a:rPr lang="cs-CZ" dirty="0"/>
              <a:t> to </a:t>
            </a:r>
            <a:r>
              <a:rPr lang="cs-CZ" dirty="0" err="1"/>
              <a:t>learn</a:t>
            </a:r>
            <a:r>
              <a:rPr lang="cs-CZ" dirty="0"/>
              <a:t> </a:t>
            </a:r>
            <a:r>
              <a:rPr lang="cs-CZ" dirty="0" err="1"/>
              <a:t>about</a:t>
            </a:r>
            <a:r>
              <a:rPr lang="cs-CZ" dirty="0"/>
              <a:t> </a:t>
            </a:r>
            <a:r>
              <a:rPr lang="cs-CZ" dirty="0" err="1"/>
              <a:t>the</a:t>
            </a:r>
            <a:r>
              <a:rPr lang="cs-CZ" dirty="0"/>
              <a:t> </a:t>
            </a:r>
            <a:r>
              <a:rPr lang="cs-CZ" dirty="0" err="1"/>
              <a:t>site‘s</a:t>
            </a:r>
            <a:r>
              <a:rPr lang="cs-CZ" dirty="0"/>
              <a:t> </a:t>
            </a:r>
            <a:r>
              <a:rPr lang="cs-CZ" dirty="0" err="1"/>
              <a:t>features</a:t>
            </a:r>
            <a:r>
              <a:rPr lang="cs-CZ" dirty="0"/>
              <a:t> (Allan, 2012)</a:t>
            </a:r>
          </a:p>
          <a:p>
            <a:r>
              <a:rPr lang="cs-CZ" b="1" dirty="0" err="1"/>
              <a:t>Sustainable</a:t>
            </a:r>
            <a:r>
              <a:rPr lang="cs-CZ" b="1" dirty="0"/>
              <a:t> </a:t>
            </a:r>
            <a:r>
              <a:rPr lang="cs-CZ" b="1" dirty="0" err="1"/>
              <a:t>geo-tourism</a:t>
            </a:r>
            <a:r>
              <a:rPr lang="cs-CZ" b="1" dirty="0"/>
              <a:t> </a:t>
            </a:r>
            <a:r>
              <a:rPr lang="cs-CZ" dirty="0"/>
              <a:t>– </a:t>
            </a:r>
            <a:r>
              <a:rPr lang="cs-CZ" dirty="0" err="1"/>
              <a:t>involves</a:t>
            </a:r>
            <a:r>
              <a:rPr lang="cs-CZ" dirty="0"/>
              <a:t> </a:t>
            </a:r>
            <a:r>
              <a:rPr lang="cs-CZ" dirty="0" err="1"/>
              <a:t>an</a:t>
            </a:r>
            <a:r>
              <a:rPr lang="cs-CZ" dirty="0"/>
              <a:t> </a:t>
            </a:r>
            <a:r>
              <a:rPr lang="cs-CZ" dirty="0" err="1"/>
              <a:t>attempt</a:t>
            </a:r>
            <a:r>
              <a:rPr lang="cs-CZ" dirty="0"/>
              <a:t> to </a:t>
            </a:r>
            <a:r>
              <a:rPr lang="cs-CZ" dirty="0" err="1"/>
              <a:t>create</a:t>
            </a:r>
            <a:r>
              <a:rPr lang="cs-CZ" dirty="0"/>
              <a:t> </a:t>
            </a:r>
            <a:r>
              <a:rPr lang="cs-CZ" dirty="0" err="1"/>
              <a:t>sustainable</a:t>
            </a:r>
            <a:r>
              <a:rPr lang="cs-CZ" dirty="0"/>
              <a:t> </a:t>
            </a:r>
            <a:r>
              <a:rPr lang="cs-CZ" dirty="0" err="1"/>
              <a:t>tourism</a:t>
            </a:r>
            <a:r>
              <a:rPr lang="cs-CZ" dirty="0"/>
              <a:t> </a:t>
            </a:r>
            <a:r>
              <a:rPr lang="cs-CZ" dirty="0" err="1"/>
              <a:t>formats</a:t>
            </a:r>
            <a:endParaRPr lang="cs-CZ" dirty="0"/>
          </a:p>
          <a:p>
            <a:r>
              <a:rPr lang="cs-CZ" b="1" dirty="0"/>
              <a:t>Speleology</a:t>
            </a:r>
            <a:r>
              <a:rPr lang="cs-CZ" dirty="0"/>
              <a:t> – </a:t>
            </a:r>
            <a:r>
              <a:rPr lang="cs-CZ" dirty="0" err="1"/>
              <a:t>scientific</a:t>
            </a:r>
            <a:r>
              <a:rPr lang="cs-CZ" dirty="0"/>
              <a:t> </a:t>
            </a:r>
            <a:r>
              <a:rPr lang="cs-CZ" dirty="0" err="1"/>
              <a:t>discipline</a:t>
            </a:r>
            <a:r>
              <a:rPr lang="cs-CZ" dirty="0"/>
              <a:t> </a:t>
            </a:r>
            <a:r>
              <a:rPr lang="cs-CZ" dirty="0" err="1"/>
              <a:t>concerned</a:t>
            </a:r>
            <a:r>
              <a:rPr lang="cs-CZ" dirty="0"/>
              <a:t> </a:t>
            </a:r>
            <a:r>
              <a:rPr lang="cs-CZ" dirty="0" err="1"/>
              <a:t>with</a:t>
            </a:r>
            <a:r>
              <a:rPr lang="cs-CZ" dirty="0"/>
              <a:t> </a:t>
            </a:r>
            <a:r>
              <a:rPr lang="cs-CZ" dirty="0" err="1"/>
              <a:t>all</a:t>
            </a:r>
            <a:r>
              <a:rPr lang="cs-CZ" dirty="0"/>
              <a:t> </a:t>
            </a:r>
            <a:r>
              <a:rPr lang="cs-CZ" dirty="0" err="1"/>
              <a:t>aspects</a:t>
            </a:r>
            <a:r>
              <a:rPr lang="cs-CZ" dirty="0"/>
              <a:t> </a:t>
            </a:r>
            <a:r>
              <a:rPr lang="cs-CZ" dirty="0" err="1"/>
              <a:t>of</a:t>
            </a:r>
            <a:r>
              <a:rPr lang="cs-CZ" dirty="0"/>
              <a:t> </a:t>
            </a:r>
            <a:r>
              <a:rPr lang="cs-CZ" dirty="0" err="1"/>
              <a:t>caves</a:t>
            </a:r>
            <a:r>
              <a:rPr lang="cs-CZ" dirty="0"/>
              <a:t> and </a:t>
            </a:r>
            <a:r>
              <a:rPr lang="cs-CZ" dirty="0" err="1"/>
              <a:t>cave</a:t>
            </a:r>
            <a:r>
              <a:rPr lang="cs-CZ" dirty="0"/>
              <a:t> </a:t>
            </a:r>
            <a:r>
              <a:rPr lang="cs-CZ" dirty="0" err="1"/>
              <a:t>systems</a:t>
            </a:r>
            <a:endParaRPr lang="cs-CZ" dirty="0"/>
          </a:p>
          <a:p>
            <a:r>
              <a:rPr lang="cs-CZ" b="1" dirty="0" err="1"/>
              <a:t>Speleo-tourism</a:t>
            </a:r>
            <a:r>
              <a:rPr lang="cs-CZ" b="1" dirty="0"/>
              <a:t>/</a:t>
            </a:r>
            <a:r>
              <a:rPr lang="cs-CZ" b="1" dirty="0" err="1"/>
              <a:t>cave</a:t>
            </a:r>
            <a:r>
              <a:rPr lang="cs-CZ" b="1" dirty="0"/>
              <a:t> </a:t>
            </a:r>
            <a:r>
              <a:rPr lang="cs-CZ" b="1" dirty="0" err="1"/>
              <a:t>tourism</a:t>
            </a:r>
            <a:r>
              <a:rPr lang="cs-CZ" b="1" dirty="0"/>
              <a:t> </a:t>
            </a:r>
            <a:r>
              <a:rPr lang="cs-CZ" dirty="0"/>
              <a:t>– </a:t>
            </a:r>
            <a:r>
              <a:rPr lang="cs-CZ" dirty="0" err="1"/>
              <a:t>activities</a:t>
            </a:r>
            <a:r>
              <a:rPr lang="cs-CZ" dirty="0"/>
              <a:t> </a:t>
            </a:r>
            <a:r>
              <a:rPr lang="cs-CZ" dirty="0" err="1"/>
              <a:t>covering</a:t>
            </a:r>
            <a:r>
              <a:rPr lang="cs-CZ" dirty="0"/>
              <a:t> a variety </a:t>
            </a:r>
            <a:r>
              <a:rPr lang="cs-CZ" dirty="0" err="1"/>
              <a:t>of</a:t>
            </a:r>
            <a:r>
              <a:rPr lang="cs-CZ" dirty="0"/>
              <a:t> </a:t>
            </a:r>
            <a:r>
              <a:rPr lang="cs-CZ" dirty="0" err="1"/>
              <a:t>cave</a:t>
            </a:r>
            <a:r>
              <a:rPr lang="cs-CZ" dirty="0"/>
              <a:t> </a:t>
            </a:r>
            <a:r>
              <a:rPr lang="cs-CZ" dirty="0" err="1"/>
              <a:t>tours</a:t>
            </a:r>
            <a:endParaRPr lang="cs-CZ" dirty="0"/>
          </a:p>
          <a:p>
            <a:r>
              <a:rPr lang="cs-CZ" b="1" dirty="0" err="1"/>
              <a:t>Geo-ethics</a:t>
            </a:r>
            <a:r>
              <a:rPr lang="cs-CZ" dirty="0"/>
              <a:t> – a </a:t>
            </a:r>
            <a:r>
              <a:rPr lang="cs-CZ" dirty="0" err="1"/>
              <a:t>scientific</a:t>
            </a:r>
            <a:r>
              <a:rPr lang="cs-CZ" dirty="0"/>
              <a:t> </a:t>
            </a:r>
            <a:r>
              <a:rPr lang="cs-CZ" dirty="0" err="1"/>
              <a:t>focus</a:t>
            </a:r>
            <a:r>
              <a:rPr lang="cs-CZ" dirty="0"/>
              <a:t> on </a:t>
            </a:r>
            <a:r>
              <a:rPr lang="cs-CZ" dirty="0" err="1"/>
              <a:t>the</a:t>
            </a:r>
            <a:r>
              <a:rPr lang="cs-CZ" dirty="0"/>
              <a:t> </a:t>
            </a:r>
            <a:r>
              <a:rPr lang="cs-CZ" dirty="0" err="1"/>
              <a:t>interaction</a:t>
            </a:r>
            <a:r>
              <a:rPr lang="cs-CZ" dirty="0"/>
              <a:t> </a:t>
            </a:r>
            <a:r>
              <a:rPr lang="cs-CZ" dirty="0" err="1"/>
              <a:t>of</a:t>
            </a:r>
            <a:r>
              <a:rPr lang="cs-CZ" dirty="0"/>
              <a:t> </a:t>
            </a:r>
            <a:r>
              <a:rPr lang="cs-CZ" dirty="0" err="1"/>
              <a:t>human</a:t>
            </a:r>
            <a:r>
              <a:rPr lang="cs-CZ" dirty="0"/>
              <a:t> </a:t>
            </a:r>
            <a:r>
              <a:rPr lang="cs-CZ" dirty="0" err="1"/>
              <a:t>beings</a:t>
            </a:r>
            <a:r>
              <a:rPr lang="cs-CZ" dirty="0"/>
              <a:t> </a:t>
            </a:r>
            <a:r>
              <a:rPr lang="cs-CZ" dirty="0" err="1"/>
              <a:t>with</a:t>
            </a:r>
            <a:r>
              <a:rPr lang="cs-CZ" dirty="0"/>
              <a:t> </a:t>
            </a:r>
            <a:r>
              <a:rPr lang="cs-CZ" dirty="0" err="1"/>
              <a:t>the</a:t>
            </a:r>
            <a:r>
              <a:rPr lang="cs-CZ" dirty="0"/>
              <a:t> </a:t>
            </a:r>
            <a:r>
              <a:rPr lang="cs-CZ" dirty="0" err="1"/>
              <a:t>Earth‘s</a:t>
            </a:r>
            <a:r>
              <a:rPr lang="cs-CZ" dirty="0"/>
              <a:t> natural </a:t>
            </a:r>
            <a:r>
              <a:rPr lang="cs-CZ" dirty="0" err="1"/>
              <a:t>systems</a:t>
            </a:r>
            <a:r>
              <a:rPr lang="cs-CZ" dirty="0"/>
              <a:t>, </a:t>
            </a:r>
            <a:r>
              <a:rPr lang="cs-CZ" dirty="0" err="1"/>
              <a:t>investigating</a:t>
            </a:r>
            <a:r>
              <a:rPr lang="cs-CZ" dirty="0"/>
              <a:t> </a:t>
            </a:r>
            <a:r>
              <a:rPr lang="cs-CZ" dirty="0" err="1"/>
              <a:t>the</a:t>
            </a:r>
            <a:r>
              <a:rPr lang="cs-CZ" dirty="0"/>
              <a:t> </a:t>
            </a:r>
            <a:r>
              <a:rPr lang="cs-CZ" dirty="0" err="1"/>
              <a:t>impacts</a:t>
            </a:r>
            <a:r>
              <a:rPr lang="cs-CZ" dirty="0"/>
              <a:t> </a:t>
            </a:r>
            <a:r>
              <a:rPr lang="cs-CZ" dirty="0" err="1"/>
              <a:t>of</a:t>
            </a:r>
            <a:r>
              <a:rPr lang="cs-CZ" dirty="0"/>
              <a:t> these </a:t>
            </a:r>
            <a:r>
              <a:rPr lang="cs-CZ" dirty="0" err="1"/>
              <a:t>interactions</a:t>
            </a:r>
            <a:r>
              <a:rPr lang="cs-CZ" dirty="0"/>
              <a:t>, </a:t>
            </a:r>
            <a:r>
              <a:rPr lang="cs-CZ" dirty="0" err="1"/>
              <a:t>providing</a:t>
            </a:r>
            <a:r>
              <a:rPr lang="cs-CZ" dirty="0"/>
              <a:t> </a:t>
            </a:r>
            <a:r>
              <a:rPr lang="cs-CZ" dirty="0" err="1"/>
              <a:t>reflections</a:t>
            </a:r>
            <a:r>
              <a:rPr lang="cs-CZ" dirty="0"/>
              <a:t> on </a:t>
            </a:r>
            <a:r>
              <a:rPr lang="cs-CZ" dirty="0" err="1"/>
              <a:t>what</a:t>
            </a:r>
            <a:r>
              <a:rPr lang="cs-CZ" dirty="0"/>
              <a:t> </a:t>
            </a:r>
            <a:r>
              <a:rPr lang="cs-CZ" dirty="0" err="1"/>
              <a:t>is</a:t>
            </a:r>
            <a:r>
              <a:rPr lang="cs-CZ" dirty="0"/>
              <a:t> </a:t>
            </a:r>
            <a:r>
              <a:rPr lang="cs-CZ" dirty="0" err="1"/>
              <a:t>appropriate</a:t>
            </a:r>
            <a:r>
              <a:rPr lang="cs-CZ" dirty="0"/>
              <a:t> </a:t>
            </a:r>
            <a:r>
              <a:rPr lang="cs-CZ" dirty="0" err="1"/>
              <a:t>behaviour</a:t>
            </a:r>
            <a:r>
              <a:rPr lang="cs-CZ" dirty="0"/>
              <a:t> in such </a:t>
            </a:r>
            <a:r>
              <a:rPr lang="cs-CZ" dirty="0" err="1"/>
              <a:t>situa</a:t>
            </a:r>
            <a:endParaRPr lang="cs-CZ" dirty="0"/>
          </a:p>
        </p:txBody>
      </p:sp>
      <p:pic>
        <p:nvPicPr>
          <p:cNvPr id="4" name="Obrázek 3" descr="Obsah obrázku text&#10;&#10;Popis byl vytvořen automaticky">
            <a:extLst>
              <a:ext uri="{FF2B5EF4-FFF2-40B4-BE49-F238E27FC236}">
                <a16:creationId xmlns:a16="http://schemas.microsoft.com/office/drawing/2014/main" id="{9E591A02-C8D9-1CA0-DE42-C4644C2472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23317814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ED727D9-1729-4821-90AA-99DB0D852FC3}"/>
              </a:ext>
            </a:extLst>
          </p:cNvPr>
          <p:cNvSpPr>
            <a:spLocks noGrp="1"/>
          </p:cNvSpPr>
          <p:nvPr>
            <p:ph type="title"/>
          </p:nvPr>
        </p:nvSpPr>
        <p:spPr/>
        <p:txBody>
          <a:bodyPr/>
          <a:lstStyle/>
          <a:p>
            <a:r>
              <a:rPr lang="cs-CZ" dirty="0" err="1"/>
              <a:t>references</a:t>
            </a:r>
            <a:endParaRPr lang="en-US" dirty="0"/>
          </a:p>
        </p:txBody>
      </p:sp>
      <p:sp>
        <p:nvSpPr>
          <p:cNvPr id="3" name="Zástupný obsah 2">
            <a:extLst>
              <a:ext uri="{FF2B5EF4-FFF2-40B4-BE49-F238E27FC236}">
                <a16:creationId xmlns:a16="http://schemas.microsoft.com/office/drawing/2014/main" id="{AB3D338E-18BB-474E-83DD-ADB1B037D020}"/>
              </a:ext>
            </a:extLst>
          </p:cNvPr>
          <p:cNvSpPr>
            <a:spLocks noGrp="1"/>
          </p:cNvSpPr>
          <p:nvPr>
            <p:ph idx="1"/>
          </p:nvPr>
        </p:nvSpPr>
        <p:spPr>
          <a:xfrm>
            <a:off x="700635" y="2183795"/>
            <a:ext cx="10691265" cy="3636088"/>
          </a:xfrm>
        </p:spPr>
        <p:txBody>
          <a:bodyPr>
            <a:noAutofit/>
          </a:bodyPr>
          <a:lstStyle/>
          <a:p>
            <a:pPr>
              <a:lnSpc>
                <a:spcPct val="107000"/>
              </a:lnSpc>
              <a:spcAft>
                <a:spcPts val="800"/>
              </a:spcAft>
            </a:pPr>
            <a:r>
              <a:rPr lang="en-GB" sz="1800" dirty="0">
                <a:effectLst/>
                <a:ea typeface="Calibri" panose="020F0502020204030204" pitchFamily="34" charset="0"/>
              </a:rPr>
              <a:t>Czech Republic Expo 2020. CZEXPO. 2022. </a:t>
            </a:r>
            <a:r>
              <a:rPr lang="en-GB" sz="1800" dirty="0" err="1">
                <a:effectLst/>
                <a:ea typeface="Calibri" panose="020F0502020204030204" pitchFamily="34" charset="0"/>
              </a:rPr>
              <a:t>Český</a:t>
            </a:r>
            <a:r>
              <a:rPr lang="en-GB" sz="1800" dirty="0">
                <a:effectLst/>
                <a:ea typeface="Calibri" panose="020F0502020204030204" pitchFamily="34" charset="0"/>
              </a:rPr>
              <a:t> </a:t>
            </a:r>
            <a:r>
              <a:rPr lang="en-GB" sz="1800" dirty="0" err="1">
                <a:effectLst/>
                <a:ea typeface="Calibri" panose="020F0502020204030204" pitchFamily="34" charset="0"/>
              </a:rPr>
              <a:t>pavilon</a:t>
            </a:r>
            <a:r>
              <a:rPr lang="en-GB" sz="1800" dirty="0">
                <a:effectLst/>
                <a:ea typeface="Calibri" panose="020F0502020204030204" pitchFamily="34" charset="0"/>
              </a:rPr>
              <a:t> </a:t>
            </a:r>
            <a:r>
              <a:rPr lang="en-GB" sz="1800" dirty="0" err="1">
                <a:effectLst/>
                <a:ea typeface="Calibri" panose="020F0502020204030204" pitchFamily="34" charset="0"/>
              </a:rPr>
              <a:t>na</a:t>
            </a:r>
            <a:r>
              <a:rPr lang="en-GB" sz="1800" dirty="0">
                <a:effectLst/>
                <a:ea typeface="Calibri" panose="020F0502020204030204" pitchFamily="34" charset="0"/>
              </a:rPr>
              <a:t> EXPO </a:t>
            </a:r>
            <a:r>
              <a:rPr lang="en-GB" sz="1800" dirty="0" err="1">
                <a:effectLst/>
                <a:ea typeface="Calibri" panose="020F0502020204030204" pitchFamily="34" charset="0"/>
              </a:rPr>
              <a:t>ocenil</a:t>
            </a:r>
            <a:r>
              <a:rPr lang="en-GB" sz="1800" dirty="0">
                <a:effectLst/>
                <a:ea typeface="Calibri" panose="020F0502020204030204" pitchFamily="34" charset="0"/>
              </a:rPr>
              <a:t> </a:t>
            </a:r>
            <a:r>
              <a:rPr lang="en-GB" sz="1800" dirty="0" err="1">
                <a:effectLst/>
                <a:ea typeface="Calibri" panose="020F0502020204030204" pitchFamily="34" charset="0"/>
              </a:rPr>
              <a:t>nejlepší</a:t>
            </a:r>
            <a:r>
              <a:rPr lang="en-GB" sz="1800" dirty="0">
                <a:effectLst/>
                <a:ea typeface="Calibri" panose="020F0502020204030204" pitchFamily="34" charset="0"/>
              </a:rPr>
              <a:t> </a:t>
            </a:r>
            <a:r>
              <a:rPr lang="en-GB" sz="1800" dirty="0" err="1">
                <a:effectLst/>
                <a:ea typeface="Calibri" panose="020F0502020204030204" pitchFamily="34" charset="0"/>
              </a:rPr>
              <a:t>inovaci</a:t>
            </a:r>
            <a:r>
              <a:rPr lang="en-GB" sz="1800" dirty="0">
                <a:effectLst/>
                <a:ea typeface="Calibri" panose="020F0502020204030204" pitchFamily="34" charset="0"/>
              </a:rPr>
              <a:t>, design a </a:t>
            </a:r>
            <a:r>
              <a:rPr lang="en-GB" sz="1800" dirty="0" err="1">
                <a:effectLst/>
                <a:ea typeface="Calibri" panose="020F0502020204030204" pitchFamily="34" charset="0"/>
              </a:rPr>
              <a:t>příspěvek</a:t>
            </a:r>
            <a:r>
              <a:rPr lang="en-GB" sz="1800" dirty="0">
                <a:effectLst/>
                <a:ea typeface="Calibri" panose="020F0502020204030204" pitchFamily="34" charset="0"/>
              </a:rPr>
              <a:t> k </a:t>
            </a:r>
            <a:r>
              <a:rPr lang="en-GB" sz="1800" dirty="0" err="1">
                <a:effectLst/>
                <a:ea typeface="Calibri" panose="020F0502020204030204" pitchFamily="34" charset="0"/>
              </a:rPr>
              <a:t>udržitelnosti</a:t>
            </a:r>
            <a:r>
              <a:rPr lang="en-GB" sz="1800" dirty="0">
                <a:effectLst/>
                <a:ea typeface="Calibri" panose="020F0502020204030204" pitchFamily="34" charset="0"/>
              </a:rPr>
              <a:t>. </a:t>
            </a:r>
            <a:r>
              <a:rPr lang="en-GB" sz="1800" u="sng" dirty="0">
                <a:solidFill>
                  <a:srgbClr val="0563C1"/>
                </a:solidFill>
                <a:effectLst/>
                <a:ea typeface="Calibri" panose="020F0502020204030204" pitchFamily="34" charset="0"/>
                <a:hlinkClick r:id="rId2"/>
              </a:rPr>
              <a:t>https://www.czexpo.com/aktualne/</a:t>
            </a:r>
            <a:endParaRPr lang="cs-CZ" sz="1800" dirty="0">
              <a:effectLst/>
              <a:ea typeface="Calibri" panose="020F0502020204030204" pitchFamily="34" charset="0"/>
            </a:endParaRPr>
          </a:p>
          <a:p>
            <a:pPr>
              <a:lnSpc>
                <a:spcPct val="107000"/>
              </a:lnSpc>
              <a:spcAft>
                <a:spcPts val="800"/>
              </a:spcAft>
            </a:pPr>
            <a:r>
              <a:rPr lang="en-GB" sz="1800" dirty="0" err="1">
                <a:effectLst/>
                <a:ea typeface="Calibri" panose="020F0502020204030204" pitchFamily="34" charset="0"/>
              </a:rPr>
              <a:t>Environmentálního</a:t>
            </a:r>
            <a:r>
              <a:rPr lang="en-GB" sz="1800" dirty="0">
                <a:effectLst/>
                <a:ea typeface="Calibri" panose="020F0502020204030204" pitchFamily="34" charset="0"/>
              </a:rPr>
              <a:t> </a:t>
            </a:r>
            <a:r>
              <a:rPr lang="en-GB" sz="1800" dirty="0" err="1">
                <a:effectLst/>
                <a:ea typeface="Calibri" panose="020F0502020204030204" pitchFamily="34" charset="0"/>
              </a:rPr>
              <a:t>vzdělávání</a:t>
            </a:r>
            <a:r>
              <a:rPr lang="en-GB" sz="1800" dirty="0">
                <a:effectLst/>
                <a:ea typeface="Calibri" panose="020F0502020204030204" pitchFamily="34" charset="0"/>
              </a:rPr>
              <a:t>, </a:t>
            </a:r>
            <a:r>
              <a:rPr lang="en-GB" sz="1800" dirty="0" err="1">
                <a:effectLst/>
                <a:ea typeface="Calibri" panose="020F0502020204030204" pitchFamily="34" charset="0"/>
              </a:rPr>
              <a:t>výchovy</a:t>
            </a:r>
            <a:r>
              <a:rPr lang="en-GB" sz="1800" dirty="0">
                <a:effectLst/>
                <a:ea typeface="Calibri" panose="020F0502020204030204" pitchFamily="34" charset="0"/>
              </a:rPr>
              <a:t> a </a:t>
            </a:r>
            <a:r>
              <a:rPr lang="en-GB" sz="1800" dirty="0" err="1">
                <a:effectLst/>
                <a:ea typeface="Calibri" panose="020F0502020204030204" pitchFamily="34" charset="0"/>
              </a:rPr>
              <a:t>osvěty</a:t>
            </a:r>
            <a:r>
              <a:rPr lang="en-GB" sz="1800" dirty="0">
                <a:effectLst/>
                <a:ea typeface="Calibri" panose="020F0502020204030204" pitchFamily="34" charset="0"/>
              </a:rPr>
              <a:t> </a:t>
            </a:r>
            <a:r>
              <a:rPr lang="en-GB" sz="1800" dirty="0" err="1">
                <a:effectLst/>
                <a:ea typeface="Calibri" panose="020F0502020204030204" pitchFamily="34" charset="0"/>
              </a:rPr>
              <a:t>Liberecký</a:t>
            </a:r>
            <a:r>
              <a:rPr lang="en-GB" sz="1800" dirty="0">
                <a:effectLst/>
                <a:ea typeface="Calibri" panose="020F0502020204030204" pitchFamily="34" charset="0"/>
              </a:rPr>
              <a:t> </a:t>
            </a:r>
            <a:r>
              <a:rPr lang="en-GB" sz="1800" dirty="0" err="1">
                <a:effectLst/>
                <a:ea typeface="Calibri" panose="020F0502020204030204" pitchFamily="34" charset="0"/>
              </a:rPr>
              <a:t>kraj</a:t>
            </a:r>
            <a:r>
              <a:rPr lang="en-GB" sz="1800" dirty="0">
                <a:effectLst/>
                <a:ea typeface="Calibri" panose="020F0502020204030204" pitchFamily="34" charset="0"/>
              </a:rPr>
              <a:t>. EVVO. 2011. </a:t>
            </a:r>
            <a:r>
              <a:rPr lang="en-GB" sz="1800" dirty="0" err="1">
                <a:effectLst/>
                <a:ea typeface="Calibri" panose="020F0502020204030204" pitchFamily="34" charset="0"/>
              </a:rPr>
              <a:t>Světový</a:t>
            </a:r>
            <a:r>
              <a:rPr lang="en-GB" sz="1800" dirty="0">
                <a:effectLst/>
                <a:ea typeface="Calibri" panose="020F0502020204030204" pitchFamily="34" charset="0"/>
              </a:rPr>
              <a:t> den </a:t>
            </a:r>
            <a:r>
              <a:rPr lang="en-GB" sz="1800" dirty="0" err="1">
                <a:effectLst/>
                <a:ea typeface="Calibri" panose="020F0502020204030204" pitchFamily="34" charset="0"/>
              </a:rPr>
              <a:t>vody</a:t>
            </a:r>
            <a:r>
              <a:rPr lang="en-GB" sz="1800" dirty="0">
                <a:effectLst/>
                <a:ea typeface="Calibri" panose="020F0502020204030204" pitchFamily="34" charset="0"/>
              </a:rPr>
              <a:t> - 22. </a:t>
            </a:r>
            <a:r>
              <a:rPr lang="en-GB" sz="1800" dirty="0" err="1">
                <a:effectLst/>
                <a:ea typeface="Calibri" panose="020F0502020204030204" pitchFamily="34" charset="0"/>
              </a:rPr>
              <a:t>březen</a:t>
            </a:r>
            <a:r>
              <a:rPr lang="en-GB" sz="1800" dirty="0">
                <a:effectLst/>
                <a:ea typeface="Calibri" panose="020F0502020204030204" pitchFamily="34" charset="0"/>
              </a:rPr>
              <a:t>. </a:t>
            </a:r>
            <a:r>
              <a:rPr lang="en-GB" sz="1800" u="sng" dirty="0">
                <a:solidFill>
                  <a:srgbClr val="0563C1"/>
                </a:solidFill>
                <a:effectLst/>
                <a:ea typeface="Calibri" panose="020F0502020204030204" pitchFamily="34" charset="0"/>
                <a:hlinkClick r:id="rId3"/>
              </a:rPr>
              <a:t>https://www.ekovychovalk.cz/cs/zajimavosti/mezinarodni-dny-vyznamne-pro-zivotni-prostredi/svetovy-den-vody-22-brezen.html</a:t>
            </a:r>
            <a:r>
              <a:rPr lang="en-GB" sz="1800" dirty="0">
                <a:effectLst/>
                <a:ea typeface="Calibri" panose="020F0502020204030204" pitchFamily="34" charset="0"/>
              </a:rPr>
              <a:t>.</a:t>
            </a:r>
            <a:endParaRPr lang="cs-CZ" sz="1800" dirty="0">
              <a:effectLst/>
              <a:ea typeface="Calibri" panose="020F0502020204030204" pitchFamily="34" charset="0"/>
            </a:endParaRPr>
          </a:p>
          <a:p>
            <a:pPr>
              <a:lnSpc>
                <a:spcPct val="107000"/>
              </a:lnSpc>
              <a:spcAft>
                <a:spcPts val="800"/>
              </a:spcAft>
            </a:pPr>
            <a:r>
              <a:rPr lang="es-ES" sz="1800" dirty="0" err="1">
                <a:effectLst/>
                <a:ea typeface="Calibri" panose="020F0502020204030204" pitchFamily="34" charset="0"/>
              </a:rPr>
              <a:t>Hrkal</a:t>
            </a:r>
            <a:r>
              <a:rPr lang="es-ES" sz="1800" dirty="0">
                <a:effectLst/>
                <a:ea typeface="Calibri" panose="020F0502020204030204" pitchFamily="34" charset="0"/>
              </a:rPr>
              <a:t>, Z.: </a:t>
            </a:r>
            <a:r>
              <a:rPr lang="es-ES" sz="1800" dirty="0" err="1">
                <a:effectLst/>
                <a:ea typeface="Calibri" panose="020F0502020204030204" pitchFamily="34" charset="0"/>
              </a:rPr>
              <a:t>Voda</a:t>
            </a:r>
            <a:r>
              <a:rPr lang="es-ES" sz="1800" dirty="0">
                <a:effectLst/>
                <a:ea typeface="Calibri" panose="020F0502020204030204" pitchFamily="34" charset="0"/>
              </a:rPr>
              <a:t> </a:t>
            </a:r>
            <a:r>
              <a:rPr lang="es-ES" sz="1800" dirty="0" err="1">
                <a:effectLst/>
                <a:ea typeface="Calibri" panose="020F0502020204030204" pitchFamily="34" charset="0"/>
              </a:rPr>
              <a:t>včera</a:t>
            </a:r>
            <a:r>
              <a:rPr lang="es-ES" sz="1800" dirty="0">
                <a:effectLst/>
                <a:ea typeface="Calibri" panose="020F0502020204030204" pitchFamily="34" charset="0"/>
              </a:rPr>
              <a:t>, </a:t>
            </a:r>
            <a:r>
              <a:rPr lang="es-ES" sz="1800" dirty="0" err="1">
                <a:effectLst/>
                <a:ea typeface="Calibri" panose="020F0502020204030204" pitchFamily="34" charset="0"/>
              </a:rPr>
              <a:t>dnes</a:t>
            </a:r>
            <a:r>
              <a:rPr lang="es-ES" sz="1800" dirty="0">
                <a:effectLst/>
                <a:ea typeface="Calibri" panose="020F0502020204030204" pitchFamily="34" charset="0"/>
              </a:rPr>
              <a:t> a </a:t>
            </a:r>
            <a:r>
              <a:rPr lang="es-ES" sz="1800" dirty="0" err="1">
                <a:effectLst/>
                <a:ea typeface="Calibri" panose="020F0502020204030204" pitchFamily="34" charset="0"/>
              </a:rPr>
              <a:t>zítra</a:t>
            </a:r>
            <a:r>
              <a:rPr lang="es-ES" sz="1800" dirty="0">
                <a:effectLst/>
                <a:ea typeface="Calibri" panose="020F0502020204030204" pitchFamily="34" charset="0"/>
              </a:rPr>
              <a:t>. </a:t>
            </a:r>
            <a:r>
              <a:rPr lang="en-GB" sz="1800" dirty="0" err="1">
                <a:effectLst/>
                <a:ea typeface="Calibri" panose="020F0502020204030204" pitchFamily="34" charset="0"/>
              </a:rPr>
              <a:t>Mladá</a:t>
            </a:r>
            <a:r>
              <a:rPr lang="en-GB" sz="1800" dirty="0">
                <a:effectLst/>
                <a:ea typeface="Calibri" panose="020F0502020204030204" pitchFamily="34" charset="0"/>
              </a:rPr>
              <a:t> </a:t>
            </a:r>
            <a:r>
              <a:rPr lang="en-GB" sz="1800" dirty="0" err="1">
                <a:effectLst/>
                <a:ea typeface="Calibri" panose="020F0502020204030204" pitchFamily="34" charset="0"/>
              </a:rPr>
              <a:t>Fronta</a:t>
            </a:r>
            <a:r>
              <a:rPr lang="en-GB" sz="1800" dirty="0">
                <a:effectLst/>
                <a:ea typeface="Calibri" panose="020F0502020204030204" pitchFamily="34" charset="0"/>
              </a:rPr>
              <a:t> 2018. ISBN 978-80-204-4989-4 </a:t>
            </a:r>
            <a:endParaRPr lang="cs-CZ" sz="1800" dirty="0">
              <a:effectLst/>
              <a:ea typeface="Calibri" panose="020F0502020204030204" pitchFamily="34" charset="0"/>
            </a:endParaRPr>
          </a:p>
          <a:p>
            <a:pPr>
              <a:lnSpc>
                <a:spcPct val="107000"/>
              </a:lnSpc>
              <a:spcAft>
                <a:spcPts val="800"/>
              </a:spcAft>
            </a:pPr>
            <a:r>
              <a:rPr lang="en-GB" sz="1800" dirty="0">
                <a:effectLst/>
                <a:ea typeface="Calibri" panose="020F0502020204030204" pitchFamily="34" charset="0"/>
              </a:rPr>
              <a:t>WHO. 2022. Drinking-water. </a:t>
            </a:r>
            <a:r>
              <a:rPr lang="en-GB" sz="1800" u="sng" dirty="0">
                <a:solidFill>
                  <a:srgbClr val="0563C1"/>
                </a:solidFill>
                <a:effectLst/>
                <a:ea typeface="Calibri" panose="020F0502020204030204" pitchFamily="34" charset="0"/>
                <a:hlinkClick r:id="rId4"/>
              </a:rPr>
              <a:t>https://www.who.int/news-room/fact-sheets/detail/drinking-water</a:t>
            </a:r>
            <a:endParaRPr lang="cs-CZ" sz="1800" dirty="0">
              <a:effectLst/>
              <a:ea typeface="Calibri" panose="020F0502020204030204" pitchFamily="34" charset="0"/>
            </a:endParaRPr>
          </a:p>
          <a:p>
            <a:pPr>
              <a:lnSpc>
                <a:spcPct val="107000"/>
              </a:lnSpc>
              <a:spcAft>
                <a:spcPts val="800"/>
              </a:spcAft>
            </a:pPr>
            <a:r>
              <a:rPr lang="de-DE" sz="1800" dirty="0">
                <a:effectLst/>
                <a:ea typeface="Calibri" panose="020F0502020204030204" pitchFamily="34" charset="0"/>
              </a:rPr>
              <a:t>Wurm-</a:t>
            </a:r>
            <a:r>
              <a:rPr lang="de-DE" sz="1800" dirty="0" err="1">
                <a:effectLst/>
                <a:ea typeface="Calibri" panose="020F0502020204030204" pitchFamily="34" charset="0"/>
              </a:rPr>
              <a:t>Fenkl</a:t>
            </a:r>
            <a:r>
              <a:rPr lang="de-DE" sz="1800" dirty="0">
                <a:effectLst/>
                <a:ea typeface="Calibri" panose="020F0502020204030204" pitchFamily="34" charset="0"/>
              </a:rPr>
              <a:t>, I., Fischer, D. 2011. </a:t>
            </a:r>
            <a:r>
              <a:rPr lang="es-ES" sz="1800" dirty="0" err="1">
                <a:effectLst/>
                <a:ea typeface="Calibri" panose="020F0502020204030204" pitchFamily="34" charset="0"/>
              </a:rPr>
              <a:t>Kneippova</a:t>
            </a:r>
            <a:r>
              <a:rPr lang="es-ES" sz="1800" dirty="0">
                <a:effectLst/>
                <a:ea typeface="Calibri" panose="020F0502020204030204" pitchFamily="34" charset="0"/>
              </a:rPr>
              <a:t> </a:t>
            </a:r>
            <a:r>
              <a:rPr lang="es-ES" sz="1800" dirty="0" err="1">
                <a:effectLst/>
                <a:ea typeface="Calibri" panose="020F0502020204030204" pitchFamily="34" charset="0"/>
              </a:rPr>
              <a:t>léčebná</a:t>
            </a:r>
            <a:r>
              <a:rPr lang="es-ES" sz="1800" dirty="0">
                <a:effectLst/>
                <a:ea typeface="Calibri" panose="020F0502020204030204" pitchFamily="34" charset="0"/>
              </a:rPr>
              <a:t> </a:t>
            </a:r>
            <a:r>
              <a:rPr lang="es-ES" sz="1800" dirty="0" err="1">
                <a:effectLst/>
                <a:ea typeface="Calibri" panose="020F0502020204030204" pitchFamily="34" charset="0"/>
              </a:rPr>
              <a:t>metoda</a:t>
            </a:r>
            <a:r>
              <a:rPr lang="es-ES" sz="1800" dirty="0">
                <a:effectLst/>
                <a:ea typeface="Calibri" panose="020F0502020204030204" pitchFamily="34" charset="0"/>
              </a:rPr>
              <a:t>. Grada. ISBN: 978-80-247-3682-2</a:t>
            </a:r>
            <a:endParaRPr lang="cs-CZ" sz="1800" dirty="0">
              <a:effectLst/>
              <a:ea typeface="Calibri" panose="020F0502020204030204" pitchFamily="34" charset="0"/>
            </a:endParaRPr>
          </a:p>
          <a:p>
            <a:pPr algn="just">
              <a:lnSpc>
                <a:spcPct val="107000"/>
              </a:lnSpc>
              <a:spcAft>
                <a:spcPts val="800"/>
              </a:spcAft>
            </a:pPr>
            <a:r>
              <a:rPr lang="de-DE" sz="1800" dirty="0" err="1">
                <a:effectLst/>
                <a:ea typeface="Calibri" panose="020F0502020204030204" pitchFamily="34" charset="0"/>
              </a:rPr>
              <a:t>Zvuková</a:t>
            </a:r>
            <a:r>
              <a:rPr lang="de-DE" sz="1800" dirty="0">
                <a:effectLst/>
                <a:ea typeface="Calibri" panose="020F0502020204030204" pitchFamily="34" charset="0"/>
              </a:rPr>
              <a:t> </a:t>
            </a:r>
            <a:r>
              <a:rPr lang="de-DE" sz="1800" dirty="0" err="1">
                <a:effectLst/>
                <a:ea typeface="Calibri" panose="020F0502020204030204" pitchFamily="34" charset="0"/>
              </a:rPr>
              <a:t>mapa</a:t>
            </a:r>
            <a:r>
              <a:rPr lang="de-DE" sz="1800" dirty="0">
                <a:effectLst/>
                <a:ea typeface="Calibri" panose="020F0502020204030204" pitchFamily="34" charset="0"/>
              </a:rPr>
              <a:t> </a:t>
            </a:r>
            <a:r>
              <a:rPr lang="de-DE" sz="1800" dirty="0" err="1">
                <a:effectLst/>
                <a:ea typeface="Calibri" panose="020F0502020204030204" pitchFamily="34" charset="0"/>
              </a:rPr>
              <a:t>Luhačovic</a:t>
            </a:r>
            <a:r>
              <a:rPr lang="de-DE" sz="1800" dirty="0">
                <a:effectLst/>
                <a:ea typeface="Calibri" panose="020F0502020204030204" pitchFamily="34" charset="0"/>
              </a:rPr>
              <a:t>. 2022. </a:t>
            </a:r>
            <a:r>
              <a:rPr lang="de-DE" sz="1800" dirty="0" err="1">
                <a:effectLst/>
                <a:ea typeface="Calibri" panose="020F0502020204030204" pitchFamily="34" charset="0"/>
              </a:rPr>
              <a:t>Oficiální</a:t>
            </a:r>
            <a:r>
              <a:rPr lang="de-DE" sz="1800" dirty="0">
                <a:effectLst/>
                <a:ea typeface="Calibri" panose="020F0502020204030204" pitchFamily="34" charset="0"/>
              </a:rPr>
              <a:t> </a:t>
            </a:r>
            <a:r>
              <a:rPr lang="de-DE" sz="1800" dirty="0" err="1">
                <a:effectLst/>
                <a:ea typeface="Calibri" panose="020F0502020204030204" pitchFamily="34" charset="0"/>
              </a:rPr>
              <a:t>stránky</a:t>
            </a:r>
            <a:r>
              <a:rPr lang="de-DE" sz="1800" dirty="0">
                <a:effectLst/>
                <a:ea typeface="Calibri" panose="020F0502020204030204" pitchFamily="34" charset="0"/>
              </a:rPr>
              <a:t> </a:t>
            </a:r>
            <a:r>
              <a:rPr lang="de-DE" sz="1800" dirty="0" err="1">
                <a:effectLst/>
                <a:ea typeface="Calibri" panose="020F0502020204030204" pitchFamily="34" charset="0"/>
              </a:rPr>
              <a:t>města</a:t>
            </a:r>
            <a:r>
              <a:rPr lang="de-DE" sz="1800" dirty="0">
                <a:effectLst/>
                <a:ea typeface="Calibri" panose="020F0502020204030204" pitchFamily="34" charset="0"/>
              </a:rPr>
              <a:t> </a:t>
            </a:r>
            <a:r>
              <a:rPr lang="de-DE" sz="1800" dirty="0" err="1">
                <a:effectLst/>
                <a:ea typeface="Calibri" panose="020F0502020204030204" pitchFamily="34" charset="0"/>
              </a:rPr>
              <a:t>Luhačovice</a:t>
            </a:r>
            <a:r>
              <a:rPr lang="de-DE" sz="1800" dirty="0">
                <a:effectLst/>
                <a:ea typeface="Calibri" panose="020F0502020204030204" pitchFamily="34" charset="0"/>
              </a:rPr>
              <a:t>. </a:t>
            </a:r>
            <a:r>
              <a:rPr lang="en-GB" sz="1800" u="sng" dirty="0">
                <a:solidFill>
                  <a:srgbClr val="0563C1"/>
                </a:solidFill>
                <a:effectLst/>
                <a:ea typeface="Calibri" panose="020F0502020204030204" pitchFamily="34" charset="0"/>
                <a:hlinkClick r:id="rId5"/>
              </a:rPr>
              <a:t>https://www.zvukovamapaluhacovic.cz/</a:t>
            </a:r>
            <a:endParaRPr lang="cs-CZ" sz="1800" dirty="0">
              <a:effectLst/>
              <a:ea typeface="Calibri" panose="020F0502020204030204" pitchFamily="34" charset="0"/>
            </a:endParaRPr>
          </a:p>
        </p:txBody>
      </p:sp>
      <p:pic>
        <p:nvPicPr>
          <p:cNvPr id="6" name="Obrázek 5" descr="Obsah obrázku text&#10;&#10;Popis byl vytvořen automaticky">
            <a:extLst>
              <a:ext uri="{FF2B5EF4-FFF2-40B4-BE49-F238E27FC236}">
                <a16:creationId xmlns:a16="http://schemas.microsoft.com/office/drawing/2014/main" id="{8A929003-9602-D675-510D-5A30B7CAD2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31073757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Nadpis 13">
            <a:extLst>
              <a:ext uri="{FF2B5EF4-FFF2-40B4-BE49-F238E27FC236}">
                <a16:creationId xmlns:a16="http://schemas.microsoft.com/office/drawing/2014/main" id="{4F7E237C-2CAC-48E5-A58D-0493DC40D1D2}"/>
              </a:ext>
            </a:extLst>
          </p:cNvPr>
          <p:cNvSpPr>
            <a:spLocks noGrp="1"/>
          </p:cNvSpPr>
          <p:nvPr>
            <p:ph type="title"/>
          </p:nvPr>
        </p:nvSpPr>
        <p:spPr>
          <a:xfrm>
            <a:off x="422773" y="662257"/>
            <a:ext cx="4969297" cy="1543844"/>
          </a:xfrm>
        </p:spPr>
        <p:txBody>
          <a:bodyPr anchor="b">
            <a:normAutofit/>
          </a:bodyPr>
          <a:lstStyle/>
          <a:p>
            <a:r>
              <a:rPr lang="en-US" sz="1600" dirty="0">
                <a:latin typeface="+mn-lt"/>
                <a:ea typeface="+mn-ea"/>
                <a:cs typeface="+mn-cs"/>
              </a:rPr>
              <a:t>Output of the Erasmus+ K2 Strategic Partnership Project </a:t>
            </a:r>
            <a:r>
              <a:rPr lang="cs-CZ" sz="1600" dirty="0" err="1">
                <a:latin typeface="+mn-lt"/>
                <a:ea typeface="+mn-ea"/>
                <a:cs typeface="+mn-cs"/>
              </a:rPr>
              <a:t>Nr</a:t>
            </a:r>
            <a:r>
              <a:rPr lang="cs-CZ" sz="1600" dirty="0">
                <a:latin typeface="+mn-lt"/>
                <a:ea typeface="+mn-ea"/>
                <a:cs typeface="+mn-cs"/>
              </a:rPr>
              <a:t>. </a:t>
            </a:r>
            <a:r>
              <a:rPr lang="en-US" sz="1600" dirty="0">
                <a:latin typeface="+mn-lt"/>
                <a:ea typeface="+mn-ea"/>
                <a:cs typeface="+mn-cs"/>
              </a:rPr>
              <a:t>2020-1-CZ01-KA203-078407</a:t>
            </a:r>
            <a:br>
              <a:rPr lang="cs-CZ" sz="1600" b="1" dirty="0">
                <a:latin typeface="+mn-lt"/>
                <a:ea typeface="+mn-ea"/>
                <a:cs typeface="+mn-cs"/>
              </a:rPr>
            </a:br>
            <a:br>
              <a:rPr lang="cs-CZ" sz="2000" dirty="0">
                <a:latin typeface="+mn-lt"/>
              </a:rPr>
            </a:br>
            <a:r>
              <a:rPr lang="cs-CZ" sz="1800" b="1" dirty="0">
                <a:latin typeface="+mn-lt"/>
                <a:cs typeface="+mn-cs"/>
              </a:rPr>
              <a:t>„</a:t>
            </a:r>
            <a:r>
              <a:rPr lang="en-US" sz="1800" b="1" dirty="0">
                <a:latin typeface="+mn-lt"/>
                <a:cs typeface="+mn-cs"/>
              </a:rPr>
              <a:t>Methodology of Interpretation of European Nature Heritage in Tourism" 20</a:t>
            </a:r>
            <a:r>
              <a:rPr lang="cs-CZ" sz="1800" b="1" dirty="0">
                <a:latin typeface="+mn-lt"/>
                <a:cs typeface="+mn-cs"/>
              </a:rPr>
              <a:t>20</a:t>
            </a:r>
            <a:r>
              <a:rPr lang="en-US" sz="1800" b="1" dirty="0">
                <a:latin typeface="+mn-lt"/>
                <a:cs typeface="+mn-cs"/>
              </a:rPr>
              <a:t> – 202</a:t>
            </a:r>
            <a:r>
              <a:rPr lang="cs-CZ" sz="1800" b="1" dirty="0">
                <a:latin typeface="+mn-lt"/>
                <a:cs typeface="+mn-cs"/>
              </a:rPr>
              <a:t>3</a:t>
            </a:r>
          </a:p>
        </p:txBody>
      </p:sp>
      <p:sp>
        <p:nvSpPr>
          <p:cNvPr id="16" name="Zástupný obsah 15">
            <a:extLst>
              <a:ext uri="{FF2B5EF4-FFF2-40B4-BE49-F238E27FC236}">
                <a16:creationId xmlns:a16="http://schemas.microsoft.com/office/drawing/2014/main" id="{C81ED30B-003E-48A7-9313-45ABE4635C35}"/>
              </a:ext>
            </a:extLst>
          </p:cNvPr>
          <p:cNvSpPr>
            <a:spLocks noGrp="1"/>
          </p:cNvSpPr>
          <p:nvPr>
            <p:ph idx="1"/>
          </p:nvPr>
        </p:nvSpPr>
        <p:spPr>
          <a:xfrm>
            <a:off x="6193643" y="2565030"/>
            <a:ext cx="5575584" cy="3717056"/>
          </a:xfrm>
        </p:spPr>
        <p:txBody>
          <a:bodyPr>
            <a:noAutofit/>
          </a:bodyPr>
          <a:lstStyle/>
          <a:p>
            <a:pPr marL="0" indent="0">
              <a:spcBef>
                <a:spcPts val="80"/>
              </a:spcBef>
              <a:buNone/>
            </a:pPr>
            <a:r>
              <a:rPr lang="cs-CZ" sz="1600" b="1" dirty="0" err="1"/>
              <a:t>Participating</a:t>
            </a:r>
            <a:r>
              <a:rPr lang="cs-CZ" sz="1600" b="1" dirty="0"/>
              <a:t> </a:t>
            </a:r>
            <a:r>
              <a:rPr lang="cs-CZ" sz="1600" b="1" dirty="0" err="1"/>
              <a:t>universities</a:t>
            </a:r>
            <a:r>
              <a:rPr lang="cs-CZ" sz="1600" b="1" dirty="0"/>
              <a:t> and </a:t>
            </a:r>
            <a:r>
              <a:rPr lang="cs-CZ" sz="1600" b="1" dirty="0" err="1"/>
              <a:t>their</a:t>
            </a:r>
            <a:r>
              <a:rPr lang="cs-CZ" sz="1600" b="1" dirty="0"/>
              <a:t> </a:t>
            </a:r>
            <a:r>
              <a:rPr lang="cs-CZ" sz="1600" b="1" dirty="0" err="1"/>
              <a:t>academic</a:t>
            </a:r>
            <a:r>
              <a:rPr lang="cs-CZ" sz="1600" b="1" dirty="0"/>
              <a:t> </a:t>
            </a:r>
            <a:r>
              <a:rPr lang="cs-CZ" sz="1600" b="1" dirty="0" err="1"/>
              <a:t>teams</a:t>
            </a:r>
            <a:endParaRPr lang="cs-CZ" sz="1600" b="1" dirty="0"/>
          </a:p>
          <a:p>
            <a:pPr marL="0" indent="0">
              <a:spcBef>
                <a:spcPts val="80"/>
              </a:spcBef>
              <a:buNone/>
            </a:pPr>
            <a:endParaRPr lang="cs-CZ" sz="1600" b="1" dirty="0"/>
          </a:p>
          <a:p>
            <a:pPr>
              <a:spcBef>
                <a:spcPts val="80"/>
              </a:spcBef>
            </a:pPr>
            <a:r>
              <a:rPr lang="en-US" sz="1600" dirty="0">
                <a:effectLst/>
                <a:ea typeface="Times New Roman" panose="02020603050405020304" pitchFamily="18" charset="0"/>
              </a:rPr>
              <a:t>Prague University of Economics and Business</a:t>
            </a:r>
            <a:r>
              <a:rPr lang="cs-CZ" sz="1600" dirty="0">
                <a:effectLst/>
                <a:ea typeface="Times New Roman" panose="02020603050405020304" pitchFamily="18" charset="0"/>
              </a:rPr>
              <a:t>, </a:t>
            </a:r>
            <a:r>
              <a:rPr lang="en-GB" sz="1600" dirty="0">
                <a:effectLst/>
                <a:ea typeface="Times New Roman" panose="02020603050405020304" pitchFamily="18" charset="0"/>
              </a:rPr>
              <a:t>Czech Republic</a:t>
            </a:r>
            <a:r>
              <a:rPr lang="cs-CZ" sz="1600" dirty="0">
                <a:ea typeface="Times New Roman" panose="02020603050405020304" pitchFamily="18" charset="0"/>
              </a:rPr>
              <a:t>;</a:t>
            </a:r>
          </a:p>
          <a:p>
            <a:pPr>
              <a:spcBef>
                <a:spcPts val="80"/>
              </a:spcBef>
            </a:pPr>
            <a:r>
              <a:rPr lang="en-GB" sz="1600" dirty="0" err="1"/>
              <a:t>Alexandru</a:t>
            </a:r>
            <a:r>
              <a:rPr lang="en-GB" sz="1600" dirty="0"/>
              <a:t> </a:t>
            </a:r>
            <a:r>
              <a:rPr lang="en-GB" sz="1600" dirty="0" err="1"/>
              <a:t>Ioan</a:t>
            </a:r>
            <a:r>
              <a:rPr lang="en-GB" sz="1600" dirty="0"/>
              <a:t> </a:t>
            </a:r>
            <a:r>
              <a:rPr lang="en-GB" sz="1600" dirty="0" err="1"/>
              <a:t>Cuza</a:t>
            </a:r>
            <a:r>
              <a:rPr lang="en-GB" sz="1600" dirty="0"/>
              <a:t> University of </a:t>
            </a:r>
            <a:r>
              <a:rPr lang="en-GB" sz="1600" dirty="0" err="1"/>
              <a:t>Iași</a:t>
            </a:r>
            <a:r>
              <a:rPr lang="en-GB" sz="1600" dirty="0"/>
              <a:t>, Romania; </a:t>
            </a:r>
            <a:endParaRPr lang="cs-CZ" sz="1600" dirty="0"/>
          </a:p>
          <a:p>
            <a:pPr>
              <a:spcBef>
                <a:spcPts val="80"/>
              </a:spcBef>
            </a:pPr>
            <a:r>
              <a:rPr lang="de-DE" sz="1600" dirty="0"/>
              <a:t>Fachhochschule des Mittelstands, Germany; </a:t>
            </a:r>
            <a:endParaRPr lang="cs-CZ" sz="1600" dirty="0"/>
          </a:p>
          <a:p>
            <a:pPr>
              <a:spcBef>
                <a:spcPts val="80"/>
              </a:spcBef>
            </a:pPr>
            <a:r>
              <a:rPr lang="en-US" sz="1600" dirty="0"/>
              <a:t>Munster Technological University</a:t>
            </a:r>
            <a:r>
              <a:rPr lang="cs-CZ" sz="1600" dirty="0"/>
              <a:t>,</a:t>
            </a:r>
            <a:r>
              <a:rPr lang="en-US" sz="1600" dirty="0"/>
              <a:t> Cork, Ireland</a:t>
            </a:r>
            <a:endParaRPr lang="cs-CZ" sz="1600" dirty="0"/>
          </a:p>
          <a:p>
            <a:pPr>
              <a:spcBef>
                <a:spcPts val="80"/>
              </a:spcBef>
            </a:pPr>
            <a:r>
              <a:rPr lang="es-ES" sz="1600" dirty="0"/>
              <a:t>Universidad Europea de Madrid, Spain; </a:t>
            </a:r>
            <a:endParaRPr lang="cs-CZ" sz="1600" dirty="0"/>
          </a:p>
          <a:p>
            <a:pPr>
              <a:spcBef>
                <a:spcPts val="80"/>
              </a:spcBef>
            </a:pPr>
            <a:r>
              <a:rPr lang="cs-CZ" sz="1600" dirty="0" err="1"/>
              <a:t>Universidade</a:t>
            </a:r>
            <a:r>
              <a:rPr lang="cs-CZ" sz="1600" dirty="0"/>
              <a:t> do Porto, Portugal;</a:t>
            </a:r>
          </a:p>
          <a:p>
            <a:pPr>
              <a:spcBef>
                <a:spcPts val="80"/>
              </a:spcBef>
            </a:pPr>
            <a:r>
              <a:rPr lang="en-GB" sz="1600" dirty="0"/>
              <a:t>University of Applied Sciences Burgenland, Austria;</a:t>
            </a:r>
            <a:endParaRPr lang="cs-CZ" sz="1600" dirty="0"/>
          </a:p>
          <a:p>
            <a:pPr>
              <a:spcBef>
                <a:spcPts val="80"/>
              </a:spcBef>
            </a:pPr>
            <a:r>
              <a:rPr lang="cs-CZ" sz="1600" dirty="0" err="1"/>
              <a:t>Vytauto</a:t>
            </a:r>
            <a:r>
              <a:rPr lang="cs-CZ" sz="1600" dirty="0"/>
              <a:t> </a:t>
            </a:r>
            <a:r>
              <a:rPr lang="cs-CZ" sz="1600" dirty="0" err="1"/>
              <a:t>Didziojo</a:t>
            </a:r>
            <a:r>
              <a:rPr lang="cs-CZ" sz="1600" dirty="0"/>
              <a:t> </a:t>
            </a:r>
            <a:r>
              <a:rPr lang="cs-CZ" sz="1600" dirty="0" err="1"/>
              <a:t>Universitetas</a:t>
            </a:r>
            <a:r>
              <a:rPr lang="cs-CZ" sz="1600" dirty="0"/>
              <a:t>, </a:t>
            </a:r>
            <a:r>
              <a:rPr lang="cs-CZ" sz="1600" dirty="0" err="1"/>
              <a:t>Lithuania</a:t>
            </a:r>
            <a:r>
              <a:rPr lang="cs-CZ" sz="1600" dirty="0"/>
              <a:t>.</a:t>
            </a:r>
          </a:p>
          <a:p>
            <a:pPr>
              <a:spcBef>
                <a:spcPts val="80"/>
              </a:spcBef>
            </a:pPr>
            <a:endParaRPr lang="cs-CZ" sz="1600" dirty="0">
              <a:ea typeface="Times New Roman" panose="02020603050405020304" pitchFamily="18" charset="0"/>
              <a:cs typeface="Times New Roman" panose="02020603050405020304" pitchFamily="18" charset="0"/>
            </a:endParaRPr>
          </a:p>
        </p:txBody>
      </p:sp>
      <p:pic>
        <p:nvPicPr>
          <p:cNvPr id="33" name="Obrázek 32" descr="Obsah obrázku text&#10;&#10;Popis byl vytvořen automaticky">
            <a:extLst>
              <a:ext uri="{FF2B5EF4-FFF2-40B4-BE49-F238E27FC236}">
                <a16:creationId xmlns:a16="http://schemas.microsoft.com/office/drawing/2014/main" id="{92C66C0C-75C2-4D02-BD5B-B229A3BC3D67}"/>
              </a:ext>
            </a:extLst>
          </p:cNvPr>
          <p:cNvPicPr>
            <a:picLocks noChangeAspect="1"/>
          </p:cNvPicPr>
          <p:nvPr/>
        </p:nvPicPr>
        <p:blipFill rotWithShape="1">
          <a:blip r:embed="rId2">
            <a:extLst>
              <a:ext uri="{28A0092B-C50C-407E-A947-70E740481C1C}">
                <a14:useLocalDpi xmlns:a14="http://schemas.microsoft.com/office/drawing/2010/main" val="0"/>
              </a:ext>
            </a:extLst>
          </a:blip>
          <a:srcRect l="23785"/>
          <a:stretch/>
        </p:blipFill>
        <p:spPr>
          <a:xfrm>
            <a:off x="6702289" y="662257"/>
            <a:ext cx="5066938" cy="1461609"/>
          </a:xfrm>
          <a:prstGeom prst="rect">
            <a:avLst/>
          </a:prstGeom>
        </p:spPr>
      </p:pic>
      <p:pic>
        <p:nvPicPr>
          <p:cNvPr id="9" name="Obrázek 8" descr="Obsah obrázku krajina, venku, příroda, Pohoří&#10;&#10;Popis byl vytvořen automaticky">
            <a:extLst>
              <a:ext uri="{FF2B5EF4-FFF2-40B4-BE49-F238E27FC236}">
                <a16:creationId xmlns:a16="http://schemas.microsoft.com/office/drawing/2014/main" id="{4DAD2D8B-BE91-395E-2F9C-1F6C2C1182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773" y="2565030"/>
            <a:ext cx="5575584" cy="3717056"/>
          </a:xfrm>
          <a:prstGeom prst="rect">
            <a:avLst/>
          </a:prstGeom>
        </p:spPr>
      </p:pic>
    </p:spTree>
    <p:extLst>
      <p:ext uri="{BB962C8B-B14F-4D97-AF65-F5344CB8AC3E}">
        <p14:creationId xmlns:p14="http://schemas.microsoft.com/office/powerpoint/2010/main" val="30314369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0" name="Rectangle 45">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F400F0CD-D7AA-4DC7-AAC5-9BAE5535BEC3}"/>
              </a:ext>
            </a:extLst>
          </p:cNvPr>
          <p:cNvSpPr>
            <a:spLocks noGrp="1"/>
          </p:cNvSpPr>
          <p:nvPr>
            <p:ph type="ctrTitle"/>
          </p:nvPr>
        </p:nvSpPr>
        <p:spPr>
          <a:xfrm>
            <a:off x="695325" y="4727768"/>
            <a:ext cx="10591800" cy="978772"/>
          </a:xfrm>
        </p:spPr>
        <p:txBody>
          <a:bodyPr>
            <a:noAutofit/>
          </a:bodyPr>
          <a:lstStyle/>
          <a:p>
            <a:pPr>
              <a:lnSpc>
                <a:spcPct val="90000"/>
              </a:lnSpc>
            </a:pPr>
            <a:r>
              <a:rPr lang="cs-CZ" sz="3800" dirty="0"/>
              <a:t>4 </a:t>
            </a:r>
            <a:r>
              <a:rPr lang="cs-CZ" sz="3800" dirty="0" err="1"/>
              <a:t>Deltas</a:t>
            </a:r>
            <a:endParaRPr lang="en-US" sz="3800" dirty="0"/>
          </a:p>
        </p:txBody>
      </p:sp>
      <p:sp>
        <p:nvSpPr>
          <p:cNvPr id="3" name="Podnadpis 2">
            <a:extLst>
              <a:ext uri="{FF2B5EF4-FFF2-40B4-BE49-F238E27FC236}">
                <a16:creationId xmlns:a16="http://schemas.microsoft.com/office/drawing/2014/main" id="{FE9E3DF7-E9CB-42F7-8250-90BE28693EE9}"/>
              </a:ext>
            </a:extLst>
          </p:cNvPr>
          <p:cNvSpPr>
            <a:spLocks noGrp="1"/>
          </p:cNvSpPr>
          <p:nvPr>
            <p:ph type="subTitle" idx="1"/>
          </p:nvPr>
        </p:nvSpPr>
        <p:spPr>
          <a:xfrm>
            <a:off x="695325" y="5879227"/>
            <a:ext cx="9470954" cy="533983"/>
          </a:xfrm>
        </p:spPr>
        <p:txBody>
          <a:bodyPr anchor="t">
            <a:normAutofit/>
          </a:bodyPr>
          <a:lstStyle/>
          <a:p>
            <a:r>
              <a:rPr lang="en-US" sz="1700" dirty="0">
                <a:latin typeface="Avenir Next LT Pro" panose="020B0504020202020204" pitchFamily="34" charset="-18"/>
              </a:rPr>
              <a:t>Methodology of Interpretation of European Nature Heritage in Tourism</a:t>
            </a:r>
            <a:endParaRPr lang="cs-CZ" sz="1700" dirty="0">
              <a:latin typeface="Avenir Next LT Pro" panose="020B0504020202020204" pitchFamily="34" charset="-18"/>
            </a:endParaRPr>
          </a:p>
        </p:txBody>
      </p:sp>
      <p:cxnSp>
        <p:nvCxnSpPr>
          <p:cNvPr id="93" name="Straight Connector 47">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455508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Obrázek 3">
            <a:extLst>
              <a:ext uri="{FF2B5EF4-FFF2-40B4-BE49-F238E27FC236}">
                <a16:creationId xmlns:a16="http://schemas.microsoft.com/office/drawing/2014/main" id="{2FE71ADA-5CB8-A92F-7CF3-A7CCAF434BFF}"/>
              </a:ext>
            </a:extLst>
          </p:cNvPr>
          <p:cNvPicPr>
            <a:picLocks noChangeAspect="1"/>
          </p:cNvPicPr>
          <p:nvPr/>
        </p:nvPicPr>
        <p:blipFill rotWithShape="1">
          <a:blip r:embed="rId2"/>
          <a:srcRect l="-1" t="2423" r="362" b="14640"/>
          <a:stretch/>
        </p:blipFill>
        <p:spPr>
          <a:xfrm>
            <a:off x="800100" y="700311"/>
            <a:ext cx="10591800" cy="3504501"/>
          </a:xfrm>
          <a:prstGeom prst="rect">
            <a:avLst/>
          </a:prstGeom>
        </p:spPr>
      </p:pic>
    </p:spTree>
    <p:extLst>
      <p:ext uri="{BB962C8B-B14F-4D97-AF65-F5344CB8AC3E}">
        <p14:creationId xmlns:p14="http://schemas.microsoft.com/office/powerpoint/2010/main" val="30626443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5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83075C64-C9AE-1B56-805E-502DD2233359}"/>
              </a:ext>
            </a:extLst>
          </p:cNvPr>
          <p:cNvSpPr>
            <a:spLocks noGrp="1"/>
          </p:cNvSpPr>
          <p:nvPr>
            <p:ph type="title"/>
          </p:nvPr>
        </p:nvSpPr>
        <p:spPr>
          <a:xfrm>
            <a:off x="690587" y="907128"/>
            <a:ext cx="6699564" cy="1378871"/>
          </a:xfrm>
        </p:spPr>
        <p:txBody>
          <a:bodyPr>
            <a:normAutofit/>
          </a:bodyPr>
          <a:lstStyle/>
          <a:p>
            <a:r>
              <a:rPr lang="cs-CZ" dirty="0" err="1"/>
              <a:t>Introduction</a:t>
            </a:r>
            <a:endParaRPr lang="cs-CZ" dirty="0"/>
          </a:p>
        </p:txBody>
      </p:sp>
      <p:cxnSp>
        <p:nvCxnSpPr>
          <p:cNvPr id="1033" name="Straight Connector 1032">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65151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B6655C2A-0181-2D6F-1555-11D6C8D8DBCE}"/>
              </a:ext>
            </a:extLst>
          </p:cNvPr>
          <p:cNvSpPr>
            <a:spLocks noGrp="1"/>
          </p:cNvSpPr>
          <p:nvPr>
            <p:ph idx="1"/>
          </p:nvPr>
        </p:nvSpPr>
        <p:spPr>
          <a:xfrm>
            <a:off x="693327" y="2285999"/>
            <a:ext cx="6766748" cy="3649080"/>
          </a:xfrm>
        </p:spPr>
        <p:txBody>
          <a:bodyPr>
            <a:normAutofit lnSpcReduction="10000"/>
          </a:bodyPr>
          <a:lstStyle/>
          <a:p>
            <a:pPr>
              <a:lnSpc>
                <a:spcPct val="110000"/>
              </a:lnSpc>
            </a:pPr>
            <a:r>
              <a:rPr lang="cs-CZ" sz="1800" dirty="0" err="1"/>
              <a:t>European</a:t>
            </a:r>
            <a:r>
              <a:rPr lang="cs-CZ" sz="1800" dirty="0"/>
              <a:t> </a:t>
            </a:r>
            <a:r>
              <a:rPr lang="cs-CZ" sz="1800" dirty="0" err="1"/>
              <a:t>countries</a:t>
            </a:r>
            <a:r>
              <a:rPr lang="cs-CZ" sz="1800" dirty="0"/>
              <a:t> benefit </a:t>
            </a:r>
            <a:r>
              <a:rPr lang="cs-CZ" sz="1800" dirty="0" err="1"/>
              <a:t>from</a:t>
            </a:r>
            <a:r>
              <a:rPr lang="cs-CZ" sz="1800" dirty="0"/>
              <a:t> </a:t>
            </a:r>
            <a:r>
              <a:rPr lang="cs-CZ" sz="1800" b="1" dirty="0"/>
              <a:t>diverse natural </a:t>
            </a:r>
            <a:r>
              <a:rPr lang="cs-CZ" sz="1800" b="1" dirty="0" err="1"/>
              <a:t>potential</a:t>
            </a:r>
            <a:endParaRPr lang="cs-CZ" sz="1800" b="1" dirty="0"/>
          </a:p>
          <a:p>
            <a:pPr lvl="1">
              <a:lnSpc>
                <a:spcPct val="110000"/>
              </a:lnSpc>
            </a:pPr>
            <a:r>
              <a:rPr lang="cs-CZ" dirty="0" err="1"/>
              <a:t>Promote</a:t>
            </a:r>
            <a:r>
              <a:rPr lang="cs-CZ" dirty="0"/>
              <a:t> </a:t>
            </a:r>
            <a:r>
              <a:rPr lang="cs-CZ" dirty="0" err="1"/>
              <a:t>tourism</a:t>
            </a:r>
            <a:r>
              <a:rPr lang="cs-CZ" dirty="0"/>
              <a:t> </a:t>
            </a:r>
            <a:r>
              <a:rPr lang="cs-CZ" dirty="0" err="1"/>
              <a:t>activities</a:t>
            </a:r>
            <a:r>
              <a:rPr lang="cs-CZ" dirty="0"/>
              <a:t> </a:t>
            </a:r>
            <a:r>
              <a:rPr lang="cs-CZ" dirty="0" err="1"/>
              <a:t>that</a:t>
            </a:r>
            <a:r>
              <a:rPr lang="cs-CZ" dirty="0"/>
              <a:t> </a:t>
            </a:r>
            <a:r>
              <a:rPr lang="cs-CZ" dirty="0" err="1"/>
              <a:t>preserve</a:t>
            </a:r>
            <a:r>
              <a:rPr lang="cs-CZ" dirty="0"/>
              <a:t> </a:t>
            </a:r>
            <a:r>
              <a:rPr lang="cs-CZ" dirty="0" err="1"/>
              <a:t>resources</a:t>
            </a:r>
            <a:r>
              <a:rPr lang="cs-CZ" dirty="0"/>
              <a:t> </a:t>
            </a:r>
            <a:r>
              <a:rPr lang="cs-CZ" dirty="0" err="1"/>
              <a:t>for</a:t>
            </a:r>
            <a:r>
              <a:rPr lang="cs-CZ" dirty="0"/>
              <a:t> long-term </a:t>
            </a:r>
            <a:r>
              <a:rPr lang="cs-CZ" dirty="0" err="1"/>
              <a:t>sustainability</a:t>
            </a:r>
            <a:endParaRPr lang="cs-CZ" dirty="0"/>
          </a:p>
          <a:p>
            <a:pPr lvl="1">
              <a:lnSpc>
                <a:spcPct val="110000"/>
              </a:lnSpc>
            </a:pPr>
            <a:r>
              <a:rPr lang="cs-CZ" dirty="0" err="1"/>
              <a:t>Prevent</a:t>
            </a:r>
            <a:r>
              <a:rPr lang="cs-CZ" dirty="0"/>
              <a:t> </a:t>
            </a:r>
            <a:r>
              <a:rPr lang="cs-CZ" dirty="0" err="1"/>
              <a:t>degradation</a:t>
            </a:r>
            <a:r>
              <a:rPr lang="cs-CZ" dirty="0"/>
              <a:t> and </a:t>
            </a:r>
            <a:r>
              <a:rPr lang="cs-CZ" dirty="0" err="1"/>
              <a:t>ensure</a:t>
            </a:r>
            <a:r>
              <a:rPr lang="cs-CZ" dirty="0"/>
              <a:t> </a:t>
            </a:r>
            <a:r>
              <a:rPr lang="cs-CZ" dirty="0" err="1"/>
              <a:t>sustainable</a:t>
            </a:r>
            <a:r>
              <a:rPr lang="cs-CZ" dirty="0"/>
              <a:t> development </a:t>
            </a:r>
            <a:r>
              <a:rPr lang="cs-CZ" dirty="0" err="1"/>
              <a:t>for</a:t>
            </a:r>
            <a:r>
              <a:rPr lang="cs-CZ" dirty="0"/>
              <a:t> </a:t>
            </a:r>
            <a:r>
              <a:rPr lang="cs-CZ" dirty="0" err="1"/>
              <a:t>future</a:t>
            </a:r>
            <a:r>
              <a:rPr lang="cs-CZ" dirty="0"/>
              <a:t> </a:t>
            </a:r>
            <a:r>
              <a:rPr lang="cs-CZ" dirty="0" err="1"/>
              <a:t>generations</a:t>
            </a:r>
            <a:endParaRPr lang="cs-CZ" dirty="0"/>
          </a:p>
          <a:p>
            <a:pPr>
              <a:lnSpc>
                <a:spcPct val="110000"/>
              </a:lnSpc>
            </a:pPr>
            <a:r>
              <a:rPr lang="cs-CZ" sz="1800" dirty="0" err="1"/>
              <a:t>Concern</a:t>
            </a:r>
            <a:r>
              <a:rPr lang="cs-CZ" sz="1800" dirty="0"/>
              <a:t> </a:t>
            </a:r>
            <a:r>
              <a:rPr lang="cs-CZ" sz="1800" dirty="0" err="1"/>
              <a:t>for</a:t>
            </a:r>
            <a:r>
              <a:rPr lang="cs-CZ" sz="1800" dirty="0"/>
              <a:t> </a:t>
            </a:r>
            <a:r>
              <a:rPr lang="cs-CZ" sz="1800" b="1" dirty="0" err="1"/>
              <a:t>environmental</a:t>
            </a:r>
            <a:r>
              <a:rPr lang="cs-CZ" sz="1800" b="1" dirty="0"/>
              <a:t> </a:t>
            </a:r>
            <a:r>
              <a:rPr lang="cs-CZ" sz="1800" b="1" dirty="0" err="1"/>
              <a:t>protection</a:t>
            </a:r>
            <a:r>
              <a:rPr lang="cs-CZ" sz="1800" b="1" dirty="0"/>
              <a:t> </a:t>
            </a:r>
            <a:r>
              <a:rPr lang="cs-CZ" sz="1800" dirty="0" err="1"/>
              <a:t>is</a:t>
            </a:r>
            <a:r>
              <a:rPr lang="cs-CZ" sz="1800" dirty="0"/>
              <a:t> not </a:t>
            </a:r>
            <a:r>
              <a:rPr lang="cs-CZ" sz="1800" dirty="0" err="1"/>
              <a:t>new</a:t>
            </a:r>
            <a:r>
              <a:rPr lang="cs-CZ" sz="1800" dirty="0"/>
              <a:t> </a:t>
            </a:r>
          </a:p>
          <a:p>
            <a:pPr lvl="1">
              <a:lnSpc>
                <a:spcPct val="110000"/>
              </a:lnSpc>
            </a:pPr>
            <a:r>
              <a:rPr lang="cs-CZ" dirty="0" err="1"/>
              <a:t>People</a:t>
            </a:r>
            <a:r>
              <a:rPr lang="cs-CZ" dirty="0"/>
              <a:t> </a:t>
            </a:r>
            <a:r>
              <a:rPr lang="cs-CZ" dirty="0" err="1"/>
              <a:t>have</a:t>
            </a:r>
            <a:r>
              <a:rPr lang="cs-CZ" dirty="0"/>
              <a:t> </a:t>
            </a:r>
            <a:r>
              <a:rPr lang="cs-CZ" dirty="0" err="1"/>
              <a:t>always</a:t>
            </a:r>
            <a:r>
              <a:rPr lang="cs-CZ" dirty="0"/>
              <a:t> </a:t>
            </a:r>
            <a:r>
              <a:rPr lang="cs-CZ" dirty="0" err="1"/>
              <a:t>been</a:t>
            </a:r>
            <a:r>
              <a:rPr lang="cs-CZ" dirty="0"/>
              <a:t> </a:t>
            </a:r>
            <a:r>
              <a:rPr lang="cs-CZ" dirty="0" err="1"/>
              <a:t>interested</a:t>
            </a:r>
            <a:r>
              <a:rPr lang="cs-CZ" dirty="0"/>
              <a:t> in </a:t>
            </a:r>
            <a:r>
              <a:rPr lang="cs-CZ" dirty="0" err="1"/>
              <a:t>maintaining</a:t>
            </a:r>
            <a:r>
              <a:rPr lang="cs-CZ" dirty="0"/>
              <a:t> a </a:t>
            </a:r>
            <a:r>
              <a:rPr lang="cs-CZ" dirty="0" err="1"/>
              <a:t>sustainable</a:t>
            </a:r>
            <a:r>
              <a:rPr lang="cs-CZ" dirty="0"/>
              <a:t> </a:t>
            </a:r>
            <a:r>
              <a:rPr lang="cs-CZ" dirty="0" err="1"/>
              <a:t>relationship</a:t>
            </a:r>
            <a:r>
              <a:rPr lang="cs-CZ" dirty="0"/>
              <a:t> </a:t>
            </a:r>
            <a:r>
              <a:rPr lang="cs-CZ" dirty="0" err="1"/>
              <a:t>with</a:t>
            </a:r>
            <a:r>
              <a:rPr lang="cs-CZ" dirty="0"/>
              <a:t> </a:t>
            </a:r>
            <a:r>
              <a:rPr lang="cs-CZ" dirty="0" err="1"/>
              <a:t>nature</a:t>
            </a:r>
            <a:endParaRPr lang="cs-CZ" dirty="0"/>
          </a:p>
          <a:p>
            <a:pPr lvl="1">
              <a:lnSpc>
                <a:spcPct val="110000"/>
              </a:lnSpc>
            </a:pPr>
            <a:r>
              <a:rPr lang="cs-CZ" dirty="0" err="1"/>
              <a:t>Acknowledged</a:t>
            </a:r>
            <a:r>
              <a:rPr lang="cs-CZ" dirty="0"/>
              <a:t> and </a:t>
            </a:r>
            <a:r>
              <a:rPr lang="cs-CZ" dirty="0" err="1"/>
              <a:t>practiced</a:t>
            </a:r>
            <a:r>
              <a:rPr lang="cs-CZ" dirty="0"/>
              <a:t> </a:t>
            </a:r>
            <a:r>
              <a:rPr lang="cs-CZ" dirty="0" err="1"/>
              <a:t>through</a:t>
            </a:r>
            <a:r>
              <a:rPr lang="cs-CZ" dirty="0"/>
              <a:t> </a:t>
            </a:r>
            <a:r>
              <a:rPr lang="cs-CZ" dirty="0" err="1"/>
              <a:t>specific</a:t>
            </a:r>
            <a:r>
              <a:rPr lang="cs-CZ" dirty="0"/>
              <a:t> </a:t>
            </a:r>
            <a:r>
              <a:rPr lang="cs-CZ" dirty="0" err="1"/>
              <a:t>legislation</a:t>
            </a:r>
            <a:endParaRPr lang="cs-CZ" dirty="0"/>
          </a:p>
          <a:p>
            <a:pPr>
              <a:lnSpc>
                <a:spcPct val="110000"/>
              </a:lnSpc>
            </a:pPr>
            <a:r>
              <a:rPr lang="cs-CZ" sz="1800" b="1" dirty="0" err="1"/>
              <a:t>Nature</a:t>
            </a:r>
            <a:r>
              <a:rPr lang="cs-CZ" sz="1800" b="1" dirty="0"/>
              <a:t> </a:t>
            </a:r>
            <a:r>
              <a:rPr lang="cs-CZ" sz="1800" b="1" dirty="0" err="1"/>
              <a:t>elements</a:t>
            </a:r>
            <a:r>
              <a:rPr lang="cs-CZ" sz="1800" b="1" dirty="0"/>
              <a:t> </a:t>
            </a:r>
            <a:r>
              <a:rPr lang="cs-CZ" sz="1800" dirty="0"/>
              <a:t>are </a:t>
            </a:r>
            <a:r>
              <a:rPr lang="cs-CZ" sz="1800" dirty="0" err="1"/>
              <a:t>valuable</a:t>
            </a:r>
            <a:r>
              <a:rPr lang="cs-CZ" sz="1800" dirty="0"/>
              <a:t> </a:t>
            </a:r>
            <a:r>
              <a:rPr lang="cs-CZ" sz="1800" dirty="0" err="1"/>
              <a:t>for</a:t>
            </a:r>
            <a:r>
              <a:rPr lang="cs-CZ" sz="1800" dirty="0"/>
              <a:t> </a:t>
            </a:r>
            <a:r>
              <a:rPr lang="cs-CZ" sz="1800" dirty="0" err="1"/>
              <a:t>tourism</a:t>
            </a:r>
            <a:r>
              <a:rPr lang="cs-CZ" sz="1800" dirty="0"/>
              <a:t> and </a:t>
            </a:r>
            <a:r>
              <a:rPr lang="cs-CZ" sz="1800" dirty="0" err="1"/>
              <a:t>agriculture</a:t>
            </a:r>
            <a:r>
              <a:rPr lang="cs-CZ" sz="1800" dirty="0"/>
              <a:t> – </a:t>
            </a:r>
            <a:r>
              <a:rPr lang="cs-CZ" sz="1800" dirty="0" err="1"/>
              <a:t>efforts</a:t>
            </a:r>
            <a:r>
              <a:rPr lang="cs-CZ" sz="1800" dirty="0"/>
              <a:t> to </a:t>
            </a:r>
            <a:r>
              <a:rPr lang="cs-CZ" sz="1800" dirty="0" err="1"/>
              <a:t>capitalize</a:t>
            </a:r>
            <a:r>
              <a:rPr lang="cs-CZ" sz="1800" dirty="0"/>
              <a:t> on these </a:t>
            </a:r>
            <a:r>
              <a:rPr lang="cs-CZ" sz="1800" dirty="0" err="1"/>
              <a:t>opportunities</a:t>
            </a:r>
            <a:endParaRPr lang="cs-CZ" sz="1800" dirty="0"/>
          </a:p>
        </p:txBody>
      </p:sp>
      <p:cxnSp>
        <p:nvCxnSpPr>
          <p:cNvPr id="1035" name="Straight Connector 1034">
            <a:extLst>
              <a:ext uri="{FF2B5EF4-FFF2-40B4-BE49-F238E27FC236}">
                <a16:creationId xmlns:a16="http://schemas.microsoft.com/office/drawing/2014/main" id="{CBA3C59D-8641-484F-A35C-361AD7E155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2521"/>
            <a:ext cx="6515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descr="landscape photography of mountains">
            <a:extLst>
              <a:ext uri="{FF2B5EF4-FFF2-40B4-BE49-F238E27FC236}">
                <a16:creationId xmlns:a16="http://schemas.microsoft.com/office/drawing/2014/main" id="{0D6F3193-5872-4E4C-F67F-861F17AFBC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292" r="37029" b="-1"/>
          <a:stretch/>
        </p:blipFill>
        <p:spPr bwMode="auto">
          <a:xfrm>
            <a:off x="8115300" y="10"/>
            <a:ext cx="407670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descr="Obsah obrázku text&#10;&#10;Popis byl vytvořen automaticky">
            <a:extLst>
              <a:ext uri="{FF2B5EF4-FFF2-40B4-BE49-F238E27FC236}">
                <a16:creationId xmlns:a16="http://schemas.microsoft.com/office/drawing/2014/main" id="{105CEA09-0237-EDB4-6409-2E9FC476AB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9805"/>
            <a:ext cx="3175810" cy="698195"/>
          </a:xfrm>
          <a:prstGeom prst="rect">
            <a:avLst/>
          </a:prstGeom>
        </p:spPr>
      </p:pic>
    </p:spTree>
    <p:extLst>
      <p:ext uri="{BB962C8B-B14F-4D97-AF65-F5344CB8AC3E}">
        <p14:creationId xmlns:p14="http://schemas.microsoft.com/office/powerpoint/2010/main" val="8321021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1A154F86-5C00-BE93-6CFB-2F28BD6B8626}"/>
              </a:ext>
            </a:extLst>
          </p:cNvPr>
          <p:cNvSpPr>
            <a:spLocks noGrp="1"/>
          </p:cNvSpPr>
          <p:nvPr>
            <p:ph type="title"/>
          </p:nvPr>
        </p:nvSpPr>
        <p:spPr>
          <a:xfrm>
            <a:off x="690587" y="907128"/>
            <a:ext cx="6699564" cy="1378871"/>
          </a:xfrm>
        </p:spPr>
        <p:txBody>
          <a:bodyPr>
            <a:normAutofit/>
          </a:bodyPr>
          <a:lstStyle/>
          <a:p>
            <a:r>
              <a:rPr lang="cs-CZ" dirty="0" err="1"/>
              <a:t>Introduction</a:t>
            </a:r>
            <a:r>
              <a:rPr lang="cs-CZ" dirty="0"/>
              <a:t> to </a:t>
            </a:r>
            <a:r>
              <a:rPr lang="cs-CZ" dirty="0" err="1"/>
              <a:t>deltas</a:t>
            </a:r>
            <a:endParaRPr lang="cs-CZ" dirty="0"/>
          </a:p>
        </p:txBody>
      </p:sp>
      <p:cxnSp>
        <p:nvCxnSpPr>
          <p:cNvPr id="2057" name="Straight Connector 2056">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65151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C3757AD5-FBB8-C280-5B2E-B3EA2825B302}"/>
              </a:ext>
            </a:extLst>
          </p:cNvPr>
          <p:cNvSpPr>
            <a:spLocks noGrp="1"/>
          </p:cNvSpPr>
          <p:nvPr>
            <p:ph idx="1"/>
          </p:nvPr>
        </p:nvSpPr>
        <p:spPr>
          <a:xfrm>
            <a:off x="695326" y="2285999"/>
            <a:ext cx="6766748" cy="3649080"/>
          </a:xfrm>
        </p:spPr>
        <p:txBody>
          <a:bodyPr>
            <a:normAutofit/>
          </a:bodyPr>
          <a:lstStyle/>
          <a:p>
            <a:r>
              <a:rPr lang="cs-CZ" dirty="0" err="1"/>
              <a:t>Require</a:t>
            </a:r>
            <a:r>
              <a:rPr lang="cs-CZ" dirty="0"/>
              <a:t> </a:t>
            </a:r>
            <a:r>
              <a:rPr lang="cs-CZ" b="1" dirty="0" err="1"/>
              <a:t>specific</a:t>
            </a:r>
            <a:r>
              <a:rPr lang="cs-CZ" b="1" dirty="0"/>
              <a:t> </a:t>
            </a:r>
            <a:r>
              <a:rPr lang="cs-CZ" b="1" dirty="0" err="1"/>
              <a:t>protection</a:t>
            </a:r>
            <a:r>
              <a:rPr lang="cs-CZ" b="1" dirty="0"/>
              <a:t> </a:t>
            </a:r>
            <a:r>
              <a:rPr lang="cs-CZ" dirty="0"/>
              <a:t>and development </a:t>
            </a:r>
            <a:r>
              <a:rPr lang="cs-CZ" dirty="0" err="1"/>
              <a:t>policies</a:t>
            </a:r>
            <a:endParaRPr lang="cs-CZ" dirty="0"/>
          </a:p>
          <a:p>
            <a:r>
              <a:rPr lang="cs-CZ" dirty="0"/>
              <a:t>Are </a:t>
            </a:r>
            <a:r>
              <a:rPr lang="cs-CZ" b="1" dirty="0" err="1"/>
              <a:t>formed</a:t>
            </a:r>
            <a:r>
              <a:rPr lang="cs-CZ" b="1" dirty="0"/>
              <a:t> </a:t>
            </a:r>
            <a:r>
              <a:rPr lang="cs-CZ" b="1" dirty="0" err="1"/>
              <a:t>at</a:t>
            </a:r>
            <a:r>
              <a:rPr lang="cs-CZ" b="1" dirty="0"/>
              <a:t> </a:t>
            </a:r>
            <a:r>
              <a:rPr lang="cs-CZ" b="1" dirty="0" err="1"/>
              <a:t>river</a:t>
            </a:r>
            <a:r>
              <a:rPr lang="cs-CZ" b="1" dirty="0"/>
              <a:t> </a:t>
            </a:r>
            <a:r>
              <a:rPr lang="cs-CZ" b="1" dirty="0" err="1"/>
              <a:t>mouths</a:t>
            </a:r>
            <a:r>
              <a:rPr lang="cs-CZ" b="1" dirty="0"/>
              <a:t> </a:t>
            </a:r>
            <a:r>
              <a:rPr lang="cs-CZ" dirty="0" err="1"/>
              <a:t>through</a:t>
            </a:r>
            <a:r>
              <a:rPr lang="cs-CZ" dirty="0"/>
              <a:t> </a:t>
            </a:r>
            <a:r>
              <a:rPr lang="cs-CZ" dirty="0" err="1"/>
              <a:t>shore</a:t>
            </a:r>
            <a:r>
              <a:rPr lang="cs-CZ" dirty="0"/>
              <a:t> </a:t>
            </a:r>
            <a:r>
              <a:rPr lang="cs-CZ" dirty="0" err="1"/>
              <a:t>expansion</a:t>
            </a:r>
            <a:endParaRPr lang="cs-CZ" dirty="0"/>
          </a:p>
          <a:p>
            <a:r>
              <a:rPr lang="cs-CZ" dirty="0" err="1"/>
              <a:t>Have</a:t>
            </a:r>
            <a:r>
              <a:rPr lang="cs-CZ" dirty="0"/>
              <a:t> </a:t>
            </a:r>
            <a:r>
              <a:rPr lang="cs-CZ" dirty="0" err="1"/>
              <a:t>underwater</a:t>
            </a:r>
            <a:r>
              <a:rPr lang="cs-CZ" dirty="0"/>
              <a:t> and </a:t>
            </a:r>
            <a:r>
              <a:rPr lang="cs-CZ" dirty="0" err="1"/>
              <a:t>subaerial</a:t>
            </a:r>
            <a:r>
              <a:rPr lang="cs-CZ" dirty="0"/>
              <a:t> </a:t>
            </a:r>
            <a:r>
              <a:rPr lang="cs-CZ" dirty="0" err="1"/>
              <a:t>parts</a:t>
            </a:r>
            <a:endParaRPr lang="cs-CZ" dirty="0"/>
          </a:p>
          <a:p>
            <a:r>
              <a:rPr lang="cs-CZ" dirty="0" err="1"/>
              <a:t>Waves</a:t>
            </a:r>
            <a:r>
              <a:rPr lang="cs-CZ" dirty="0"/>
              <a:t> play a </a:t>
            </a:r>
            <a:r>
              <a:rPr lang="cs-CZ" dirty="0" err="1"/>
              <a:t>crucial</a:t>
            </a:r>
            <a:r>
              <a:rPr lang="cs-CZ" dirty="0"/>
              <a:t> role in delta </a:t>
            </a:r>
            <a:r>
              <a:rPr lang="cs-CZ" dirty="0" err="1"/>
              <a:t>evolution</a:t>
            </a:r>
            <a:endParaRPr lang="cs-CZ" dirty="0"/>
          </a:p>
          <a:p>
            <a:r>
              <a:rPr lang="cs-CZ" dirty="0" err="1"/>
              <a:t>Human</a:t>
            </a:r>
            <a:r>
              <a:rPr lang="cs-CZ" dirty="0"/>
              <a:t> </a:t>
            </a:r>
            <a:r>
              <a:rPr lang="cs-CZ" dirty="0" err="1"/>
              <a:t>interventions</a:t>
            </a:r>
            <a:r>
              <a:rPr lang="cs-CZ" dirty="0"/>
              <a:t> </a:t>
            </a:r>
            <a:r>
              <a:rPr lang="cs-CZ" dirty="0" err="1"/>
              <a:t>negatively</a:t>
            </a:r>
            <a:r>
              <a:rPr lang="cs-CZ" dirty="0"/>
              <a:t> </a:t>
            </a:r>
            <a:r>
              <a:rPr lang="cs-CZ" dirty="0" err="1"/>
              <a:t>impact</a:t>
            </a:r>
            <a:r>
              <a:rPr lang="cs-CZ" dirty="0"/>
              <a:t> delta </a:t>
            </a:r>
            <a:r>
              <a:rPr lang="cs-CZ" dirty="0" err="1"/>
              <a:t>sustainability</a:t>
            </a:r>
            <a:endParaRPr lang="cs-CZ" dirty="0"/>
          </a:p>
        </p:txBody>
      </p:sp>
      <p:cxnSp>
        <p:nvCxnSpPr>
          <p:cNvPr id="2059" name="Straight Connector 2058">
            <a:extLst>
              <a:ext uri="{FF2B5EF4-FFF2-40B4-BE49-F238E27FC236}">
                <a16:creationId xmlns:a16="http://schemas.microsoft.com/office/drawing/2014/main" id="{CBA3C59D-8641-484F-A35C-361AD7E155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2521"/>
            <a:ext cx="6515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050" name="Picture 2" descr="aerial photography of body of water">
            <a:extLst>
              <a:ext uri="{FF2B5EF4-FFF2-40B4-BE49-F238E27FC236}">
                <a16:creationId xmlns:a16="http://schemas.microsoft.com/office/drawing/2014/main" id="{1ACDA6A0-C0E6-4838-C733-FE0EF28AE1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902" r="27094"/>
          <a:stretch/>
        </p:blipFill>
        <p:spPr bwMode="auto">
          <a:xfrm>
            <a:off x="8115300" y="10"/>
            <a:ext cx="407670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descr="Obsah obrázku text&#10;&#10;Popis byl vytvořen automaticky">
            <a:extLst>
              <a:ext uri="{FF2B5EF4-FFF2-40B4-BE49-F238E27FC236}">
                <a16:creationId xmlns:a16="http://schemas.microsoft.com/office/drawing/2014/main" id="{48F730D3-AD9B-0CE6-D501-DC0EA2DDA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9805"/>
            <a:ext cx="3175810" cy="698195"/>
          </a:xfrm>
          <a:prstGeom prst="rect">
            <a:avLst/>
          </a:prstGeom>
        </p:spPr>
      </p:pic>
    </p:spTree>
    <p:extLst>
      <p:ext uri="{BB962C8B-B14F-4D97-AF65-F5344CB8AC3E}">
        <p14:creationId xmlns:p14="http://schemas.microsoft.com/office/powerpoint/2010/main" val="2268812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68B2C62-7648-4430-90D5-AE0F252AF1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E73DEDA1-4B5F-2C96-8E9C-5FF04F422AB0}"/>
              </a:ext>
            </a:extLst>
          </p:cNvPr>
          <p:cNvSpPr>
            <a:spLocks noGrp="1"/>
          </p:cNvSpPr>
          <p:nvPr>
            <p:ph type="title"/>
          </p:nvPr>
        </p:nvSpPr>
        <p:spPr>
          <a:xfrm>
            <a:off x="700087" y="909638"/>
            <a:ext cx="10691813" cy="1155618"/>
          </a:xfrm>
        </p:spPr>
        <p:txBody>
          <a:bodyPr>
            <a:normAutofit/>
          </a:bodyPr>
          <a:lstStyle/>
          <a:p>
            <a:r>
              <a:rPr lang="cs-CZ" dirty="0" err="1"/>
              <a:t>Types</a:t>
            </a:r>
            <a:r>
              <a:rPr lang="cs-CZ" dirty="0"/>
              <a:t> </a:t>
            </a:r>
            <a:r>
              <a:rPr lang="cs-CZ" dirty="0" err="1"/>
              <a:t>of</a:t>
            </a:r>
            <a:r>
              <a:rPr lang="cs-CZ" dirty="0"/>
              <a:t> delta</a:t>
            </a:r>
          </a:p>
        </p:txBody>
      </p:sp>
      <p:cxnSp>
        <p:nvCxnSpPr>
          <p:cNvPr id="12" name="Straight Connector 11">
            <a:extLst>
              <a:ext uri="{FF2B5EF4-FFF2-40B4-BE49-F238E27FC236}">
                <a16:creationId xmlns:a16="http://schemas.microsoft.com/office/drawing/2014/main" id="{AAD0195E-7F27-4D06-9427-0C121D721A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D74C2FC-3228-4FC1-B97B-87AD35508D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5" name="Zástupný obsah 2">
            <a:extLst>
              <a:ext uri="{FF2B5EF4-FFF2-40B4-BE49-F238E27FC236}">
                <a16:creationId xmlns:a16="http://schemas.microsoft.com/office/drawing/2014/main" id="{9FC3CCD9-9E4C-305F-E7BC-5A0ECB59431C}"/>
              </a:ext>
            </a:extLst>
          </p:cNvPr>
          <p:cNvGraphicFramePr>
            <a:graphicFrameLocks noGrp="1"/>
          </p:cNvGraphicFramePr>
          <p:nvPr>
            <p:ph idx="1"/>
            <p:extLst>
              <p:ext uri="{D42A27DB-BD31-4B8C-83A1-F6EECF244321}">
                <p14:modId xmlns:p14="http://schemas.microsoft.com/office/powerpoint/2010/main" val="332569625"/>
              </p:ext>
            </p:extLst>
          </p:nvPr>
        </p:nvGraphicFramePr>
        <p:xfrm>
          <a:off x="700635" y="2293126"/>
          <a:ext cx="10691265" cy="3636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Obrázek 3" descr="Obsah obrázku text&#10;&#10;Popis byl vytvořen automaticky">
            <a:extLst>
              <a:ext uri="{FF2B5EF4-FFF2-40B4-BE49-F238E27FC236}">
                <a16:creationId xmlns:a16="http://schemas.microsoft.com/office/drawing/2014/main" id="{530CA732-1CF4-F8A3-BBB4-E8B67D8A48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1697059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B00CB1D-D8EA-959E-7E21-90BFFCA39922}"/>
              </a:ext>
            </a:extLst>
          </p:cNvPr>
          <p:cNvSpPr>
            <a:spLocks noGrp="1"/>
          </p:cNvSpPr>
          <p:nvPr>
            <p:ph type="title"/>
          </p:nvPr>
        </p:nvSpPr>
        <p:spPr/>
        <p:txBody>
          <a:bodyPr/>
          <a:lstStyle/>
          <a:p>
            <a:r>
              <a:rPr lang="cs-CZ" dirty="0" err="1"/>
              <a:t>deltas</a:t>
            </a:r>
            <a:endParaRPr lang="cs-CZ" dirty="0"/>
          </a:p>
        </p:txBody>
      </p:sp>
      <p:sp>
        <p:nvSpPr>
          <p:cNvPr id="3" name="Zástupný obsah 2">
            <a:extLst>
              <a:ext uri="{FF2B5EF4-FFF2-40B4-BE49-F238E27FC236}">
                <a16:creationId xmlns:a16="http://schemas.microsoft.com/office/drawing/2014/main" id="{20DF1ED3-713E-C473-B431-5A5945355CB4}"/>
              </a:ext>
            </a:extLst>
          </p:cNvPr>
          <p:cNvSpPr>
            <a:spLocks noGrp="1"/>
          </p:cNvSpPr>
          <p:nvPr>
            <p:ph idx="1"/>
          </p:nvPr>
        </p:nvSpPr>
        <p:spPr/>
        <p:txBody>
          <a:bodyPr>
            <a:normAutofit fontScale="92500"/>
          </a:bodyPr>
          <a:lstStyle/>
          <a:p>
            <a:r>
              <a:rPr lang="cs-CZ" dirty="0" err="1"/>
              <a:t>Deltas</a:t>
            </a:r>
            <a:r>
              <a:rPr lang="cs-CZ" dirty="0"/>
              <a:t> </a:t>
            </a:r>
            <a:r>
              <a:rPr lang="cs-CZ" dirty="0" err="1"/>
              <a:t>have</a:t>
            </a:r>
            <a:r>
              <a:rPr lang="cs-CZ" dirty="0"/>
              <a:t> </a:t>
            </a:r>
            <a:r>
              <a:rPr lang="cs-CZ" dirty="0" err="1"/>
              <a:t>been</a:t>
            </a:r>
            <a:r>
              <a:rPr lang="cs-CZ" dirty="0"/>
              <a:t> </a:t>
            </a:r>
            <a:r>
              <a:rPr lang="cs-CZ" dirty="0" err="1"/>
              <a:t>included</a:t>
            </a:r>
            <a:r>
              <a:rPr lang="cs-CZ" dirty="0"/>
              <a:t> </a:t>
            </a:r>
            <a:r>
              <a:rPr lang="cs-CZ" b="1" dirty="0" err="1"/>
              <a:t>among</a:t>
            </a:r>
            <a:r>
              <a:rPr lang="cs-CZ" dirty="0"/>
              <a:t> </a:t>
            </a:r>
            <a:r>
              <a:rPr lang="cs-CZ" b="1" dirty="0" err="1"/>
              <a:t>the</a:t>
            </a:r>
            <a:r>
              <a:rPr lang="cs-CZ" dirty="0"/>
              <a:t> </a:t>
            </a:r>
            <a:r>
              <a:rPr lang="cs-CZ" b="1" dirty="0"/>
              <a:t>most </a:t>
            </a:r>
            <a:r>
              <a:rPr lang="cs-CZ" b="1" dirty="0" err="1"/>
              <a:t>vulnerable</a:t>
            </a:r>
            <a:r>
              <a:rPr lang="cs-CZ" b="1" dirty="0"/>
              <a:t> </a:t>
            </a:r>
            <a:r>
              <a:rPr lang="cs-CZ" b="1" dirty="0" err="1"/>
              <a:t>coastal</a:t>
            </a:r>
            <a:r>
              <a:rPr lang="cs-CZ" b="1" dirty="0"/>
              <a:t> </a:t>
            </a:r>
            <a:r>
              <a:rPr lang="cs-CZ" b="1" dirty="0" err="1"/>
              <a:t>areas</a:t>
            </a:r>
            <a:endParaRPr lang="cs-CZ" b="1" dirty="0"/>
          </a:p>
          <a:p>
            <a:r>
              <a:rPr lang="cs-CZ" dirty="0" err="1"/>
              <a:t>Two</a:t>
            </a:r>
            <a:r>
              <a:rPr lang="cs-CZ" dirty="0"/>
              <a:t> </a:t>
            </a:r>
            <a:r>
              <a:rPr lang="cs-CZ" dirty="0" err="1"/>
              <a:t>main</a:t>
            </a:r>
            <a:r>
              <a:rPr lang="cs-CZ" dirty="0"/>
              <a:t> </a:t>
            </a:r>
            <a:r>
              <a:rPr lang="cs-CZ" dirty="0" err="1"/>
              <a:t>sources</a:t>
            </a:r>
            <a:r>
              <a:rPr lang="cs-CZ" dirty="0"/>
              <a:t> </a:t>
            </a:r>
            <a:r>
              <a:rPr lang="cs-CZ" dirty="0" err="1"/>
              <a:t>of</a:t>
            </a:r>
            <a:r>
              <a:rPr lang="cs-CZ" dirty="0"/>
              <a:t> vulnerability (</a:t>
            </a:r>
            <a:r>
              <a:rPr lang="cs-CZ" dirty="0" err="1"/>
              <a:t>Iñaki</a:t>
            </a:r>
            <a:r>
              <a:rPr lang="cs-CZ" dirty="0"/>
              <a:t> </a:t>
            </a:r>
            <a:r>
              <a:rPr lang="cs-CZ" dirty="0" err="1"/>
              <a:t>Arto</a:t>
            </a:r>
            <a:r>
              <a:rPr lang="cs-CZ" dirty="0"/>
              <a:t> et al., 2019):</a:t>
            </a:r>
          </a:p>
          <a:p>
            <a:pPr lvl="1"/>
            <a:r>
              <a:rPr lang="cs-CZ" b="1" dirty="0" err="1"/>
              <a:t>Climate</a:t>
            </a:r>
            <a:r>
              <a:rPr lang="cs-CZ" b="1" dirty="0"/>
              <a:t> </a:t>
            </a:r>
            <a:r>
              <a:rPr lang="cs-CZ" b="1" dirty="0" err="1"/>
              <a:t>factors</a:t>
            </a:r>
            <a:r>
              <a:rPr lang="cs-CZ" b="1" dirty="0"/>
              <a:t> </a:t>
            </a:r>
            <a:r>
              <a:rPr lang="cs-CZ" dirty="0"/>
              <a:t>– </a:t>
            </a:r>
            <a:r>
              <a:rPr lang="cs-CZ" dirty="0" err="1"/>
              <a:t>storms</a:t>
            </a:r>
            <a:r>
              <a:rPr lang="cs-CZ" dirty="0"/>
              <a:t>, </a:t>
            </a:r>
            <a:r>
              <a:rPr lang="cs-CZ" dirty="0" err="1"/>
              <a:t>the</a:t>
            </a:r>
            <a:r>
              <a:rPr lang="cs-CZ" dirty="0"/>
              <a:t> </a:t>
            </a:r>
            <a:r>
              <a:rPr lang="cs-CZ" dirty="0" err="1"/>
              <a:t>rise</a:t>
            </a:r>
            <a:r>
              <a:rPr lang="cs-CZ" dirty="0"/>
              <a:t> in </a:t>
            </a:r>
            <a:r>
              <a:rPr lang="cs-CZ" dirty="0" err="1"/>
              <a:t>sea</a:t>
            </a:r>
            <a:r>
              <a:rPr lang="cs-CZ" dirty="0"/>
              <a:t> </a:t>
            </a:r>
            <a:r>
              <a:rPr lang="cs-CZ" dirty="0" err="1"/>
              <a:t>levels</a:t>
            </a:r>
            <a:r>
              <a:rPr lang="cs-CZ" dirty="0"/>
              <a:t>, </a:t>
            </a:r>
            <a:r>
              <a:rPr lang="cs-CZ" dirty="0" err="1"/>
              <a:t>slumps</a:t>
            </a:r>
            <a:r>
              <a:rPr lang="cs-CZ" dirty="0"/>
              <a:t>, </a:t>
            </a:r>
            <a:r>
              <a:rPr lang="cs-CZ" dirty="0" err="1"/>
              <a:t>rainfalls</a:t>
            </a:r>
            <a:r>
              <a:rPr lang="cs-CZ" dirty="0"/>
              <a:t>, </a:t>
            </a:r>
            <a:r>
              <a:rPr lang="cs-CZ" dirty="0" err="1"/>
              <a:t>temperature</a:t>
            </a:r>
            <a:r>
              <a:rPr lang="cs-CZ" dirty="0"/>
              <a:t> </a:t>
            </a:r>
            <a:r>
              <a:rPr lang="cs-CZ" dirty="0" err="1"/>
              <a:t>variations</a:t>
            </a:r>
            <a:endParaRPr lang="cs-CZ" dirty="0"/>
          </a:p>
          <a:p>
            <a:pPr lvl="1"/>
            <a:r>
              <a:rPr lang="cs-CZ" b="1" dirty="0"/>
              <a:t>Socio-</a:t>
            </a:r>
            <a:r>
              <a:rPr lang="cs-CZ" b="1" dirty="0" err="1"/>
              <a:t>economic</a:t>
            </a:r>
            <a:r>
              <a:rPr lang="cs-CZ" b="1" dirty="0"/>
              <a:t> </a:t>
            </a:r>
            <a:r>
              <a:rPr lang="cs-CZ" b="1" dirty="0" err="1"/>
              <a:t>factors</a:t>
            </a:r>
            <a:r>
              <a:rPr lang="cs-CZ" b="1" dirty="0"/>
              <a:t> </a:t>
            </a:r>
            <a:r>
              <a:rPr lang="cs-CZ" dirty="0"/>
              <a:t>– </a:t>
            </a:r>
            <a:r>
              <a:rPr lang="cs-CZ" dirty="0" err="1"/>
              <a:t>economic</a:t>
            </a:r>
            <a:r>
              <a:rPr lang="cs-CZ" dirty="0"/>
              <a:t> </a:t>
            </a:r>
            <a:r>
              <a:rPr lang="cs-CZ" dirty="0" err="1"/>
              <a:t>activities</a:t>
            </a:r>
            <a:r>
              <a:rPr lang="cs-CZ" dirty="0"/>
              <a:t>, </a:t>
            </a:r>
            <a:r>
              <a:rPr lang="cs-CZ" dirty="0" err="1"/>
              <a:t>lifestyles</a:t>
            </a:r>
            <a:r>
              <a:rPr lang="cs-CZ" dirty="0"/>
              <a:t>, </a:t>
            </a:r>
            <a:r>
              <a:rPr lang="cs-CZ" dirty="0" err="1"/>
              <a:t>urbanisation</a:t>
            </a:r>
            <a:r>
              <a:rPr lang="cs-CZ" dirty="0"/>
              <a:t>, </a:t>
            </a:r>
            <a:r>
              <a:rPr lang="cs-CZ" dirty="0" err="1"/>
              <a:t>land</a:t>
            </a:r>
            <a:r>
              <a:rPr lang="cs-CZ" dirty="0"/>
              <a:t> use, </a:t>
            </a:r>
            <a:r>
              <a:rPr lang="cs-CZ" dirty="0" err="1"/>
              <a:t>demographic</a:t>
            </a:r>
            <a:r>
              <a:rPr lang="cs-CZ" dirty="0"/>
              <a:t> </a:t>
            </a:r>
            <a:r>
              <a:rPr lang="cs-CZ" dirty="0" err="1"/>
              <a:t>evolutions</a:t>
            </a:r>
            <a:endParaRPr lang="cs-CZ" dirty="0"/>
          </a:p>
          <a:p>
            <a:r>
              <a:rPr lang="cs-CZ" dirty="0" err="1"/>
              <a:t>Protected</a:t>
            </a:r>
            <a:r>
              <a:rPr lang="cs-CZ" dirty="0"/>
              <a:t> natural </a:t>
            </a:r>
            <a:r>
              <a:rPr lang="cs-CZ" dirty="0" err="1"/>
              <a:t>areas</a:t>
            </a:r>
            <a:r>
              <a:rPr lang="cs-CZ" dirty="0"/>
              <a:t> </a:t>
            </a:r>
            <a:r>
              <a:rPr lang="cs-CZ" dirty="0" err="1"/>
              <a:t>that</a:t>
            </a:r>
            <a:r>
              <a:rPr lang="cs-CZ" dirty="0"/>
              <a:t> </a:t>
            </a:r>
            <a:r>
              <a:rPr lang="cs-CZ" dirty="0" err="1"/>
              <a:t>also</a:t>
            </a:r>
            <a:r>
              <a:rPr lang="cs-CZ" dirty="0"/>
              <a:t> </a:t>
            </a:r>
            <a:r>
              <a:rPr lang="cs-CZ" dirty="0" err="1"/>
              <a:t>include</a:t>
            </a:r>
            <a:r>
              <a:rPr lang="cs-CZ" dirty="0"/>
              <a:t> </a:t>
            </a:r>
            <a:r>
              <a:rPr lang="cs-CZ" dirty="0" err="1"/>
              <a:t>isolated</a:t>
            </a:r>
            <a:r>
              <a:rPr lang="cs-CZ" dirty="0"/>
              <a:t> </a:t>
            </a:r>
            <a:r>
              <a:rPr lang="cs-CZ" dirty="0" err="1"/>
              <a:t>areas</a:t>
            </a:r>
            <a:r>
              <a:rPr lang="cs-CZ" dirty="0"/>
              <a:t> </a:t>
            </a:r>
            <a:r>
              <a:rPr lang="cs-CZ" dirty="0" err="1"/>
              <a:t>inaccessbile</a:t>
            </a:r>
            <a:r>
              <a:rPr lang="cs-CZ" dirty="0"/>
              <a:t> to </a:t>
            </a:r>
            <a:r>
              <a:rPr lang="cs-CZ" dirty="0" err="1"/>
              <a:t>visitors</a:t>
            </a:r>
            <a:r>
              <a:rPr lang="cs-CZ" dirty="0"/>
              <a:t> – </a:t>
            </a:r>
            <a:r>
              <a:rPr lang="cs-CZ" dirty="0" err="1"/>
              <a:t>primarily</a:t>
            </a:r>
            <a:r>
              <a:rPr lang="cs-CZ" dirty="0"/>
              <a:t> </a:t>
            </a:r>
            <a:r>
              <a:rPr lang="cs-CZ" dirty="0" err="1"/>
              <a:t>meant</a:t>
            </a:r>
            <a:r>
              <a:rPr lang="cs-CZ" dirty="0"/>
              <a:t> to </a:t>
            </a:r>
            <a:r>
              <a:rPr lang="cs-CZ" dirty="0" err="1"/>
              <a:t>preserve</a:t>
            </a:r>
            <a:r>
              <a:rPr lang="cs-CZ" dirty="0"/>
              <a:t> </a:t>
            </a:r>
            <a:r>
              <a:rPr lang="cs-CZ" dirty="0" err="1"/>
              <a:t>wildlife</a:t>
            </a:r>
            <a:r>
              <a:rPr lang="cs-CZ" dirty="0"/>
              <a:t> in </a:t>
            </a:r>
            <a:r>
              <a:rPr lang="cs-CZ" dirty="0" err="1"/>
              <a:t>its</a:t>
            </a:r>
            <a:r>
              <a:rPr lang="cs-CZ" dirty="0"/>
              <a:t> habitat</a:t>
            </a:r>
          </a:p>
          <a:p>
            <a:r>
              <a:rPr lang="cs-CZ" dirty="0" err="1"/>
              <a:t>There</a:t>
            </a:r>
            <a:r>
              <a:rPr lang="cs-CZ" dirty="0"/>
              <a:t> </a:t>
            </a:r>
            <a:r>
              <a:rPr lang="cs-CZ" dirty="0" err="1"/>
              <a:t>is</a:t>
            </a:r>
            <a:r>
              <a:rPr lang="cs-CZ" dirty="0"/>
              <a:t> a link </a:t>
            </a:r>
            <a:r>
              <a:rPr lang="cs-CZ" dirty="0" err="1"/>
              <a:t>between</a:t>
            </a:r>
            <a:r>
              <a:rPr lang="cs-CZ" dirty="0"/>
              <a:t> </a:t>
            </a:r>
            <a:r>
              <a:rPr lang="cs-CZ" dirty="0" err="1"/>
              <a:t>the</a:t>
            </a:r>
            <a:r>
              <a:rPr lang="cs-CZ" dirty="0"/>
              <a:t> </a:t>
            </a:r>
            <a:r>
              <a:rPr lang="cs-CZ" b="1" dirty="0" err="1"/>
              <a:t>sustainability</a:t>
            </a:r>
            <a:r>
              <a:rPr lang="cs-CZ" b="1" dirty="0"/>
              <a:t> </a:t>
            </a:r>
            <a:r>
              <a:rPr lang="cs-CZ" b="1" dirty="0" err="1"/>
              <a:t>of</a:t>
            </a:r>
            <a:r>
              <a:rPr lang="cs-CZ" b="1" dirty="0"/>
              <a:t> a delta and </a:t>
            </a:r>
            <a:r>
              <a:rPr lang="cs-CZ" b="1" dirty="0" err="1"/>
              <a:t>the</a:t>
            </a:r>
            <a:r>
              <a:rPr lang="cs-CZ" b="1" dirty="0"/>
              <a:t> </a:t>
            </a:r>
            <a:r>
              <a:rPr lang="cs-CZ" b="1" dirty="0" err="1"/>
              <a:t>factors</a:t>
            </a:r>
            <a:r>
              <a:rPr lang="cs-CZ" b="1" dirty="0"/>
              <a:t> </a:t>
            </a:r>
            <a:r>
              <a:rPr lang="cs-CZ" b="1" dirty="0" err="1"/>
              <a:t>that</a:t>
            </a:r>
            <a:r>
              <a:rPr lang="cs-CZ" b="1" dirty="0"/>
              <a:t> support </a:t>
            </a:r>
            <a:r>
              <a:rPr lang="cs-CZ" b="1" dirty="0" err="1"/>
              <a:t>it</a:t>
            </a:r>
            <a:r>
              <a:rPr lang="cs-CZ" b="1" dirty="0"/>
              <a:t> </a:t>
            </a:r>
            <a:r>
              <a:rPr lang="cs-CZ" dirty="0"/>
              <a:t>(</a:t>
            </a:r>
            <a:r>
              <a:rPr lang="cs-CZ" dirty="0" err="1"/>
              <a:t>Vörösmarty</a:t>
            </a:r>
            <a:r>
              <a:rPr lang="cs-CZ" dirty="0"/>
              <a:t>, 2009)</a:t>
            </a:r>
          </a:p>
          <a:p>
            <a:r>
              <a:rPr lang="cs-CZ" dirty="0"/>
              <a:t>Delta </a:t>
            </a:r>
            <a:r>
              <a:rPr lang="cs-CZ" dirty="0" err="1"/>
              <a:t>is</a:t>
            </a:r>
            <a:r>
              <a:rPr lang="cs-CZ" dirty="0"/>
              <a:t> </a:t>
            </a:r>
            <a:r>
              <a:rPr lang="cs-CZ" dirty="0" err="1"/>
              <a:t>an</a:t>
            </a:r>
            <a:r>
              <a:rPr lang="cs-CZ" dirty="0"/>
              <a:t> </a:t>
            </a:r>
            <a:r>
              <a:rPr lang="cs-CZ" dirty="0" err="1"/>
              <a:t>ecosytem</a:t>
            </a:r>
            <a:r>
              <a:rPr lang="cs-CZ" dirty="0"/>
              <a:t> and habitat </a:t>
            </a:r>
            <a:r>
              <a:rPr lang="cs-CZ" dirty="0" err="1"/>
              <a:t>for</a:t>
            </a:r>
            <a:r>
              <a:rPr lang="cs-CZ" dirty="0"/>
              <a:t> </a:t>
            </a:r>
            <a:r>
              <a:rPr lang="cs-CZ" dirty="0" err="1"/>
              <a:t>various</a:t>
            </a:r>
            <a:r>
              <a:rPr lang="cs-CZ" dirty="0"/>
              <a:t> species </a:t>
            </a:r>
            <a:r>
              <a:rPr lang="cs-CZ" dirty="0" err="1"/>
              <a:t>of</a:t>
            </a:r>
            <a:r>
              <a:rPr lang="cs-CZ" dirty="0"/>
              <a:t> </a:t>
            </a:r>
            <a:r>
              <a:rPr lang="cs-CZ" dirty="0" err="1"/>
              <a:t>birds</a:t>
            </a:r>
            <a:r>
              <a:rPr lang="cs-CZ" dirty="0"/>
              <a:t> and </a:t>
            </a:r>
            <a:r>
              <a:rPr lang="cs-CZ" dirty="0" err="1"/>
              <a:t>animals</a:t>
            </a:r>
            <a:endParaRPr lang="cs-CZ" dirty="0"/>
          </a:p>
        </p:txBody>
      </p:sp>
      <p:pic>
        <p:nvPicPr>
          <p:cNvPr id="4" name="Obrázek 3" descr="Obsah obrázku text&#10;&#10;Popis byl vytvořen automaticky">
            <a:extLst>
              <a:ext uri="{FF2B5EF4-FFF2-40B4-BE49-F238E27FC236}">
                <a16:creationId xmlns:a16="http://schemas.microsoft.com/office/drawing/2014/main" id="{9FB55DF8-3486-766B-9FBC-58827A8D3D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15945345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5C58BA3D-5F0E-DA9B-45AC-251805F4D681}"/>
              </a:ext>
            </a:extLst>
          </p:cNvPr>
          <p:cNvSpPr>
            <a:spLocks noGrp="1"/>
          </p:cNvSpPr>
          <p:nvPr>
            <p:ph type="title"/>
          </p:nvPr>
        </p:nvSpPr>
        <p:spPr>
          <a:xfrm>
            <a:off x="690587" y="907128"/>
            <a:ext cx="6699564" cy="1378871"/>
          </a:xfrm>
        </p:spPr>
        <p:txBody>
          <a:bodyPr>
            <a:normAutofit/>
          </a:bodyPr>
          <a:lstStyle/>
          <a:p>
            <a:r>
              <a:rPr lang="cs-CZ" dirty="0" err="1"/>
              <a:t>Protected</a:t>
            </a:r>
            <a:r>
              <a:rPr lang="cs-CZ" dirty="0"/>
              <a:t> area</a:t>
            </a:r>
          </a:p>
        </p:txBody>
      </p:sp>
      <p:cxnSp>
        <p:nvCxnSpPr>
          <p:cNvPr id="3081" name="Straight Connector 3080">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65151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B322B9EE-502C-72E4-47C2-CCAB6D86E994}"/>
              </a:ext>
            </a:extLst>
          </p:cNvPr>
          <p:cNvSpPr>
            <a:spLocks noGrp="1"/>
          </p:cNvSpPr>
          <p:nvPr>
            <p:ph idx="1"/>
          </p:nvPr>
        </p:nvSpPr>
        <p:spPr>
          <a:xfrm>
            <a:off x="695326" y="2285999"/>
            <a:ext cx="6766748" cy="3649080"/>
          </a:xfrm>
        </p:spPr>
        <p:txBody>
          <a:bodyPr>
            <a:normAutofit/>
          </a:bodyPr>
          <a:lstStyle/>
          <a:p>
            <a:r>
              <a:rPr lang="cs-CZ" dirty="0" err="1"/>
              <a:t>Protected</a:t>
            </a:r>
            <a:r>
              <a:rPr lang="cs-CZ" dirty="0"/>
              <a:t> area </a:t>
            </a:r>
            <a:r>
              <a:rPr lang="cs-CZ" dirty="0" err="1"/>
              <a:t>is</a:t>
            </a:r>
            <a:r>
              <a:rPr lang="cs-CZ" dirty="0"/>
              <a:t> </a:t>
            </a:r>
            <a:r>
              <a:rPr lang="cs-CZ" b="1" dirty="0" err="1"/>
              <a:t>clearly</a:t>
            </a:r>
            <a:r>
              <a:rPr lang="cs-CZ" b="1" dirty="0"/>
              <a:t> </a:t>
            </a:r>
            <a:r>
              <a:rPr lang="cs-CZ" b="1" dirty="0" err="1"/>
              <a:t>defined</a:t>
            </a:r>
            <a:r>
              <a:rPr lang="cs-CZ" b="1" dirty="0"/>
              <a:t> </a:t>
            </a:r>
            <a:r>
              <a:rPr lang="cs-CZ" b="1" dirty="0" err="1"/>
              <a:t>geographical</a:t>
            </a:r>
            <a:r>
              <a:rPr lang="cs-CZ" b="1" dirty="0"/>
              <a:t> </a:t>
            </a:r>
            <a:r>
              <a:rPr lang="cs-CZ" b="1" dirty="0" err="1"/>
              <a:t>space</a:t>
            </a:r>
            <a:r>
              <a:rPr lang="cs-CZ" b="1" dirty="0"/>
              <a:t> </a:t>
            </a:r>
            <a:r>
              <a:rPr lang="cs-CZ" b="1" dirty="0" err="1"/>
              <a:t>dedicated</a:t>
            </a:r>
            <a:r>
              <a:rPr lang="cs-CZ" b="1" dirty="0"/>
              <a:t> to long-term </a:t>
            </a:r>
            <a:r>
              <a:rPr lang="cs-CZ" b="1" dirty="0" err="1"/>
              <a:t>conservation</a:t>
            </a:r>
            <a:r>
              <a:rPr lang="cs-CZ" b="1" dirty="0"/>
              <a:t> </a:t>
            </a:r>
            <a:r>
              <a:rPr lang="cs-CZ" b="1" dirty="0" err="1"/>
              <a:t>of</a:t>
            </a:r>
            <a:r>
              <a:rPr lang="cs-CZ" b="1" dirty="0"/>
              <a:t> </a:t>
            </a:r>
            <a:r>
              <a:rPr lang="cs-CZ" b="1" dirty="0" err="1"/>
              <a:t>nature</a:t>
            </a:r>
            <a:r>
              <a:rPr lang="cs-CZ" b="1" dirty="0"/>
              <a:t> and </a:t>
            </a:r>
            <a:r>
              <a:rPr lang="cs-CZ" b="1" dirty="0" err="1"/>
              <a:t>cultural</a:t>
            </a:r>
            <a:r>
              <a:rPr lang="cs-CZ" b="1" dirty="0"/>
              <a:t> </a:t>
            </a:r>
            <a:r>
              <a:rPr lang="cs-CZ" b="1" dirty="0" err="1"/>
              <a:t>values</a:t>
            </a:r>
            <a:endParaRPr lang="cs-CZ" b="1" dirty="0"/>
          </a:p>
          <a:p>
            <a:r>
              <a:rPr lang="cs-CZ" b="1" dirty="0"/>
              <a:t>IUCN</a:t>
            </a:r>
            <a:r>
              <a:rPr lang="cs-CZ" dirty="0"/>
              <a:t> (International Union </a:t>
            </a:r>
            <a:r>
              <a:rPr lang="cs-CZ" dirty="0" err="1"/>
              <a:t>for</a:t>
            </a:r>
            <a:r>
              <a:rPr lang="cs-CZ" dirty="0"/>
              <a:t> </a:t>
            </a:r>
            <a:r>
              <a:rPr lang="cs-CZ" dirty="0" err="1"/>
              <a:t>Conservation</a:t>
            </a:r>
            <a:r>
              <a:rPr lang="cs-CZ" dirty="0"/>
              <a:t> </a:t>
            </a:r>
            <a:r>
              <a:rPr lang="cs-CZ" dirty="0" err="1"/>
              <a:t>of</a:t>
            </a:r>
            <a:r>
              <a:rPr lang="cs-CZ" dirty="0"/>
              <a:t> </a:t>
            </a:r>
            <a:r>
              <a:rPr lang="cs-CZ" dirty="0" err="1"/>
              <a:t>Nature</a:t>
            </a:r>
            <a:r>
              <a:rPr lang="cs-CZ" dirty="0"/>
              <a:t>) </a:t>
            </a:r>
            <a:r>
              <a:rPr lang="cs-CZ" dirty="0" err="1"/>
              <a:t>provides</a:t>
            </a:r>
            <a:r>
              <a:rPr lang="cs-CZ" dirty="0"/>
              <a:t> </a:t>
            </a:r>
            <a:r>
              <a:rPr lang="cs-CZ" dirty="0" err="1"/>
              <a:t>classification</a:t>
            </a:r>
            <a:r>
              <a:rPr lang="cs-CZ" dirty="0"/>
              <a:t> </a:t>
            </a:r>
            <a:r>
              <a:rPr lang="cs-CZ" dirty="0" err="1"/>
              <a:t>system</a:t>
            </a:r>
            <a:r>
              <a:rPr lang="cs-CZ" dirty="0"/>
              <a:t> </a:t>
            </a:r>
            <a:r>
              <a:rPr lang="cs-CZ" dirty="0" err="1"/>
              <a:t>for</a:t>
            </a:r>
            <a:r>
              <a:rPr lang="cs-CZ" dirty="0"/>
              <a:t> </a:t>
            </a:r>
            <a:r>
              <a:rPr lang="cs-CZ" dirty="0" err="1"/>
              <a:t>protected</a:t>
            </a:r>
            <a:r>
              <a:rPr lang="cs-CZ" dirty="0"/>
              <a:t> </a:t>
            </a:r>
            <a:r>
              <a:rPr lang="cs-CZ" dirty="0" err="1"/>
              <a:t>areas</a:t>
            </a:r>
            <a:endParaRPr lang="cs-CZ" dirty="0"/>
          </a:p>
          <a:p>
            <a:r>
              <a:rPr lang="cs-CZ" dirty="0" err="1"/>
              <a:t>Protection</a:t>
            </a:r>
            <a:r>
              <a:rPr lang="cs-CZ" dirty="0"/>
              <a:t> </a:t>
            </a:r>
            <a:r>
              <a:rPr lang="cs-CZ" dirty="0" err="1"/>
              <a:t>of</a:t>
            </a:r>
            <a:r>
              <a:rPr lang="cs-CZ" dirty="0"/>
              <a:t> natural </a:t>
            </a:r>
            <a:r>
              <a:rPr lang="cs-CZ" dirty="0" err="1"/>
              <a:t>areas</a:t>
            </a:r>
            <a:r>
              <a:rPr lang="cs-CZ" dirty="0"/>
              <a:t> </a:t>
            </a:r>
            <a:r>
              <a:rPr lang="cs-CZ" dirty="0" err="1"/>
              <a:t>can</a:t>
            </a:r>
            <a:r>
              <a:rPr lang="cs-CZ" dirty="0"/>
              <a:t> </a:t>
            </a:r>
            <a:r>
              <a:rPr lang="cs-CZ" dirty="0" err="1"/>
              <a:t>involve</a:t>
            </a:r>
            <a:r>
              <a:rPr lang="cs-CZ" dirty="0"/>
              <a:t> </a:t>
            </a:r>
            <a:r>
              <a:rPr lang="cs-CZ" dirty="0" err="1"/>
              <a:t>physical</a:t>
            </a:r>
            <a:r>
              <a:rPr lang="cs-CZ" dirty="0"/>
              <a:t> </a:t>
            </a:r>
            <a:r>
              <a:rPr lang="cs-CZ" dirty="0" err="1"/>
              <a:t>limitations</a:t>
            </a:r>
            <a:r>
              <a:rPr lang="cs-CZ" dirty="0"/>
              <a:t>, direct </a:t>
            </a:r>
            <a:r>
              <a:rPr lang="cs-CZ" dirty="0" err="1"/>
              <a:t>control</a:t>
            </a:r>
            <a:r>
              <a:rPr lang="cs-CZ" dirty="0"/>
              <a:t> </a:t>
            </a:r>
            <a:r>
              <a:rPr lang="cs-CZ" dirty="0" err="1"/>
              <a:t>through</a:t>
            </a:r>
            <a:r>
              <a:rPr lang="cs-CZ" dirty="0"/>
              <a:t> </a:t>
            </a:r>
            <a:r>
              <a:rPr lang="cs-CZ" dirty="0" err="1"/>
              <a:t>rules</a:t>
            </a:r>
            <a:r>
              <a:rPr lang="cs-CZ" dirty="0"/>
              <a:t> and </a:t>
            </a:r>
            <a:r>
              <a:rPr lang="cs-CZ" dirty="0" err="1"/>
              <a:t>regulations</a:t>
            </a:r>
            <a:r>
              <a:rPr lang="cs-CZ" dirty="0"/>
              <a:t>, and </a:t>
            </a:r>
            <a:r>
              <a:rPr lang="cs-CZ" dirty="0" err="1"/>
              <a:t>indirect</a:t>
            </a:r>
            <a:r>
              <a:rPr lang="cs-CZ" dirty="0"/>
              <a:t> </a:t>
            </a:r>
            <a:r>
              <a:rPr lang="cs-CZ" dirty="0" err="1"/>
              <a:t>mechanisms</a:t>
            </a:r>
            <a:r>
              <a:rPr lang="cs-CZ" dirty="0"/>
              <a:t> </a:t>
            </a:r>
            <a:r>
              <a:rPr lang="cs-CZ" dirty="0" err="1"/>
              <a:t>through</a:t>
            </a:r>
            <a:r>
              <a:rPr lang="cs-CZ" dirty="0"/>
              <a:t> </a:t>
            </a:r>
            <a:r>
              <a:rPr lang="cs-CZ" dirty="0" err="1"/>
              <a:t>education</a:t>
            </a:r>
            <a:r>
              <a:rPr lang="cs-CZ" dirty="0"/>
              <a:t> and </a:t>
            </a:r>
            <a:r>
              <a:rPr lang="cs-CZ" dirty="0" err="1"/>
              <a:t>volunteering</a:t>
            </a:r>
            <a:endParaRPr lang="cs-CZ" dirty="0"/>
          </a:p>
        </p:txBody>
      </p:sp>
      <p:cxnSp>
        <p:nvCxnSpPr>
          <p:cNvPr id="3083" name="Straight Connector 3082">
            <a:extLst>
              <a:ext uri="{FF2B5EF4-FFF2-40B4-BE49-F238E27FC236}">
                <a16:creationId xmlns:a16="http://schemas.microsoft.com/office/drawing/2014/main" id="{CBA3C59D-8641-484F-A35C-361AD7E155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2521"/>
            <a:ext cx="6515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074" name="Picture 2" descr="a view of a lush green valley surrounded by trees">
            <a:extLst>
              <a:ext uri="{FF2B5EF4-FFF2-40B4-BE49-F238E27FC236}">
                <a16:creationId xmlns:a16="http://schemas.microsoft.com/office/drawing/2014/main" id="{BFB65C70-F357-E3BF-30EF-DFE9E98256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323" r="37094"/>
          <a:stretch/>
        </p:blipFill>
        <p:spPr bwMode="auto">
          <a:xfrm>
            <a:off x="8115300" y="10"/>
            <a:ext cx="407670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descr="Obsah obrázku text&#10;&#10;Popis byl vytvořen automaticky">
            <a:extLst>
              <a:ext uri="{FF2B5EF4-FFF2-40B4-BE49-F238E27FC236}">
                <a16:creationId xmlns:a16="http://schemas.microsoft.com/office/drawing/2014/main" id="{DF5A55EF-C011-1FE0-3DCD-1EC5F3AA51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9805"/>
            <a:ext cx="3175810" cy="698195"/>
          </a:xfrm>
          <a:prstGeom prst="rect">
            <a:avLst/>
          </a:prstGeom>
        </p:spPr>
      </p:pic>
    </p:spTree>
    <p:extLst>
      <p:ext uri="{BB962C8B-B14F-4D97-AF65-F5344CB8AC3E}">
        <p14:creationId xmlns:p14="http://schemas.microsoft.com/office/powerpoint/2010/main" val="4139290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7BEAF505-A39E-8721-B306-96137C1005C7}"/>
              </a:ext>
            </a:extLst>
          </p:cNvPr>
          <p:cNvSpPr>
            <a:spLocks noGrp="1"/>
          </p:cNvSpPr>
          <p:nvPr>
            <p:ph type="title"/>
          </p:nvPr>
        </p:nvSpPr>
        <p:spPr>
          <a:xfrm>
            <a:off x="690587" y="907128"/>
            <a:ext cx="6699564" cy="1378871"/>
          </a:xfrm>
        </p:spPr>
        <p:txBody>
          <a:bodyPr>
            <a:normAutofit/>
          </a:bodyPr>
          <a:lstStyle/>
          <a:p>
            <a:r>
              <a:rPr lang="cs-CZ" dirty="0" err="1"/>
              <a:t>Volga</a:t>
            </a:r>
            <a:r>
              <a:rPr lang="cs-CZ" dirty="0"/>
              <a:t> delta, </a:t>
            </a:r>
            <a:r>
              <a:rPr lang="cs-CZ" dirty="0" err="1"/>
              <a:t>russia</a:t>
            </a:r>
            <a:endParaRPr lang="cs-CZ" dirty="0"/>
          </a:p>
        </p:txBody>
      </p:sp>
      <p:cxnSp>
        <p:nvCxnSpPr>
          <p:cNvPr id="4105" name="Straight Connector 4104">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65151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EA2FD20A-19B8-EEBD-D269-EF3038425B0E}"/>
              </a:ext>
            </a:extLst>
          </p:cNvPr>
          <p:cNvSpPr>
            <a:spLocks noGrp="1"/>
          </p:cNvSpPr>
          <p:nvPr>
            <p:ph idx="1"/>
          </p:nvPr>
        </p:nvSpPr>
        <p:spPr>
          <a:xfrm>
            <a:off x="695326" y="2285999"/>
            <a:ext cx="6766748" cy="3649080"/>
          </a:xfrm>
        </p:spPr>
        <p:txBody>
          <a:bodyPr>
            <a:normAutofit/>
          </a:bodyPr>
          <a:lstStyle/>
          <a:p>
            <a:pPr>
              <a:lnSpc>
                <a:spcPct val="110000"/>
              </a:lnSpc>
            </a:pPr>
            <a:r>
              <a:rPr lang="cs-CZ" sz="1900" b="1" err="1"/>
              <a:t>The</a:t>
            </a:r>
            <a:r>
              <a:rPr lang="cs-CZ" sz="1900" b="1"/>
              <a:t> </a:t>
            </a:r>
            <a:r>
              <a:rPr lang="cs-CZ" sz="1900" b="1" err="1"/>
              <a:t>greatest</a:t>
            </a:r>
            <a:r>
              <a:rPr lang="cs-CZ" sz="1900" b="1"/>
              <a:t> delta in </a:t>
            </a:r>
            <a:r>
              <a:rPr lang="cs-CZ" sz="1900" b="1" err="1"/>
              <a:t>Europe</a:t>
            </a:r>
            <a:endParaRPr lang="cs-CZ" sz="1900" b="1"/>
          </a:p>
          <a:p>
            <a:pPr>
              <a:lnSpc>
                <a:spcPct val="110000"/>
              </a:lnSpc>
            </a:pPr>
            <a:r>
              <a:rPr lang="cs-CZ" sz="1900" b="1" err="1"/>
              <a:t>Unique</a:t>
            </a:r>
            <a:r>
              <a:rPr lang="cs-CZ" sz="1900" b="1"/>
              <a:t> </a:t>
            </a:r>
            <a:r>
              <a:rPr lang="cs-CZ" sz="1900" b="1" err="1"/>
              <a:t>hydrologic</a:t>
            </a:r>
            <a:r>
              <a:rPr lang="cs-CZ" sz="1900" b="1"/>
              <a:t> </a:t>
            </a:r>
            <a:r>
              <a:rPr lang="cs-CZ" sz="1900" b="1" err="1"/>
              <a:t>regime</a:t>
            </a:r>
            <a:r>
              <a:rPr lang="cs-CZ" sz="1900" b="1"/>
              <a:t> </a:t>
            </a:r>
            <a:r>
              <a:rPr lang="cs-CZ" sz="1900" err="1"/>
              <a:t>due</a:t>
            </a:r>
            <a:r>
              <a:rPr lang="cs-CZ" sz="1900"/>
              <a:t> to </a:t>
            </a:r>
            <a:r>
              <a:rPr lang="cs-CZ" sz="1900" err="1"/>
              <a:t>interaction</a:t>
            </a:r>
            <a:r>
              <a:rPr lang="cs-CZ" sz="1900"/>
              <a:t> </a:t>
            </a:r>
            <a:r>
              <a:rPr lang="cs-CZ" sz="1900" err="1"/>
              <a:t>between</a:t>
            </a:r>
            <a:r>
              <a:rPr lang="cs-CZ" sz="1900"/>
              <a:t> </a:t>
            </a:r>
            <a:r>
              <a:rPr lang="cs-CZ" sz="1900" err="1"/>
              <a:t>Volga</a:t>
            </a:r>
            <a:r>
              <a:rPr lang="cs-CZ" sz="1900"/>
              <a:t> </a:t>
            </a:r>
            <a:r>
              <a:rPr lang="cs-CZ" sz="1900" err="1"/>
              <a:t>river</a:t>
            </a:r>
            <a:r>
              <a:rPr lang="cs-CZ" sz="1900"/>
              <a:t> and </a:t>
            </a:r>
            <a:r>
              <a:rPr lang="cs-CZ" sz="1900" err="1"/>
              <a:t>basin</a:t>
            </a:r>
            <a:r>
              <a:rPr lang="cs-CZ" sz="1900"/>
              <a:t> </a:t>
            </a:r>
            <a:r>
              <a:rPr lang="cs-CZ" sz="1900" err="1"/>
              <a:t>without</a:t>
            </a:r>
            <a:r>
              <a:rPr lang="cs-CZ" sz="1900"/>
              <a:t> </a:t>
            </a:r>
            <a:r>
              <a:rPr lang="cs-CZ" sz="1900" err="1"/>
              <a:t>access</a:t>
            </a:r>
            <a:r>
              <a:rPr lang="cs-CZ" sz="1900"/>
              <a:t> to </a:t>
            </a:r>
            <a:r>
              <a:rPr lang="cs-CZ" sz="1900" err="1"/>
              <a:t>the</a:t>
            </a:r>
            <a:r>
              <a:rPr lang="cs-CZ" sz="1900"/>
              <a:t> </a:t>
            </a:r>
            <a:r>
              <a:rPr lang="cs-CZ" sz="1900" err="1"/>
              <a:t>Caspian</a:t>
            </a:r>
            <a:r>
              <a:rPr lang="cs-CZ" sz="1900"/>
              <a:t> </a:t>
            </a:r>
            <a:r>
              <a:rPr lang="cs-CZ" sz="1900" err="1"/>
              <a:t>Sea</a:t>
            </a:r>
            <a:endParaRPr lang="cs-CZ" sz="1900"/>
          </a:p>
          <a:p>
            <a:pPr>
              <a:lnSpc>
                <a:spcPct val="110000"/>
              </a:lnSpc>
            </a:pPr>
            <a:r>
              <a:rPr lang="cs-CZ" sz="1900"/>
              <a:t>A</a:t>
            </a:r>
            <a:r>
              <a:rPr lang="en-US" sz="1900" err="1"/>
              <a:t>strakhansky</a:t>
            </a:r>
            <a:r>
              <a:rPr lang="en-US" sz="1900"/>
              <a:t> Biosphere Reserve manages the Delta reservoir</a:t>
            </a:r>
          </a:p>
          <a:p>
            <a:pPr>
              <a:lnSpc>
                <a:spcPct val="110000"/>
              </a:lnSpc>
            </a:pPr>
            <a:r>
              <a:rPr lang="en-US" sz="1900" b="1"/>
              <a:t>Eco-trails</a:t>
            </a:r>
            <a:r>
              <a:rPr lang="en-US" sz="1900"/>
              <a:t> (guided tours by special ships) are preferred due to protected area management issues</a:t>
            </a:r>
          </a:p>
          <a:p>
            <a:pPr>
              <a:lnSpc>
                <a:spcPct val="110000"/>
              </a:lnSpc>
            </a:pPr>
            <a:r>
              <a:rPr lang="en-US" sz="1900"/>
              <a:t>Tours are conducted aboard with </a:t>
            </a:r>
            <a:r>
              <a:rPr lang="en-US" sz="1900" b="1"/>
              <a:t>few short stopovers</a:t>
            </a:r>
          </a:p>
          <a:p>
            <a:pPr>
              <a:lnSpc>
                <a:spcPct val="110000"/>
              </a:lnSpc>
            </a:pPr>
            <a:r>
              <a:rPr lang="en-US" sz="1900"/>
              <a:t>Tours include </a:t>
            </a:r>
            <a:r>
              <a:rPr lang="en-US" sz="1900" b="1"/>
              <a:t>explanations about biotopes, bird species, plants, and insects in the delta region</a:t>
            </a:r>
            <a:endParaRPr lang="cs-CZ" sz="1900" b="1"/>
          </a:p>
        </p:txBody>
      </p:sp>
      <p:cxnSp>
        <p:nvCxnSpPr>
          <p:cNvPr id="4107" name="Straight Connector 4106">
            <a:extLst>
              <a:ext uri="{FF2B5EF4-FFF2-40B4-BE49-F238E27FC236}">
                <a16:creationId xmlns:a16="http://schemas.microsoft.com/office/drawing/2014/main" id="{CBA3C59D-8641-484F-A35C-361AD7E155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2521"/>
            <a:ext cx="6515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4098" name="Picture 2" descr="green grass field near body of water under blue sky during daytime">
            <a:extLst>
              <a:ext uri="{FF2B5EF4-FFF2-40B4-BE49-F238E27FC236}">
                <a16:creationId xmlns:a16="http://schemas.microsoft.com/office/drawing/2014/main" id="{F84B80FD-35F6-5F07-B65A-B5D81AB94D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660" r="1757"/>
          <a:stretch/>
        </p:blipFill>
        <p:spPr bwMode="auto">
          <a:xfrm>
            <a:off x="8115300" y="10"/>
            <a:ext cx="407670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descr="Obsah obrázku text&#10;&#10;Popis byl vytvořen automaticky">
            <a:extLst>
              <a:ext uri="{FF2B5EF4-FFF2-40B4-BE49-F238E27FC236}">
                <a16:creationId xmlns:a16="http://schemas.microsoft.com/office/drawing/2014/main" id="{EAA97DF7-700F-15A3-BF44-44C0F3506C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9805"/>
            <a:ext cx="3175810" cy="698195"/>
          </a:xfrm>
          <a:prstGeom prst="rect">
            <a:avLst/>
          </a:prstGeom>
        </p:spPr>
      </p:pic>
    </p:spTree>
    <p:extLst>
      <p:ext uri="{BB962C8B-B14F-4D97-AF65-F5344CB8AC3E}">
        <p14:creationId xmlns:p14="http://schemas.microsoft.com/office/powerpoint/2010/main" val="10531964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C7BD22DC-0827-D17F-C1F9-F5F597A4C23D}"/>
              </a:ext>
            </a:extLst>
          </p:cNvPr>
          <p:cNvSpPr>
            <a:spLocks noGrp="1"/>
          </p:cNvSpPr>
          <p:nvPr>
            <p:ph type="title"/>
          </p:nvPr>
        </p:nvSpPr>
        <p:spPr>
          <a:xfrm>
            <a:off x="690587" y="907128"/>
            <a:ext cx="6699564" cy="1378871"/>
          </a:xfrm>
        </p:spPr>
        <p:txBody>
          <a:bodyPr>
            <a:normAutofit/>
          </a:bodyPr>
          <a:lstStyle/>
          <a:p>
            <a:r>
              <a:rPr lang="cs-CZ" dirty="0" err="1"/>
              <a:t>Nemunas</a:t>
            </a:r>
            <a:r>
              <a:rPr lang="cs-CZ" dirty="0"/>
              <a:t> delta, </a:t>
            </a:r>
            <a:r>
              <a:rPr lang="cs-CZ" dirty="0" err="1"/>
              <a:t>lithuania</a:t>
            </a:r>
            <a:endParaRPr lang="cs-CZ" dirty="0"/>
          </a:p>
        </p:txBody>
      </p:sp>
      <p:cxnSp>
        <p:nvCxnSpPr>
          <p:cNvPr id="21" name="Straight Connector 20">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65151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71531AF0-9526-C64C-0771-A4A948F8297B}"/>
              </a:ext>
            </a:extLst>
          </p:cNvPr>
          <p:cNvSpPr>
            <a:spLocks noGrp="1"/>
          </p:cNvSpPr>
          <p:nvPr>
            <p:ph idx="1"/>
          </p:nvPr>
        </p:nvSpPr>
        <p:spPr>
          <a:xfrm>
            <a:off x="695326" y="2285999"/>
            <a:ext cx="6766748" cy="3649080"/>
          </a:xfrm>
        </p:spPr>
        <p:txBody>
          <a:bodyPr>
            <a:normAutofit/>
          </a:bodyPr>
          <a:lstStyle/>
          <a:p>
            <a:r>
              <a:rPr lang="cs-CZ" dirty="0" err="1"/>
              <a:t>Formed</a:t>
            </a:r>
            <a:r>
              <a:rPr lang="cs-CZ" dirty="0"/>
              <a:t> </a:t>
            </a:r>
            <a:r>
              <a:rPr lang="cs-CZ" dirty="0" err="1"/>
              <a:t>from</a:t>
            </a:r>
            <a:r>
              <a:rPr lang="cs-CZ" dirty="0"/>
              <a:t> </a:t>
            </a:r>
            <a:r>
              <a:rPr lang="cs-CZ" dirty="0" err="1"/>
              <a:t>the</a:t>
            </a:r>
            <a:r>
              <a:rPr lang="cs-CZ" dirty="0"/>
              <a:t> </a:t>
            </a:r>
            <a:r>
              <a:rPr lang="cs-CZ" b="1" dirty="0" err="1"/>
              <a:t>sand</a:t>
            </a:r>
            <a:r>
              <a:rPr lang="cs-CZ" b="1" dirty="0"/>
              <a:t> and </a:t>
            </a:r>
            <a:r>
              <a:rPr lang="cs-CZ" b="1" dirty="0" err="1"/>
              <a:t>mud</a:t>
            </a:r>
            <a:r>
              <a:rPr lang="cs-CZ" b="1" dirty="0"/>
              <a:t> </a:t>
            </a:r>
            <a:r>
              <a:rPr lang="cs-CZ" dirty="0" err="1"/>
              <a:t>brought</a:t>
            </a:r>
            <a:r>
              <a:rPr lang="cs-CZ" dirty="0"/>
              <a:t> by </a:t>
            </a:r>
            <a:r>
              <a:rPr lang="cs-CZ" dirty="0" err="1"/>
              <a:t>some</a:t>
            </a:r>
            <a:r>
              <a:rPr lang="cs-CZ" dirty="0"/>
              <a:t> </a:t>
            </a:r>
            <a:r>
              <a:rPr lang="cs-CZ" dirty="0" err="1"/>
              <a:t>rivers</a:t>
            </a:r>
            <a:r>
              <a:rPr lang="cs-CZ" dirty="0"/>
              <a:t>, </a:t>
            </a:r>
            <a:r>
              <a:rPr lang="cs-CZ" dirty="0" err="1"/>
              <a:t>the</a:t>
            </a:r>
            <a:r>
              <a:rPr lang="cs-CZ" dirty="0"/>
              <a:t> </a:t>
            </a:r>
            <a:r>
              <a:rPr lang="cs-CZ" dirty="0" err="1"/>
              <a:t>biggest</a:t>
            </a:r>
            <a:r>
              <a:rPr lang="cs-CZ" dirty="0"/>
              <a:t> </a:t>
            </a:r>
            <a:r>
              <a:rPr lang="cs-CZ" dirty="0" err="1"/>
              <a:t>of</a:t>
            </a:r>
            <a:r>
              <a:rPr lang="cs-CZ" dirty="0"/>
              <a:t> </a:t>
            </a:r>
            <a:r>
              <a:rPr lang="cs-CZ" dirty="0" err="1"/>
              <a:t>which</a:t>
            </a:r>
            <a:r>
              <a:rPr lang="cs-CZ" dirty="0"/>
              <a:t> are </a:t>
            </a:r>
            <a:r>
              <a:rPr lang="cs-CZ" dirty="0" err="1"/>
              <a:t>Nemunas</a:t>
            </a:r>
            <a:r>
              <a:rPr lang="cs-CZ" dirty="0"/>
              <a:t> and </a:t>
            </a:r>
            <a:r>
              <a:rPr lang="cs-CZ" dirty="0" err="1"/>
              <a:t>Minija</a:t>
            </a:r>
            <a:endParaRPr lang="cs-CZ" dirty="0"/>
          </a:p>
          <a:p>
            <a:r>
              <a:rPr lang="cs-CZ" b="1" dirty="0" err="1"/>
              <a:t>The</a:t>
            </a:r>
            <a:r>
              <a:rPr lang="cs-CZ" b="1" dirty="0"/>
              <a:t> </a:t>
            </a:r>
            <a:r>
              <a:rPr lang="cs-CZ" b="1" dirty="0" err="1"/>
              <a:t>aim</a:t>
            </a:r>
            <a:r>
              <a:rPr lang="cs-CZ" b="1" dirty="0"/>
              <a:t> to </a:t>
            </a:r>
            <a:r>
              <a:rPr lang="cs-CZ" b="1" dirty="0" err="1"/>
              <a:t>preserve</a:t>
            </a:r>
            <a:r>
              <a:rPr lang="cs-CZ" b="1" dirty="0"/>
              <a:t> </a:t>
            </a:r>
            <a:r>
              <a:rPr lang="cs-CZ" b="1" dirty="0" err="1"/>
              <a:t>the</a:t>
            </a:r>
            <a:r>
              <a:rPr lang="cs-CZ" b="1" dirty="0"/>
              <a:t> </a:t>
            </a:r>
            <a:r>
              <a:rPr lang="cs-CZ" b="1" dirty="0" err="1"/>
              <a:t>landscape</a:t>
            </a:r>
            <a:r>
              <a:rPr lang="cs-CZ" dirty="0"/>
              <a:t>, </a:t>
            </a:r>
            <a:r>
              <a:rPr lang="cs-CZ" b="1" dirty="0" err="1"/>
              <a:t>the</a:t>
            </a:r>
            <a:r>
              <a:rPr lang="cs-CZ" b="1" dirty="0"/>
              <a:t> </a:t>
            </a:r>
            <a:r>
              <a:rPr lang="cs-CZ" b="1" dirty="0" err="1"/>
              <a:t>ecosystems</a:t>
            </a:r>
            <a:r>
              <a:rPr lang="cs-CZ" b="1" dirty="0"/>
              <a:t> and </a:t>
            </a:r>
            <a:r>
              <a:rPr lang="cs-CZ" b="1" dirty="0" err="1"/>
              <a:t>the</a:t>
            </a:r>
            <a:r>
              <a:rPr lang="cs-CZ" b="1" dirty="0"/>
              <a:t> </a:t>
            </a:r>
            <a:r>
              <a:rPr lang="cs-CZ" b="1" dirty="0" err="1"/>
              <a:t>cultural</a:t>
            </a:r>
            <a:r>
              <a:rPr lang="cs-CZ" b="1" dirty="0"/>
              <a:t> </a:t>
            </a:r>
            <a:r>
              <a:rPr lang="cs-CZ" b="1" dirty="0" err="1"/>
              <a:t>heritage</a:t>
            </a:r>
            <a:r>
              <a:rPr lang="cs-CZ" b="1" dirty="0"/>
              <a:t> </a:t>
            </a:r>
            <a:r>
              <a:rPr lang="cs-CZ" dirty="0" err="1"/>
              <a:t>of</a:t>
            </a:r>
            <a:r>
              <a:rPr lang="cs-CZ" dirty="0"/>
              <a:t> </a:t>
            </a:r>
            <a:r>
              <a:rPr lang="cs-CZ" dirty="0" err="1"/>
              <a:t>the</a:t>
            </a:r>
            <a:r>
              <a:rPr lang="cs-CZ" dirty="0"/>
              <a:t> </a:t>
            </a:r>
            <a:r>
              <a:rPr lang="cs-CZ" dirty="0" err="1"/>
              <a:t>Nemunas</a:t>
            </a:r>
            <a:r>
              <a:rPr lang="cs-CZ" dirty="0"/>
              <a:t> Delta</a:t>
            </a:r>
          </a:p>
        </p:txBody>
      </p:sp>
      <p:cxnSp>
        <p:nvCxnSpPr>
          <p:cNvPr id="23" name="Straight Connector 22">
            <a:extLst>
              <a:ext uri="{FF2B5EF4-FFF2-40B4-BE49-F238E27FC236}">
                <a16:creationId xmlns:a16="http://schemas.microsoft.com/office/drawing/2014/main" id="{CBA3C59D-8641-484F-A35C-361AD7E155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2521"/>
            <a:ext cx="6515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Obrázek 6" descr="Stopy v písku">
            <a:extLst>
              <a:ext uri="{FF2B5EF4-FFF2-40B4-BE49-F238E27FC236}">
                <a16:creationId xmlns:a16="http://schemas.microsoft.com/office/drawing/2014/main" id="{8D096AD7-B19B-42DA-8E4D-C8480F440C79}"/>
              </a:ext>
            </a:extLst>
          </p:cNvPr>
          <p:cNvPicPr>
            <a:picLocks noChangeAspect="1"/>
          </p:cNvPicPr>
          <p:nvPr/>
        </p:nvPicPr>
        <p:blipFill rotWithShape="1">
          <a:blip r:embed="rId2">
            <a:extLst>
              <a:ext uri="{28A0092B-C50C-407E-A947-70E740481C1C}">
                <a14:useLocalDpi xmlns:a14="http://schemas.microsoft.com/office/drawing/2010/main" val="0"/>
              </a:ext>
            </a:extLst>
          </a:blip>
          <a:srcRect l="27892" r="32428" b="-1"/>
          <a:stretch/>
        </p:blipFill>
        <p:spPr>
          <a:xfrm>
            <a:off x="8115300" y="10"/>
            <a:ext cx="4076700" cy="6857990"/>
          </a:xfrm>
          <a:prstGeom prst="rect">
            <a:avLst/>
          </a:prstGeom>
        </p:spPr>
      </p:pic>
      <p:pic>
        <p:nvPicPr>
          <p:cNvPr id="9" name="Obrázek 8" descr="Obsah obrázku text&#10;&#10;Popis byl vytvořen automaticky">
            <a:extLst>
              <a:ext uri="{FF2B5EF4-FFF2-40B4-BE49-F238E27FC236}">
                <a16:creationId xmlns:a16="http://schemas.microsoft.com/office/drawing/2014/main" id="{58481087-7A81-8000-636E-CCE057E5D1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9805"/>
            <a:ext cx="3175810" cy="698195"/>
          </a:xfrm>
          <a:prstGeom prst="rect">
            <a:avLst/>
          </a:prstGeom>
        </p:spPr>
      </p:pic>
    </p:spTree>
    <p:extLst>
      <p:ext uri="{BB962C8B-B14F-4D97-AF65-F5344CB8AC3E}">
        <p14:creationId xmlns:p14="http://schemas.microsoft.com/office/powerpoint/2010/main" val="17488567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8">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77D46AFE-6717-2B2B-B471-5A158A231A58}"/>
              </a:ext>
            </a:extLst>
          </p:cNvPr>
          <p:cNvSpPr>
            <a:spLocks noGrp="1"/>
          </p:cNvSpPr>
          <p:nvPr>
            <p:ph type="title"/>
          </p:nvPr>
        </p:nvSpPr>
        <p:spPr>
          <a:xfrm>
            <a:off x="690587" y="907128"/>
            <a:ext cx="6699564" cy="1378871"/>
          </a:xfrm>
        </p:spPr>
        <p:txBody>
          <a:bodyPr>
            <a:normAutofit/>
          </a:bodyPr>
          <a:lstStyle/>
          <a:p>
            <a:r>
              <a:rPr lang="cs-CZ" dirty="0" err="1"/>
              <a:t>Recreational</a:t>
            </a:r>
            <a:r>
              <a:rPr lang="cs-CZ" dirty="0"/>
              <a:t> Use </a:t>
            </a:r>
            <a:r>
              <a:rPr lang="cs-CZ" dirty="0" err="1"/>
              <a:t>of</a:t>
            </a:r>
            <a:r>
              <a:rPr lang="cs-CZ" dirty="0"/>
              <a:t> </a:t>
            </a:r>
            <a:r>
              <a:rPr lang="cs-CZ" dirty="0" err="1"/>
              <a:t>caves</a:t>
            </a:r>
            <a:endParaRPr lang="cs-CZ" dirty="0"/>
          </a:p>
        </p:txBody>
      </p:sp>
      <p:cxnSp>
        <p:nvCxnSpPr>
          <p:cNvPr id="21" name="Straight Connector 10">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65151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5465E46E-8680-99F6-E3F6-E05015339EF3}"/>
              </a:ext>
            </a:extLst>
          </p:cNvPr>
          <p:cNvSpPr>
            <a:spLocks noGrp="1"/>
          </p:cNvSpPr>
          <p:nvPr>
            <p:ph idx="1"/>
          </p:nvPr>
        </p:nvSpPr>
        <p:spPr>
          <a:xfrm>
            <a:off x="695326" y="2285999"/>
            <a:ext cx="6766748" cy="3649080"/>
          </a:xfrm>
        </p:spPr>
        <p:txBody>
          <a:bodyPr>
            <a:normAutofit/>
          </a:bodyPr>
          <a:lstStyle/>
          <a:p>
            <a:pPr>
              <a:lnSpc>
                <a:spcPct val="110000"/>
              </a:lnSpc>
            </a:pPr>
            <a:r>
              <a:rPr lang="cs-CZ" sz="1700" dirty="0" err="1"/>
              <a:t>Tourists</a:t>
            </a:r>
            <a:r>
              <a:rPr lang="cs-CZ" sz="1700" dirty="0"/>
              <a:t> are </a:t>
            </a:r>
            <a:r>
              <a:rPr lang="cs-CZ" sz="1700" dirty="0" err="1"/>
              <a:t>attracted</a:t>
            </a:r>
            <a:r>
              <a:rPr lang="cs-CZ" sz="1700" dirty="0"/>
              <a:t> to </a:t>
            </a:r>
            <a:r>
              <a:rPr lang="cs-CZ" sz="1700" dirty="0" err="1"/>
              <a:t>caves</a:t>
            </a:r>
            <a:r>
              <a:rPr lang="cs-CZ" sz="1700" dirty="0"/>
              <a:t> </a:t>
            </a:r>
            <a:r>
              <a:rPr lang="cs-CZ" sz="1700" dirty="0" err="1"/>
              <a:t>for</a:t>
            </a:r>
            <a:r>
              <a:rPr lang="cs-CZ" sz="1700" dirty="0"/>
              <a:t> </a:t>
            </a:r>
            <a:r>
              <a:rPr lang="cs-CZ" sz="1700" dirty="0" err="1"/>
              <a:t>their</a:t>
            </a:r>
            <a:r>
              <a:rPr lang="cs-CZ" sz="1700" dirty="0"/>
              <a:t> </a:t>
            </a:r>
            <a:r>
              <a:rPr lang="cs-CZ" sz="1700" b="1" dirty="0"/>
              <a:t>natural </a:t>
            </a:r>
            <a:r>
              <a:rPr lang="cs-CZ" sz="1700" b="1" dirty="0" err="1"/>
              <a:t>beauty</a:t>
            </a:r>
            <a:r>
              <a:rPr lang="cs-CZ" sz="1700" b="1" dirty="0"/>
              <a:t>, </a:t>
            </a:r>
            <a:r>
              <a:rPr lang="cs-CZ" sz="1700" b="1" dirty="0" err="1"/>
              <a:t>educational</a:t>
            </a:r>
            <a:r>
              <a:rPr lang="cs-CZ" sz="1700" b="1" dirty="0"/>
              <a:t> </a:t>
            </a:r>
            <a:r>
              <a:rPr lang="cs-CZ" sz="1700" b="1" dirty="0" err="1"/>
              <a:t>purposes</a:t>
            </a:r>
            <a:r>
              <a:rPr lang="cs-CZ" sz="1700" b="1" dirty="0"/>
              <a:t> and </a:t>
            </a:r>
            <a:r>
              <a:rPr lang="cs-CZ" sz="1700" b="1" dirty="0" err="1"/>
              <a:t>recreational</a:t>
            </a:r>
            <a:r>
              <a:rPr lang="cs-CZ" sz="1700" b="1" dirty="0"/>
              <a:t> </a:t>
            </a:r>
            <a:r>
              <a:rPr lang="cs-CZ" sz="1700" b="1" dirty="0" err="1"/>
              <a:t>or</a:t>
            </a:r>
            <a:r>
              <a:rPr lang="cs-CZ" sz="1700" b="1" dirty="0"/>
              <a:t> </a:t>
            </a:r>
            <a:r>
              <a:rPr lang="cs-CZ" sz="1700" b="1" dirty="0" err="1"/>
              <a:t>adventure</a:t>
            </a:r>
            <a:r>
              <a:rPr lang="cs-CZ" sz="1700" b="1" dirty="0"/>
              <a:t> </a:t>
            </a:r>
            <a:r>
              <a:rPr lang="cs-CZ" sz="1700" b="1" dirty="0" err="1"/>
              <a:t>purposes</a:t>
            </a:r>
            <a:endParaRPr lang="cs-CZ" sz="1700" b="1" dirty="0"/>
          </a:p>
          <a:p>
            <a:pPr>
              <a:lnSpc>
                <a:spcPct val="110000"/>
              </a:lnSpc>
            </a:pPr>
            <a:r>
              <a:rPr lang="cs-CZ" sz="1700" dirty="0" err="1"/>
              <a:t>Cave</a:t>
            </a:r>
            <a:r>
              <a:rPr lang="cs-CZ" sz="1700" dirty="0"/>
              <a:t> </a:t>
            </a:r>
            <a:r>
              <a:rPr lang="cs-CZ" sz="1700" dirty="0" err="1"/>
              <a:t>tourism</a:t>
            </a:r>
            <a:r>
              <a:rPr lang="cs-CZ" sz="1700" dirty="0"/>
              <a:t> </a:t>
            </a:r>
            <a:r>
              <a:rPr lang="cs-CZ" sz="1700" dirty="0" err="1"/>
              <a:t>contributes</a:t>
            </a:r>
            <a:r>
              <a:rPr lang="cs-CZ" sz="1700" dirty="0"/>
              <a:t> to </a:t>
            </a:r>
            <a:r>
              <a:rPr lang="cs-CZ" sz="1700" b="1" dirty="0" err="1"/>
              <a:t>regional</a:t>
            </a:r>
            <a:r>
              <a:rPr lang="cs-CZ" sz="1700" b="1" dirty="0"/>
              <a:t> development and</a:t>
            </a:r>
            <a:r>
              <a:rPr lang="cs-CZ" sz="1700" dirty="0"/>
              <a:t> </a:t>
            </a:r>
            <a:r>
              <a:rPr lang="cs-CZ" sz="1700" b="1" dirty="0" err="1"/>
              <a:t>environmental</a:t>
            </a:r>
            <a:r>
              <a:rPr lang="cs-CZ" sz="1700" b="1" dirty="0"/>
              <a:t> </a:t>
            </a:r>
            <a:r>
              <a:rPr lang="cs-CZ" sz="1700" b="1" dirty="0" err="1"/>
              <a:t>awareness</a:t>
            </a:r>
            <a:endParaRPr lang="cs-CZ" sz="1700" b="1" dirty="0"/>
          </a:p>
          <a:p>
            <a:pPr>
              <a:lnSpc>
                <a:spcPct val="110000"/>
              </a:lnSpc>
            </a:pPr>
            <a:r>
              <a:rPr lang="cs-CZ" sz="1700" dirty="0"/>
              <a:t>Proper management </a:t>
            </a:r>
            <a:r>
              <a:rPr lang="cs-CZ" sz="1700" dirty="0" err="1"/>
              <a:t>of</a:t>
            </a:r>
            <a:r>
              <a:rPr lang="cs-CZ" sz="1700" dirty="0"/>
              <a:t> </a:t>
            </a:r>
            <a:r>
              <a:rPr lang="cs-CZ" sz="1700" dirty="0" err="1"/>
              <a:t>caves</a:t>
            </a:r>
            <a:r>
              <a:rPr lang="cs-CZ" sz="1700" dirty="0"/>
              <a:t> </a:t>
            </a:r>
            <a:r>
              <a:rPr lang="cs-CZ" sz="1700" dirty="0" err="1"/>
              <a:t>is</a:t>
            </a:r>
            <a:r>
              <a:rPr lang="cs-CZ" sz="1700" dirty="0"/>
              <a:t> </a:t>
            </a:r>
            <a:r>
              <a:rPr lang="cs-CZ" sz="1700" dirty="0" err="1"/>
              <a:t>crucial</a:t>
            </a:r>
            <a:r>
              <a:rPr lang="cs-CZ" sz="1700" dirty="0"/>
              <a:t> </a:t>
            </a:r>
            <a:r>
              <a:rPr lang="cs-CZ" sz="1700" dirty="0" err="1"/>
              <a:t>for</a:t>
            </a:r>
            <a:r>
              <a:rPr lang="cs-CZ" sz="1700" dirty="0"/>
              <a:t> </a:t>
            </a:r>
            <a:r>
              <a:rPr lang="cs-CZ" sz="1700" dirty="0" err="1"/>
              <a:t>their</a:t>
            </a:r>
            <a:r>
              <a:rPr lang="cs-CZ" sz="1700" b="1" dirty="0"/>
              <a:t> </a:t>
            </a:r>
            <a:r>
              <a:rPr lang="cs-CZ" sz="1700" b="1" dirty="0" err="1"/>
              <a:t>economic</a:t>
            </a:r>
            <a:r>
              <a:rPr lang="cs-CZ" sz="1700" b="1" dirty="0"/>
              <a:t>, </a:t>
            </a:r>
            <a:r>
              <a:rPr lang="cs-CZ" sz="1700" b="1" dirty="0" err="1"/>
              <a:t>environmental</a:t>
            </a:r>
            <a:r>
              <a:rPr lang="cs-CZ" sz="1700" b="1" dirty="0"/>
              <a:t>, and </a:t>
            </a:r>
            <a:r>
              <a:rPr lang="cs-CZ" sz="1700" b="1" dirty="0" err="1"/>
              <a:t>social</a:t>
            </a:r>
            <a:r>
              <a:rPr lang="cs-CZ" sz="1700" b="1" dirty="0"/>
              <a:t> </a:t>
            </a:r>
            <a:r>
              <a:rPr lang="cs-CZ" sz="1700" b="1" dirty="0" err="1"/>
              <a:t>benefits</a:t>
            </a:r>
            <a:endParaRPr lang="cs-CZ" sz="1700" b="1" dirty="0"/>
          </a:p>
          <a:p>
            <a:pPr>
              <a:lnSpc>
                <a:spcPct val="110000"/>
              </a:lnSpc>
            </a:pPr>
            <a:r>
              <a:rPr lang="cs-CZ" sz="1700" dirty="0" err="1"/>
              <a:t>Concerns</a:t>
            </a:r>
            <a:r>
              <a:rPr lang="cs-CZ" sz="1700" dirty="0"/>
              <a:t> </a:t>
            </a:r>
            <a:r>
              <a:rPr lang="cs-CZ" sz="1700" dirty="0" err="1"/>
              <a:t>exist</a:t>
            </a:r>
            <a:r>
              <a:rPr lang="cs-CZ" sz="1700" dirty="0"/>
              <a:t> </a:t>
            </a:r>
            <a:r>
              <a:rPr lang="cs-CZ" sz="1700" dirty="0" err="1"/>
              <a:t>regarding</a:t>
            </a:r>
            <a:r>
              <a:rPr lang="cs-CZ" sz="1700" dirty="0"/>
              <a:t> </a:t>
            </a:r>
            <a:r>
              <a:rPr lang="cs-CZ" sz="1700" dirty="0" err="1"/>
              <a:t>the</a:t>
            </a:r>
            <a:r>
              <a:rPr lang="cs-CZ" sz="1700" dirty="0"/>
              <a:t> </a:t>
            </a:r>
            <a:r>
              <a:rPr lang="cs-CZ" sz="1700" dirty="0" err="1"/>
              <a:t>impact</a:t>
            </a:r>
            <a:r>
              <a:rPr lang="cs-CZ" sz="1700" dirty="0"/>
              <a:t> </a:t>
            </a:r>
            <a:r>
              <a:rPr lang="cs-CZ" sz="1700" dirty="0" err="1"/>
              <a:t>of</a:t>
            </a:r>
            <a:r>
              <a:rPr lang="cs-CZ" sz="1700" dirty="0"/>
              <a:t> </a:t>
            </a:r>
            <a:r>
              <a:rPr lang="cs-CZ" sz="1700" dirty="0" err="1"/>
              <a:t>recreational</a:t>
            </a:r>
            <a:r>
              <a:rPr lang="cs-CZ" sz="1700" dirty="0"/>
              <a:t> </a:t>
            </a:r>
            <a:r>
              <a:rPr lang="cs-CZ" sz="1700" dirty="0" err="1"/>
              <a:t>cave</a:t>
            </a:r>
            <a:r>
              <a:rPr lang="cs-CZ" sz="1700" dirty="0"/>
              <a:t> </a:t>
            </a:r>
            <a:r>
              <a:rPr lang="cs-CZ" sz="1700" dirty="0" err="1"/>
              <a:t>tourism</a:t>
            </a:r>
            <a:r>
              <a:rPr lang="cs-CZ" sz="1700" dirty="0"/>
              <a:t> on </a:t>
            </a:r>
            <a:r>
              <a:rPr lang="cs-CZ" sz="1700" dirty="0" err="1"/>
              <a:t>the</a:t>
            </a:r>
            <a:r>
              <a:rPr lang="cs-CZ" sz="1700" dirty="0"/>
              <a:t> </a:t>
            </a:r>
            <a:r>
              <a:rPr lang="cs-CZ" sz="1700" dirty="0" err="1"/>
              <a:t>caves</a:t>
            </a:r>
            <a:r>
              <a:rPr lang="cs-CZ" sz="1700" dirty="0"/>
              <a:t> and </a:t>
            </a:r>
            <a:r>
              <a:rPr lang="cs-CZ" sz="1700" dirty="0" err="1"/>
              <a:t>their</a:t>
            </a:r>
            <a:r>
              <a:rPr lang="cs-CZ" sz="1700" dirty="0"/>
              <a:t> </a:t>
            </a:r>
            <a:r>
              <a:rPr lang="cs-CZ" sz="1700" dirty="0" err="1"/>
              <a:t>surrounding</a:t>
            </a:r>
            <a:r>
              <a:rPr lang="cs-CZ" sz="1700" dirty="0"/>
              <a:t> environment</a:t>
            </a:r>
          </a:p>
          <a:p>
            <a:pPr>
              <a:lnSpc>
                <a:spcPct val="110000"/>
              </a:lnSpc>
            </a:pPr>
            <a:r>
              <a:rPr lang="cs-CZ" sz="1700" dirty="0" err="1"/>
              <a:t>Various</a:t>
            </a:r>
            <a:r>
              <a:rPr lang="cs-CZ" sz="1700" dirty="0"/>
              <a:t> </a:t>
            </a:r>
            <a:r>
              <a:rPr lang="cs-CZ" sz="1700" dirty="0" err="1"/>
              <a:t>activities</a:t>
            </a:r>
            <a:r>
              <a:rPr lang="cs-CZ" sz="1700" dirty="0"/>
              <a:t>, such as </a:t>
            </a:r>
            <a:r>
              <a:rPr lang="cs-CZ" sz="1700" dirty="0" err="1"/>
              <a:t>caving</a:t>
            </a:r>
            <a:r>
              <a:rPr lang="cs-CZ" sz="1700" dirty="0"/>
              <a:t>, </a:t>
            </a:r>
            <a:r>
              <a:rPr lang="cs-CZ" sz="1700" dirty="0" err="1"/>
              <a:t>spelunking</a:t>
            </a:r>
            <a:r>
              <a:rPr lang="cs-CZ" sz="1700" dirty="0"/>
              <a:t>, speleology, </a:t>
            </a:r>
            <a:r>
              <a:rPr lang="cs-CZ" sz="1700" dirty="0" err="1"/>
              <a:t>cater</a:t>
            </a:r>
            <a:r>
              <a:rPr lang="cs-CZ" sz="1700" dirty="0"/>
              <a:t> </a:t>
            </a:r>
            <a:r>
              <a:rPr lang="cs-CZ" sz="1700" dirty="0" err="1"/>
              <a:t>for</a:t>
            </a:r>
            <a:r>
              <a:rPr lang="cs-CZ" sz="1700" dirty="0"/>
              <a:t> </a:t>
            </a:r>
            <a:r>
              <a:rPr lang="cs-CZ" sz="1700" dirty="0" err="1"/>
              <a:t>different</a:t>
            </a:r>
            <a:r>
              <a:rPr lang="cs-CZ" sz="1700" dirty="0"/>
              <a:t> </a:t>
            </a:r>
            <a:r>
              <a:rPr lang="cs-CZ" sz="1700" dirty="0" err="1"/>
              <a:t>interests</a:t>
            </a:r>
            <a:r>
              <a:rPr lang="cs-CZ" sz="1700" dirty="0"/>
              <a:t> and </a:t>
            </a:r>
            <a:r>
              <a:rPr lang="cs-CZ" sz="1700" dirty="0" err="1"/>
              <a:t>levels</a:t>
            </a:r>
            <a:r>
              <a:rPr lang="cs-CZ" sz="1700" dirty="0"/>
              <a:t> </a:t>
            </a:r>
            <a:r>
              <a:rPr lang="cs-CZ" sz="1700" dirty="0" err="1"/>
              <a:t>of</a:t>
            </a:r>
            <a:r>
              <a:rPr lang="cs-CZ" sz="1700" dirty="0"/>
              <a:t> </a:t>
            </a:r>
            <a:r>
              <a:rPr lang="cs-CZ" sz="1700" dirty="0" err="1"/>
              <a:t>exploration</a:t>
            </a:r>
            <a:endParaRPr lang="cs-CZ" sz="1700" dirty="0"/>
          </a:p>
          <a:p>
            <a:pPr>
              <a:lnSpc>
                <a:spcPct val="110000"/>
              </a:lnSpc>
            </a:pPr>
            <a:endParaRPr lang="cs-CZ" sz="1700" dirty="0"/>
          </a:p>
          <a:p>
            <a:pPr>
              <a:lnSpc>
                <a:spcPct val="110000"/>
              </a:lnSpc>
            </a:pPr>
            <a:endParaRPr lang="cs-CZ" sz="1700" dirty="0"/>
          </a:p>
        </p:txBody>
      </p:sp>
      <p:cxnSp>
        <p:nvCxnSpPr>
          <p:cNvPr id="22" name="Straight Connector 12">
            <a:extLst>
              <a:ext uri="{FF2B5EF4-FFF2-40B4-BE49-F238E27FC236}">
                <a16:creationId xmlns:a16="http://schemas.microsoft.com/office/drawing/2014/main" id="{CBA3C59D-8641-484F-A35C-361AD7E155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2521"/>
            <a:ext cx="6515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3" name="Picture 4" descr="Woman wearing multi-coloured scarf">
            <a:extLst>
              <a:ext uri="{FF2B5EF4-FFF2-40B4-BE49-F238E27FC236}">
                <a16:creationId xmlns:a16="http://schemas.microsoft.com/office/drawing/2014/main" id="{0C7D06E3-27B4-F738-F777-4041EA7CCC47}"/>
              </a:ext>
            </a:extLst>
          </p:cNvPr>
          <p:cNvPicPr>
            <a:picLocks noChangeAspect="1"/>
          </p:cNvPicPr>
          <p:nvPr/>
        </p:nvPicPr>
        <p:blipFill rotWithShape="1">
          <a:blip r:embed="rId2"/>
          <a:srcRect l="44220" r="23086" b="1"/>
          <a:stretch/>
        </p:blipFill>
        <p:spPr>
          <a:xfrm>
            <a:off x="8115300" y="10"/>
            <a:ext cx="4076700" cy="6857990"/>
          </a:xfrm>
          <a:prstGeom prst="rect">
            <a:avLst/>
          </a:prstGeom>
        </p:spPr>
      </p:pic>
      <p:pic>
        <p:nvPicPr>
          <p:cNvPr id="4" name="Obrázek 3" descr="Obsah obrázku text&#10;&#10;Popis byl vytvořen automaticky">
            <a:extLst>
              <a:ext uri="{FF2B5EF4-FFF2-40B4-BE49-F238E27FC236}">
                <a16:creationId xmlns:a16="http://schemas.microsoft.com/office/drawing/2014/main" id="{F9E2A112-55F8-25A0-8DED-08613784EE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9805"/>
            <a:ext cx="3175810" cy="698195"/>
          </a:xfrm>
          <a:prstGeom prst="rect">
            <a:avLst/>
          </a:prstGeom>
        </p:spPr>
      </p:pic>
    </p:spTree>
    <p:extLst>
      <p:ext uri="{BB962C8B-B14F-4D97-AF65-F5344CB8AC3E}">
        <p14:creationId xmlns:p14="http://schemas.microsoft.com/office/powerpoint/2010/main" val="2545066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D3BC0A-B5D9-0930-A661-6114BB22A2D0}"/>
              </a:ext>
            </a:extLst>
          </p:cNvPr>
          <p:cNvSpPr>
            <a:spLocks noGrp="1"/>
          </p:cNvSpPr>
          <p:nvPr>
            <p:ph type="title"/>
          </p:nvPr>
        </p:nvSpPr>
        <p:spPr/>
        <p:txBody>
          <a:bodyPr/>
          <a:lstStyle/>
          <a:p>
            <a:r>
              <a:rPr lang="cs-CZ" dirty="0" err="1"/>
              <a:t>Llobregat</a:t>
            </a:r>
            <a:r>
              <a:rPr lang="cs-CZ" dirty="0"/>
              <a:t> delta, </a:t>
            </a:r>
            <a:r>
              <a:rPr lang="cs-CZ" dirty="0" err="1"/>
              <a:t>spain</a:t>
            </a:r>
            <a:endParaRPr lang="cs-CZ" dirty="0"/>
          </a:p>
        </p:txBody>
      </p:sp>
      <p:sp>
        <p:nvSpPr>
          <p:cNvPr id="3" name="Zástupný obsah 2">
            <a:extLst>
              <a:ext uri="{FF2B5EF4-FFF2-40B4-BE49-F238E27FC236}">
                <a16:creationId xmlns:a16="http://schemas.microsoft.com/office/drawing/2014/main" id="{8164EDA3-EF2A-34AB-6FD3-C4AC2670AD6A}"/>
              </a:ext>
            </a:extLst>
          </p:cNvPr>
          <p:cNvSpPr>
            <a:spLocks noGrp="1"/>
          </p:cNvSpPr>
          <p:nvPr>
            <p:ph idx="1"/>
          </p:nvPr>
        </p:nvSpPr>
        <p:spPr/>
        <p:txBody>
          <a:bodyPr/>
          <a:lstStyle/>
          <a:p>
            <a:r>
              <a:rPr lang="cs-CZ" dirty="0" err="1"/>
              <a:t>Benefits</a:t>
            </a:r>
            <a:r>
              <a:rPr lang="cs-CZ" dirty="0"/>
              <a:t> </a:t>
            </a:r>
            <a:r>
              <a:rPr lang="cs-CZ" dirty="0" err="1"/>
              <a:t>from</a:t>
            </a:r>
            <a:r>
              <a:rPr lang="cs-CZ" dirty="0"/>
              <a:t> </a:t>
            </a:r>
            <a:r>
              <a:rPr lang="cs-CZ" dirty="0" err="1"/>
              <a:t>beaches</a:t>
            </a:r>
            <a:r>
              <a:rPr lang="cs-CZ" dirty="0"/>
              <a:t>, pine </a:t>
            </a:r>
            <a:r>
              <a:rPr lang="cs-CZ" dirty="0" err="1"/>
              <a:t>forests</a:t>
            </a:r>
            <a:r>
              <a:rPr lang="cs-CZ" dirty="0"/>
              <a:t>, </a:t>
            </a:r>
            <a:r>
              <a:rPr lang="cs-CZ" dirty="0" err="1"/>
              <a:t>coast</a:t>
            </a:r>
            <a:r>
              <a:rPr lang="cs-CZ" dirty="0"/>
              <a:t> </a:t>
            </a:r>
            <a:r>
              <a:rPr lang="cs-CZ" dirty="0" err="1"/>
              <a:t>lagoons</a:t>
            </a:r>
            <a:r>
              <a:rPr lang="cs-CZ" dirty="0"/>
              <a:t>, </a:t>
            </a:r>
            <a:r>
              <a:rPr lang="cs-CZ" dirty="0" err="1"/>
              <a:t>agricultural</a:t>
            </a:r>
            <a:r>
              <a:rPr lang="cs-CZ" dirty="0"/>
              <a:t> </a:t>
            </a:r>
            <a:r>
              <a:rPr lang="cs-CZ" dirty="0" err="1"/>
              <a:t>lands</a:t>
            </a:r>
            <a:r>
              <a:rPr lang="cs-CZ" dirty="0"/>
              <a:t>, </a:t>
            </a:r>
            <a:r>
              <a:rPr lang="cs-CZ" dirty="0" err="1"/>
              <a:t>the</a:t>
            </a:r>
            <a:r>
              <a:rPr lang="cs-CZ" dirty="0"/>
              <a:t> </a:t>
            </a:r>
            <a:r>
              <a:rPr lang="cs-CZ" dirty="0" err="1"/>
              <a:t>Llobregat</a:t>
            </a:r>
            <a:r>
              <a:rPr lang="cs-CZ" dirty="0"/>
              <a:t> </a:t>
            </a:r>
            <a:r>
              <a:rPr lang="cs-CZ" dirty="0" err="1"/>
              <a:t>river</a:t>
            </a:r>
            <a:r>
              <a:rPr lang="cs-CZ" dirty="0"/>
              <a:t> and </a:t>
            </a:r>
            <a:r>
              <a:rPr lang="cs-CZ" dirty="0" err="1"/>
              <a:t>access</a:t>
            </a:r>
            <a:r>
              <a:rPr lang="cs-CZ" dirty="0"/>
              <a:t> to </a:t>
            </a:r>
            <a:r>
              <a:rPr lang="cs-CZ" dirty="0" err="1"/>
              <a:t>the</a:t>
            </a:r>
            <a:r>
              <a:rPr lang="cs-CZ" dirty="0"/>
              <a:t> </a:t>
            </a:r>
            <a:r>
              <a:rPr lang="cs-CZ" dirty="0" err="1"/>
              <a:t>Mediterranean</a:t>
            </a:r>
            <a:r>
              <a:rPr lang="cs-CZ" dirty="0"/>
              <a:t> </a:t>
            </a:r>
            <a:r>
              <a:rPr lang="cs-CZ" dirty="0" err="1"/>
              <a:t>Sea</a:t>
            </a:r>
            <a:endParaRPr lang="cs-CZ" dirty="0"/>
          </a:p>
          <a:p>
            <a:r>
              <a:rPr lang="cs-CZ" b="1" dirty="0" err="1"/>
              <a:t>Tours</a:t>
            </a:r>
            <a:r>
              <a:rPr lang="cs-CZ" dirty="0"/>
              <a:t> </a:t>
            </a:r>
            <a:r>
              <a:rPr lang="cs-CZ" dirty="0" err="1"/>
              <a:t>include</a:t>
            </a:r>
            <a:r>
              <a:rPr lang="cs-CZ" dirty="0"/>
              <a:t> </a:t>
            </a:r>
            <a:r>
              <a:rPr lang="cs-CZ" dirty="0" err="1"/>
              <a:t>marine</a:t>
            </a:r>
            <a:r>
              <a:rPr lang="cs-CZ" dirty="0"/>
              <a:t> </a:t>
            </a:r>
            <a:r>
              <a:rPr lang="cs-CZ" dirty="0" err="1"/>
              <a:t>sciences</a:t>
            </a:r>
            <a:r>
              <a:rPr lang="cs-CZ" dirty="0"/>
              <a:t> </a:t>
            </a:r>
            <a:r>
              <a:rPr lang="cs-CZ" dirty="0" err="1"/>
              <a:t>workshops</a:t>
            </a:r>
            <a:r>
              <a:rPr lang="cs-CZ" dirty="0"/>
              <a:t>, </a:t>
            </a:r>
            <a:r>
              <a:rPr lang="cs-CZ" dirty="0" err="1"/>
              <a:t>photography</a:t>
            </a:r>
            <a:r>
              <a:rPr lang="cs-CZ" dirty="0"/>
              <a:t> </a:t>
            </a:r>
            <a:r>
              <a:rPr lang="cs-CZ" dirty="0" err="1"/>
              <a:t>workshops</a:t>
            </a:r>
            <a:r>
              <a:rPr lang="cs-CZ" dirty="0"/>
              <a:t>, and </a:t>
            </a:r>
            <a:r>
              <a:rPr lang="cs-CZ" dirty="0" err="1"/>
              <a:t>educational</a:t>
            </a:r>
            <a:r>
              <a:rPr lang="cs-CZ" dirty="0"/>
              <a:t> </a:t>
            </a:r>
            <a:r>
              <a:rPr lang="cs-CZ" dirty="0" err="1"/>
              <a:t>tours</a:t>
            </a:r>
            <a:r>
              <a:rPr lang="cs-CZ" dirty="0"/>
              <a:t> </a:t>
            </a:r>
            <a:r>
              <a:rPr lang="cs-CZ" dirty="0" err="1"/>
              <a:t>for</a:t>
            </a:r>
            <a:r>
              <a:rPr lang="cs-CZ" dirty="0"/>
              <a:t> </a:t>
            </a:r>
            <a:r>
              <a:rPr lang="cs-CZ" dirty="0" err="1"/>
              <a:t>children</a:t>
            </a:r>
            <a:endParaRPr lang="cs-CZ" dirty="0"/>
          </a:p>
          <a:p>
            <a:r>
              <a:rPr lang="cs-CZ" b="1" dirty="0" err="1"/>
              <a:t>Can</a:t>
            </a:r>
            <a:r>
              <a:rPr lang="cs-CZ" b="1" dirty="0"/>
              <a:t> </a:t>
            </a:r>
            <a:r>
              <a:rPr lang="cs-CZ" b="1" dirty="0" err="1"/>
              <a:t>Camis</a:t>
            </a:r>
            <a:r>
              <a:rPr lang="cs-CZ" b="1" dirty="0"/>
              <a:t> pine </a:t>
            </a:r>
            <a:r>
              <a:rPr lang="cs-CZ" b="1" dirty="0" err="1"/>
              <a:t>forest</a:t>
            </a:r>
            <a:r>
              <a:rPr lang="cs-CZ" b="1" dirty="0"/>
              <a:t> </a:t>
            </a:r>
            <a:r>
              <a:rPr lang="cs-CZ" dirty="0" err="1"/>
              <a:t>is</a:t>
            </a:r>
            <a:r>
              <a:rPr lang="cs-CZ" dirty="0"/>
              <a:t> </a:t>
            </a:r>
            <a:r>
              <a:rPr lang="cs-CZ" dirty="0" err="1"/>
              <a:t>known</a:t>
            </a:r>
            <a:r>
              <a:rPr lang="cs-CZ" dirty="0"/>
              <a:t> </a:t>
            </a:r>
            <a:r>
              <a:rPr lang="cs-CZ" dirty="0" err="1"/>
              <a:t>for</a:t>
            </a:r>
            <a:r>
              <a:rPr lang="cs-CZ" dirty="0"/>
              <a:t> </a:t>
            </a:r>
            <a:r>
              <a:rPr lang="cs-CZ" dirty="0" err="1"/>
              <a:t>its</a:t>
            </a:r>
            <a:r>
              <a:rPr lang="cs-CZ" dirty="0"/>
              <a:t> variety </a:t>
            </a:r>
            <a:r>
              <a:rPr lang="cs-CZ" dirty="0" err="1"/>
              <a:t>of</a:t>
            </a:r>
            <a:r>
              <a:rPr lang="cs-CZ" dirty="0"/>
              <a:t> </a:t>
            </a:r>
            <a:r>
              <a:rPr lang="cs-CZ" dirty="0" err="1"/>
              <a:t>orchids</a:t>
            </a:r>
            <a:r>
              <a:rPr lang="cs-CZ" dirty="0"/>
              <a:t>, </a:t>
            </a:r>
            <a:r>
              <a:rPr lang="cs-CZ" dirty="0" err="1"/>
              <a:t>mushrooms</a:t>
            </a:r>
            <a:r>
              <a:rPr lang="cs-CZ" dirty="0"/>
              <a:t>, and </a:t>
            </a:r>
            <a:r>
              <a:rPr lang="cs-CZ" dirty="0" err="1"/>
              <a:t>rare</a:t>
            </a:r>
            <a:r>
              <a:rPr lang="cs-CZ" dirty="0"/>
              <a:t> </a:t>
            </a:r>
            <a:r>
              <a:rPr lang="cs-CZ" dirty="0" err="1"/>
              <a:t>bird</a:t>
            </a:r>
            <a:r>
              <a:rPr lang="cs-CZ" dirty="0"/>
              <a:t> species</a:t>
            </a:r>
          </a:p>
          <a:p>
            <a:r>
              <a:rPr lang="cs-CZ" b="1" dirty="0" err="1"/>
              <a:t>Fragile</a:t>
            </a:r>
            <a:r>
              <a:rPr lang="cs-CZ" b="1" dirty="0"/>
              <a:t> </a:t>
            </a:r>
            <a:r>
              <a:rPr lang="cs-CZ" b="1" dirty="0" err="1"/>
              <a:t>forest</a:t>
            </a:r>
            <a:r>
              <a:rPr lang="cs-CZ" b="1" dirty="0"/>
              <a:t> </a:t>
            </a:r>
            <a:r>
              <a:rPr lang="cs-CZ" dirty="0"/>
              <a:t>habitat </a:t>
            </a:r>
            <a:r>
              <a:rPr lang="cs-CZ" dirty="0" err="1"/>
              <a:t>requiring</a:t>
            </a:r>
            <a:r>
              <a:rPr lang="cs-CZ" dirty="0"/>
              <a:t> a </a:t>
            </a:r>
            <a:r>
              <a:rPr lang="cs-CZ" dirty="0" err="1"/>
              <a:t>guide</a:t>
            </a:r>
            <a:r>
              <a:rPr lang="cs-CZ" dirty="0"/>
              <a:t> </a:t>
            </a:r>
            <a:r>
              <a:rPr lang="cs-CZ" dirty="0" err="1"/>
              <a:t>for</a:t>
            </a:r>
            <a:r>
              <a:rPr lang="cs-CZ" dirty="0"/>
              <a:t> </a:t>
            </a:r>
            <a:r>
              <a:rPr lang="cs-CZ" dirty="0" err="1"/>
              <a:t>visitors</a:t>
            </a:r>
            <a:endParaRPr lang="cs-CZ" dirty="0"/>
          </a:p>
          <a:p>
            <a:r>
              <a:rPr lang="cs-CZ" dirty="0" err="1"/>
              <a:t>Educational</a:t>
            </a:r>
            <a:r>
              <a:rPr lang="cs-CZ" dirty="0"/>
              <a:t> tour </a:t>
            </a:r>
            <a:r>
              <a:rPr lang="cs-CZ" dirty="0" err="1"/>
              <a:t>focuses</a:t>
            </a:r>
            <a:r>
              <a:rPr lang="cs-CZ" dirty="0"/>
              <a:t> on </a:t>
            </a:r>
            <a:r>
              <a:rPr lang="cs-CZ" dirty="0" err="1"/>
              <a:t>the</a:t>
            </a:r>
            <a:r>
              <a:rPr lang="cs-CZ" dirty="0"/>
              <a:t> natural </a:t>
            </a:r>
            <a:r>
              <a:rPr lang="cs-CZ" dirty="0" err="1"/>
              <a:t>beauty</a:t>
            </a:r>
            <a:r>
              <a:rPr lang="cs-CZ" dirty="0"/>
              <a:t> and </a:t>
            </a:r>
            <a:r>
              <a:rPr lang="cs-CZ" dirty="0" err="1"/>
              <a:t>characteristics</a:t>
            </a:r>
            <a:r>
              <a:rPr lang="cs-CZ" dirty="0"/>
              <a:t> </a:t>
            </a:r>
            <a:r>
              <a:rPr lang="cs-CZ" dirty="0" err="1"/>
              <a:t>of</a:t>
            </a:r>
            <a:r>
              <a:rPr lang="cs-CZ" dirty="0"/>
              <a:t> </a:t>
            </a:r>
            <a:r>
              <a:rPr lang="cs-CZ" dirty="0" err="1"/>
              <a:t>Catalonian</a:t>
            </a:r>
            <a:r>
              <a:rPr lang="cs-CZ" dirty="0"/>
              <a:t> </a:t>
            </a:r>
            <a:r>
              <a:rPr lang="cs-CZ" dirty="0" err="1"/>
              <a:t>beaches</a:t>
            </a:r>
            <a:r>
              <a:rPr lang="cs-CZ" dirty="0"/>
              <a:t> and </a:t>
            </a:r>
            <a:r>
              <a:rPr lang="cs-CZ" dirty="0" err="1"/>
              <a:t>dunes</a:t>
            </a:r>
            <a:endParaRPr lang="cs-CZ" dirty="0"/>
          </a:p>
          <a:p>
            <a:endParaRPr lang="cs-CZ" dirty="0"/>
          </a:p>
        </p:txBody>
      </p:sp>
      <p:pic>
        <p:nvPicPr>
          <p:cNvPr id="4" name="Obrázek 3" descr="Obsah obrázku text&#10;&#10;Popis byl vytvořen automaticky">
            <a:extLst>
              <a:ext uri="{FF2B5EF4-FFF2-40B4-BE49-F238E27FC236}">
                <a16:creationId xmlns:a16="http://schemas.microsoft.com/office/drawing/2014/main" id="{386DA78B-E973-62B8-E152-15EEDA8C02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4377955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9CFA278-ED50-4E1A-8C82-238BC1C09DDC}"/>
              </a:ext>
            </a:extLst>
          </p:cNvPr>
          <p:cNvSpPr>
            <a:spLocks noGrp="1"/>
          </p:cNvSpPr>
          <p:nvPr>
            <p:ph type="title"/>
          </p:nvPr>
        </p:nvSpPr>
        <p:spPr/>
        <p:txBody>
          <a:bodyPr/>
          <a:lstStyle/>
          <a:p>
            <a:r>
              <a:rPr lang="cs-CZ" dirty="0"/>
              <a:t>Guadalquivir </a:t>
            </a:r>
            <a:r>
              <a:rPr lang="cs-CZ" dirty="0" err="1"/>
              <a:t>river</a:t>
            </a:r>
            <a:r>
              <a:rPr lang="cs-CZ" dirty="0"/>
              <a:t> delta, </a:t>
            </a:r>
            <a:r>
              <a:rPr lang="cs-CZ" dirty="0" err="1"/>
              <a:t>spain</a:t>
            </a:r>
            <a:endParaRPr lang="cs-CZ" dirty="0"/>
          </a:p>
        </p:txBody>
      </p:sp>
      <p:sp>
        <p:nvSpPr>
          <p:cNvPr id="3" name="Zástupný obsah 2">
            <a:extLst>
              <a:ext uri="{FF2B5EF4-FFF2-40B4-BE49-F238E27FC236}">
                <a16:creationId xmlns:a16="http://schemas.microsoft.com/office/drawing/2014/main" id="{1C4CDE2D-84D4-6E60-921E-EFD365AEB6DB}"/>
              </a:ext>
            </a:extLst>
          </p:cNvPr>
          <p:cNvSpPr>
            <a:spLocks noGrp="1"/>
          </p:cNvSpPr>
          <p:nvPr>
            <p:ph idx="1"/>
          </p:nvPr>
        </p:nvSpPr>
        <p:spPr/>
        <p:txBody>
          <a:bodyPr/>
          <a:lstStyle/>
          <a:p>
            <a:r>
              <a:rPr lang="cs-CZ" dirty="0" err="1"/>
              <a:t>Rare</a:t>
            </a:r>
            <a:r>
              <a:rPr lang="cs-CZ" dirty="0"/>
              <a:t> </a:t>
            </a:r>
            <a:r>
              <a:rPr lang="cs-CZ" dirty="0" err="1"/>
              <a:t>particularity</a:t>
            </a:r>
            <a:r>
              <a:rPr lang="cs-CZ" dirty="0"/>
              <a:t>: </a:t>
            </a:r>
            <a:r>
              <a:rPr lang="cs-CZ" b="1" dirty="0"/>
              <a:t>a single exit </a:t>
            </a:r>
            <a:r>
              <a:rPr lang="cs-CZ" b="1" dirty="0" err="1"/>
              <a:t>into</a:t>
            </a:r>
            <a:r>
              <a:rPr lang="cs-CZ" b="1" dirty="0"/>
              <a:t> </a:t>
            </a:r>
            <a:r>
              <a:rPr lang="cs-CZ" b="1" dirty="0" err="1"/>
              <a:t>the</a:t>
            </a:r>
            <a:r>
              <a:rPr lang="cs-CZ" b="1" dirty="0"/>
              <a:t> </a:t>
            </a:r>
            <a:r>
              <a:rPr lang="cs-CZ" b="1" dirty="0" err="1"/>
              <a:t>sea</a:t>
            </a:r>
            <a:r>
              <a:rPr lang="cs-CZ" dirty="0"/>
              <a:t>, </a:t>
            </a:r>
            <a:r>
              <a:rPr lang="cs-CZ" dirty="0" err="1"/>
              <a:t>all</a:t>
            </a:r>
            <a:r>
              <a:rPr lang="cs-CZ" dirty="0"/>
              <a:t> </a:t>
            </a:r>
            <a:r>
              <a:rPr lang="cs-CZ" dirty="0" err="1"/>
              <a:t>other</a:t>
            </a:r>
            <a:r>
              <a:rPr lang="cs-CZ" dirty="0"/>
              <a:t> </a:t>
            </a:r>
            <a:r>
              <a:rPr lang="cs-CZ" dirty="0" err="1"/>
              <a:t>exits</a:t>
            </a:r>
            <a:r>
              <a:rPr lang="cs-CZ" dirty="0"/>
              <a:t> are </a:t>
            </a:r>
            <a:r>
              <a:rPr lang="cs-CZ" dirty="0" err="1"/>
              <a:t>blocked</a:t>
            </a:r>
            <a:r>
              <a:rPr lang="cs-CZ" dirty="0"/>
              <a:t> by a </a:t>
            </a:r>
            <a:r>
              <a:rPr lang="cs-CZ" dirty="0" err="1"/>
              <a:t>huge</a:t>
            </a:r>
            <a:r>
              <a:rPr lang="cs-CZ" dirty="0"/>
              <a:t> </a:t>
            </a:r>
            <a:r>
              <a:rPr lang="cs-CZ" dirty="0" err="1"/>
              <a:t>sand</a:t>
            </a:r>
            <a:r>
              <a:rPr lang="cs-CZ" dirty="0"/>
              <a:t> bank</a:t>
            </a:r>
          </a:p>
          <a:p>
            <a:r>
              <a:rPr lang="cs-CZ" b="1" dirty="0" err="1"/>
              <a:t>Unique</a:t>
            </a:r>
            <a:r>
              <a:rPr lang="cs-CZ" b="1" dirty="0"/>
              <a:t> mix </a:t>
            </a:r>
            <a:r>
              <a:rPr lang="cs-CZ" b="1" dirty="0" err="1"/>
              <a:t>of</a:t>
            </a:r>
            <a:r>
              <a:rPr lang="cs-CZ" b="1" dirty="0"/>
              <a:t> </a:t>
            </a:r>
            <a:r>
              <a:rPr lang="cs-CZ" b="1" dirty="0" err="1"/>
              <a:t>land</a:t>
            </a:r>
            <a:r>
              <a:rPr lang="cs-CZ" b="1" dirty="0"/>
              <a:t> and </a:t>
            </a:r>
            <a:r>
              <a:rPr lang="cs-CZ" b="1" dirty="0" err="1"/>
              <a:t>water</a:t>
            </a:r>
            <a:r>
              <a:rPr lang="cs-CZ" b="1" dirty="0"/>
              <a:t> </a:t>
            </a:r>
            <a:r>
              <a:rPr lang="cs-CZ" dirty="0"/>
              <a:t>has </a:t>
            </a:r>
            <a:r>
              <a:rPr lang="cs-CZ" dirty="0" err="1"/>
              <a:t>created</a:t>
            </a:r>
            <a:r>
              <a:rPr lang="cs-CZ" dirty="0"/>
              <a:t> a </a:t>
            </a:r>
            <a:r>
              <a:rPr lang="cs-CZ" dirty="0" err="1"/>
              <a:t>favourable</a:t>
            </a:r>
            <a:r>
              <a:rPr lang="cs-CZ" dirty="0"/>
              <a:t> environment </a:t>
            </a:r>
            <a:r>
              <a:rPr lang="cs-CZ" dirty="0" err="1"/>
              <a:t>for</a:t>
            </a:r>
            <a:r>
              <a:rPr lang="cs-CZ" dirty="0"/>
              <a:t> </a:t>
            </a:r>
            <a:r>
              <a:rPr lang="cs-CZ" dirty="0" err="1"/>
              <a:t>wildlife</a:t>
            </a:r>
            <a:r>
              <a:rPr lang="cs-CZ" dirty="0"/>
              <a:t> development and </a:t>
            </a:r>
            <a:r>
              <a:rPr lang="cs-CZ" dirty="0" err="1"/>
              <a:t>nature</a:t>
            </a:r>
            <a:r>
              <a:rPr lang="cs-CZ" dirty="0"/>
              <a:t> </a:t>
            </a:r>
            <a:r>
              <a:rPr lang="cs-CZ" dirty="0" err="1"/>
              <a:t>protection</a:t>
            </a:r>
            <a:endParaRPr lang="cs-CZ" dirty="0"/>
          </a:p>
          <a:p>
            <a:r>
              <a:rPr lang="cs-CZ" dirty="0"/>
              <a:t>Access to </a:t>
            </a:r>
            <a:r>
              <a:rPr lang="cs-CZ" dirty="0" err="1"/>
              <a:t>the</a:t>
            </a:r>
            <a:r>
              <a:rPr lang="cs-CZ" dirty="0"/>
              <a:t> park </a:t>
            </a:r>
            <a:r>
              <a:rPr lang="cs-CZ" dirty="0" err="1"/>
              <a:t>is</a:t>
            </a:r>
            <a:r>
              <a:rPr lang="cs-CZ" dirty="0"/>
              <a:t> </a:t>
            </a:r>
            <a:r>
              <a:rPr lang="cs-CZ" b="1" dirty="0" err="1"/>
              <a:t>strictly</a:t>
            </a:r>
            <a:r>
              <a:rPr lang="cs-CZ" b="1" dirty="0"/>
              <a:t> </a:t>
            </a:r>
            <a:r>
              <a:rPr lang="cs-CZ" b="1" dirty="0" err="1"/>
              <a:t>controlled</a:t>
            </a:r>
            <a:r>
              <a:rPr lang="cs-CZ" b="1" dirty="0"/>
              <a:t> </a:t>
            </a:r>
            <a:r>
              <a:rPr lang="cs-CZ" dirty="0"/>
              <a:t>in </a:t>
            </a:r>
            <a:r>
              <a:rPr lang="cs-CZ" dirty="0" err="1"/>
              <a:t>order</a:t>
            </a:r>
            <a:r>
              <a:rPr lang="cs-CZ" dirty="0"/>
              <a:t> to </a:t>
            </a:r>
            <a:r>
              <a:rPr lang="cs-CZ" dirty="0" err="1"/>
              <a:t>encourage</a:t>
            </a:r>
            <a:r>
              <a:rPr lang="cs-CZ" dirty="0"/>
              <a:t> </a:t>
            </a:r>
            <a:r>
              <a:rPr lang="cs-CZ" dirty="0" err="1"/>
              <a:t>guided</a:t>
            </a:r>
            <a:r>
              <a:rPr lang="cs-CZ" dirty="0"/>
              <a:t> </a:t>
            </a:r>
            <a:r>
              <a:rPr lang="cs-CZ" dirty="0" err="1"/>
              <a:t>tours</a:t>
            </a:r>
            <a:endParaRPr lang="cs-CZ" dirty="0"/>
          </a:p>
          <a:p>
            <a:r>
              <a:rPr lang="cs-CZ" dirty="0"/>
              <a:t>Many </a:t>
            </a:r>
            <a:r>
              <a:rPr lang="cs-CZ" dirty="0" err="1"/>
              <a:t>thematic</a:t>
            </a:r>
            <a:r>
              <a:rPr lang="cs-CZ" dirty="0"/>
              <a:t> </a:t>
            </a:r>
            <a:r>
              <a:rPr lang="cs-CZ" dirty="0" err="1"/>
              <a:t>visitor</a:t>
            </a:r>
            <a:r>
              <a:rPr lang="cs-CZ" dirty="0"/>
              <a:t> </a:t>
            </a:r>
            <a:r>
              <a:rPr lang="cs-CZ" dirty="0" err="1"/>
              <a:t>centres</a:t>
            </a:r>
            <a:r>
              <a:rPr lang="cs-CZ" dirty="0"/>
              <a:t>, </a:t>
            </a:r>
            <a:r>
              <a:rPr lang="cs-CZ" dirty="0" err="1"/>
              <a:t>visits</a:t>
            </a:r>
            <a:r>
              <a:rPr lang="cs-CZ" dirty="0"/>
              <a:t> by </a:t>
            </a:r>
            <a:r>
              <a:rPr lang="cs-CZ" dirty="0" err="1"/>
              <a:t>following</a:t>
            </a:r>
            <a:r>
              <a:rPr lang="cs-CZ" dirty="0"/>
              <a:t> </a:t>
            </a:r>
            <a:r>
              <a:rPr lang="cs-CZ" dirty="0" err="1"/>
              <a:t>the</a:t>
            </a:r>
            <a:r>
              <a:rPr lang="cs-CZ" dirty="0"/>
              <a:t> natural </a:t>
            </a:r>
            <a:r>
              <a:rPr lang="cs-CZ" dirty="0" err="1"/>
              <a:t>routes</a:t>
            </a:r>
            <a:endParaRPr lang="cs-CZ" dirty="0"/>
          </a:p>
        </p:txBody>
      </p:sp>
      <p:pic>
        <p:nvPicPr>
          <p:cNvPr id="4" name="Obrázek 3" descr="Obsah obrázku text&#10;&#10;Popis byl vytvořen automaticky">
            <a:extLst>
              <a:ext uri="{FF2B5EF4-FFF2-40B4-BE49-F238E27FC236}">
                <a16:creationId xmlns:a16="http://schemas.microsoft.com/office/drawing/2014/main" id="{2D5B52FA-BABF-BE73-FA46-3711BCFEF6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17144846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7" name="Rectangle 5126">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B617DE68-9E7B-A31F-C93D-FC89A0698668}"/>
              </a:ext>
            </a:extLst>
          </p:cNvPr>
          <p:cNvSpPr>
            <a:spLocks noGrp="1"/>
          </p:cNvSpPr>
          <p:nvPr>
            <p:ph type="title"/>
          </p:nvPr>
        </p:nvSpPr>
        <p:spPr>
          <a:xfrm>
            <a:off x="690587" y="907128"/>
            <a:ext cx="6699564" cy="1378871"/>
          </a:xfrm>
        </p:spPr>
        <p:txBody>
          <a:bodyPr>
            <a:normAutofit/>
          </a:bodyPr>
          <a:lstStyle/>
          <a:p>
            <a:r>
              <a:rPr lang="cs-CZ" dirty="0" err="1"/>
              <a:t>Rhône</a:t>
            </a:r>
            <a:r>
              <a:rPr lang="cs-CZ" dirty="0"/>
              <a:t> River Delta, France </a:t>
            </a:r>
          </a:p>
        </p:txBody>
      </p:sp>
      <p:cxnSp>
        <p:nvCxnSpPr>
          <p:cNvPr id="5138" name="Straight Connector 5128">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65151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1C9ED6B6-1682-FDC5-7C00-479487B63EFB}"/>
              </a:ext>
            </a:extLst>
          </p:cNvPr>
          <p:cNvSpPr>
            <a:spLocks noGrp="1"/>
          </p:cNvSpPr>
          <p:nvPr>
            <p:ph idx="1"/>
          </p:nvPr>
        </p:nvSpPr>
        <p:spPr>
          <a:xfrm>
            <a:off x="695326" y="2285999"/>
            <a:ext cx="6766748" cy="3649080"/>
          </a:xfrm>
        </p:spPr>
        <p:txBody>
          <a:bodyPr>
            <a:normAutofit/>
          </a:bodyPr>
          <a:lstStyle/>
          <a:p>
            <a:pPr>
              <a:lnSpc>
                <a:spcPct val="110000"/>
              </a:lnSpc>
            </a:pPr>
            <a:r>
              <a:rPr lang="cs-CZ" sz="1700" dirty="0"/>
              <a:t>Access to </a:t>
            </a:r>
            <a:r>
              <a:rPr lang="cs-CZ" sz="1700" dirty="0" err="1"/>
              <a:t>the</a:t>
            </a:r>
            <a:r>
              <a:rPr lang="cs-CZ" sz="1700" dirty="0"/>
              <a:t> </a:t>
            </a:r>
            <a:r>
              <a:rPr lang="cs-CZ" sz="1700" dirty="0" err="1"/>
              <a:t>sea</a:t>
            </a:r>
            <a:r>
              <a:rPr lang="cs-CZ" sz="1700" dirty="0"/>
              <a:t>, </a:t>
            </a:r>
            <a:r>
              <a:rPr lang="cs-CZ" sz="1700" dirty="0" err="1"/>
              <a:t>home</a:t>
            </a:r>
            <a:r>
              <a:rPr lang="cs-CZ" sz="1700" dirty="0"/>
              <a:t> to </a:t>
            </a:r>
            <a:r>
              <a:rPr lang="cs-CZ" sz="1700" dirty="0" err="1"/>
              <a:t>black</a:t>
            </a:r>
            <a:r>
              <a:rPr lang="cs-CZ" sz="1700" dirty="0"/>
              <a:t> </a:t>
            </a:r>
            <a:r>
              <a:rPr lang="cs-CZ" sz="1700" dirty="0" err="1"/>
              <a:t>bulls</a:t>
            </a:r>
            <a:r>
              <a:rPr lang="cs-CZ" sz="1700" dirty="0"/>
              <a:t>, </a:t>
            </a:r>
            <a:r>
              <a:rPr lang="cs-CZ" sz="1700" dirty="0" err="1"/>
              <a:t>wild</a:t>
            </a:r>
            <a:r>
              <a:rPr lang="cs-CZ" sz="1700" dirty="0"/>
              <a:t> </a:t>
            </a:r>
            <a:r>
              <a:rPr lang="cs-CZ" sz="1700" dirty="0" err="1"/>
              <a:t>white</a:t>
            </a:r>
            <a:r>
              <a:rPr lang="cs-CZ" sz="1700" dirty="0"/>
              <a:t> </a:t>
            </a:r>
            <a:r>
              <a:rPr lang="cs-CZ" sz="1700" dirty="0" err="1"/>
              <a:t>horses</a:t>
            </a:r>
            <a:r>
              <a:rPr lang="cs-CZ" sz="1700" dirty="0"/>
              <a:t> and </a:t>
            </a:r>
            <a:r>
              <a:rPr lang="cs-CZ" sz="1700" dirty="0" err="1"/>
              <a:t>flamingo</a:t>
            </a:r>
            <a:r>
              <a:rPr lang="cs-CZ" sz="1700" dirty="0"/>
              <a:t> </a:t>
            </a:r>
            <a:r>
              <a:rPr lang="cs-CZ" sz="1700" dirty="0" err="1"/>
              <a:t>birds</a:t>
            </a:r>
            <a:endParaRPr lang="cs-CZ" sz="1700" dirty="0"/>
          </a:p>
          <a:p>
            <a:pPr>
              <a:lnSpc>
                <a:spcPct val="110000"/>
              </a:lnSpc>
            </a:pPr>
            <a:r>
              <a:rPr lang="cs-CZ" sz="1700" b="1" dirty="0" err="1"/>
              <a:t>Multiple</a:t>
            </a:r>
            <a:r>
              <a:rPr lang="cs-CZ" sz="1700" b="1" dirty="0"/>
              <a:t> </a:t>
            </a:r>
            <a:r>
              <a:rPr lang="cs-CZ" sz="1700" b="1" dirty="0" err="1"/>
              <a:t>routes</a:t>
            </a:r>
            <a:r>
              <a:rPr lang="cs-CZ" sz="1700" dirty="0"/>
              <a:t> </a:t>
            </a:r>
            <a:r>
              <a:rPr lang="cs-CZ" sz="1700" dirty="0" err="1"/>
              <a:t>that</a:t>
            </a:r>
            <a:r>
              <a:rPr lang="cs-CZ" sz="1700" dirty="0"/>
              <a:t> </a:t>
            </a:r>
            <a:r>
              <a:rPr lang="cs-CZ" sz="1700" dirty="0" err="1"/>
              <a:t>can</a:t>
            </a:r>
            <a:r>
              <a:rPr lang="cs-CZ" sz="1700" dirty="0"/>
              <a:t> </a:t>
            </a:r>
            <a:r>
              <a:rPr lang="cs-CZ" sz="1700" dirty="0" err="1"/>
              <a:t>be</a:t>
            </a:r>
            <a:r>
              <a:rPr lang="cs-CZ" sz="1700" dirty="0"/>
              <a:t> </a:t>
            </a:r>
            <a:r>
              <a:rPr lang="cs-CZ" sz="1700" dirty="0" err="1"/>
              <a:t>accesssed</a:t>
            </a:r>
            <a:r>
              <a:rPr lang="cs-CZ" sz="1700" dirty="0"/>
              <a:t> by </a:t>
            </a:r>
            <a:r>
              <a:rPr lang="cs-CZ" sz="1700" b="1" dirty="0" err="1"/>
              <a:t>various</a:t>
            </a:r>
            <a:r>
              <a:rPr lang="cs-CZ" sz="1700" b="1" dirty="0"/>
              <a:t> </a:t>
            </a:r>
            <a:r>
              <a:rPr lang="cs-CZ" sz="1700" b="1" dirty="0" err="1"/>
              <a:t>means</a:t>
            </a:r>
            <a:r>
              <a:rPr lang="cs-CZ" sz="1700" b="1" dirty="0"/>
              <a:t> </a:t>
            </a:r>
            <a:r>
              <a:rPr lang="cs-CZ" sz="1700" b="1" dirty="0" err="1"/>
              <a:t>of</a:t>
            </a:r>
            <a:r>
              <a:rPr lang="cs-CZ" sz="1700" b="1" dirty="0"/>
              <a:t> transport </a:t>
            </a:r>
            <a:r>
              <a:rPr lang="cs-CZ" sz="1700" dirty="0"/>
              <a:t>(</a:t>
            </a:r>
            <a:r>
              <a:rPr lang="cs-CZ" sz="1700" dirty="0" err="1"/>
              <a:t>including</a:t>
            </a:r>
            <a:r>
              <a:rPr lang="cs-CZ" sz="1700" dirty="0"/>
              <a:t> by </a:t>
            </a:r>
            <a:r>
              <a:rPr lang="cs-CZ" sz="1700" dirty="0" err="1"/>
              <a:t>horseback</a:t>
            </a:r>
            <a:r>
              <a:rPr lang="cs-CZ" sz="1700" dirty="0"/>
              <a:t>)</a:t>
            </a:r>
          </a:p>
          <a:p>
            <a:pPr>
              <a:lnSpc>
                <a:spcPct val="110000"/>
              </a:lnSpc>
            </a:pPr>
            <a:r>
              <a:rPr lang="cs-CZ" sz="1700" b="1" dirty="0" err="1"/>
              <a:t>Safaris</a:t>
            </a:r>
            <a:r>
              <a:rPr lang="cs-CZ" sz="1700" dirty="0"/>
              <a:t> </a:t>
            </a:r>
            <a:r>
              <a:rPr lang="cs-CZ" sz="1700" dirty="0" err="1"/>
              <a:t>can</a:t>
            </a:r>
            <a:r>
              <a:rPr lang="cs-CZ" sz="1700" dirty="0"/>
              <a:t> </a:t>
            </a:r>
            <a:r>
              <a:rPr lang="cs-CZ" sz="1700" dirty="0" err="1"/>
              <a:t>be</a:t>
            </a:r>
            <a:r>
              <a:rPr lang="cs-CZ" sz="1700" dirty="0"/>
              <a:t> </a:t>
            </a:r>
            <a:r>
              <a:rPr lang="cs-CZ" sz="1700" dirty="0" err="1"/>
              <a:t>accessed</a:t>
            </a:r>
            <a:r>
              <a:rPr lang="cs-CZ" sz="1700" dirty="0"/>
              <a:t> to </a:t>
            </a:r>
            <a:r>
              <a:rPr lang="cs-CZ" sz="1700" dirty="0" err="1"/>
              <a:t>explore</a:t>
            </a:r>
            <a:r>
              <a:rPr lang="cs-CZ" sz="1700" dirty="0"/>
              <a:t> </a:t>
            </a:r>
            <a:r>
              <a:rPr lang="cs-CZ" sz="1700" dirty="0" err="1"/>
              <a:t>sites</a:t>
            </a:r>
            <a:r>
              <a:rPr lang="cs-CZ" sz="1700" dirty="0"/>
              <a:t>, </a:t>
            </a:r>
            <a:r>
              <a:rPr lang="cs-CZ" sz="1700" dirty="0" err="1"/>
              <a:t>that</a:t>
            </a:r>
            <a:r>
              <a:rPr lang="cs-CZ" sz="1700" dirty="0"/>
              <a:t> </a:t>
            </a:r>
            <a:r>
              <a:rPr lang="cs-CZ" sz="1700" dirty="0" err="1"/>
              <a:t>would</a:t>
            </a:r>
            <a:r>
              <a:rPr lang="cs-CZ" sz="1700" dirty="0"/>
              <a:t> </a:t>
            </a:r>
            <a:r>
              <a:rPr lang="cs-CZ" sz="1700" dirty="0" err="1"/>
              <a:t>otherwise</a:t>
            </a:r>
            <a:r>
              <a:rPr lang="cs-CZ" sz="1700" dirty="0"/>
              <a:t> </a:t>
            </a:r>
            <a:r>
              <a:rPr lang="cs-CZ" sz="1700" dirty="0" err="1"/>
              <a:t>be</a:t>
            </a:r>
            <a:r>
              <a:rPr lang="cs-CZ" sz="1700" dirty="0"/>
              <a:t> </a:t>
            </a:r>
            <a:r>
              <a:rPr lang="cs-CZ" sz="1700" dirty="0" err="1"/>
              <a:t>difficult</a:t>
            </a:r>
            <a:r>
              <a:rPr lang="cs-CZ" sz="1700" dirty="0"/>
              <a:t> to </a:t>
            </a:r>
            <a:r>
              <a:rPr lang="cs-CZ" sz="1700" dirty="0" err="1"/>
              <a:t>access</a:t>
            </a:r>
            <a:r>
              <a:rPr lang="cs-CZ" sz="1700" dirty="0"/>
              <a:t>, and to </a:t>
            </a:r>
            <a:r>
              <a:rPr lang="cs-CZ" sz="1700" dirty="0" err="1"/>
              <a:t>view</a:t>
            </a:r>
            <a:r>
              <a:rPr lang="cs-CZ" sz="1700" dirty="0"/>
              <a:t> </a:t>
            </a:r>
            <a:r>
              <a:rPr lang="cs-CZ" sz="1700" dirty="0" err="1"/>
              <a:t>wild</a:t>
            </a:r>
            <a:r>
              <a:rPr lang="cs-CZ" sz="1700" dirty="0"/>
              <a:t> </a:t>
            </a:r>
            <a:r>
              <a:rPr lang="cs-CZ" sz="1700" dirty="0" err="1"/>
              <a:t>animals</a:t>
            </a:r>
            <a:r>
              <a:rPr lang="cs-CZ" sz="1700" dirty="0"/>
              <a:t> in </a:t>
            </a:r>
            <a:r>
              <a:rPr lang="cs-CZ" sz="1700" dirty="0" err="1"/>
              <a:t>their</a:t>
            </a:r>
            <a:r>
              <a:rPr lang="cs-CZ" sz="1700" dirty="0"/>
              <a:t> natural habitat</a:t>
            </a:r>
          </a:p>
          <a:p>
            <a:pPr>
              <a:lnSpc>
                <a:spcPct val="110000"/>
              </a:lnSpc>
            </a:pPr>
            <a:r>
              <a:rPr lang="cs-CZ" sz="1700" dirty="0"/>
              <a:t>A </a:t>
            </a:r>
            <a:r>
              <a:rPr lang="cs-CZ" sz="1700" b="1" dirty="0" err="1"/>
              <a:t>migration</a:t>
            </a:r>
            <a:r>
              <a:rPr lang="cs-CZ" sz="1700" b="1" dirty="0"/>
              <a:t> area </a:t>
            </a:r>
            <a:r>
              <a:rPr lang="cs-CZ" sz="1700" dirty="0" err="1"/>
              <a:t>for</a:t>
            </a:r>
            <a:r>
              <a:rPr lang="cs-CZ" sz="1700" dirty="0"/>
              <a:t> </a:t>
            </a:r>
            <a:r>
              <a:rPr lang="cs-CZ" sz="1700" dirty="0" err="1"/>
              <a:t>numerous</a:t>
            </a:r>
            <a:r>
              <a:rPr lang="cs-CZ" sz="1700" dirty="0"/>
              <a:t> </a:t>
            </a:r>
            <a:r>
              <a:rPr lang="cs-CZ" sz="1700" dirty="0" err="1"/>
              <a:t>birt</a:t>
            </a:r>
            <a:r>
              <a:rPr lang="cs-CZ" sz="1700" dirty="0"/>
              <a:t> species</a:t>
            </a:r>
          </a:p>
          <a:p>
            <a:pPr>
              <a:lnSpc>
                <a:spcPct val="110000"/>
              </a:lnSpc>
            </a:pPr>
            <a:r>
              <a:rPr lang="cs-CZ" sz="1700" dirty="0"/>
              <a:t>A </a:t>
            </a:r>
            <a:r>
              <a:rPr lang="cs-CZ" sz="1700" b="1" dirty="0" err="1"/>
              <a:t>strategic</a:t>
            </a:r>
            <a:r>
              <a:rPr lang="cs-CZ" sz="1700" b="1" dirty="0"/>
              <a:t> point </a:t>
            </a:r>
            <a:r>
              <a:rPr lang="cs-CZ" sz="1700" b="1" dirty="0" err="1"/>
              <a:t>for</a:t>
            </a:r>
            <a:r>
              <a:rPr lang="cs-CZ" sz="1700" b="1" dirty="0"/>
              <a:t> </a:t>
            </a:r>
            <a:r>
              <a:rPr lang="cs-CZ" sz="1700" b="1" dirty="0" err="1"/>
              <a:t>ornithologists</a:t>
            </a:r>
            <a:endParaRPr lang="cs-CZ" sz="1700" b="1" dirty="0"/>
          </a:p>
          <a:p>
            <a:pPr>
              <a:lnSpc>
                <a:spcPct val="110000"/>
              </a:lnSpc>
            </a:pPr>
            <a:r>
              <a:rPr lang="cs-CZ" sz="1700" dirty="0" err="1"/>
              <a:t>There</a:t>
            </a:r>
            <a:r>
              <a:rPr lang="cs-CZ" sz="1700" dirty="0"/>
              <a:t> </a:t>
            </a:r>
            <a:r>
              <a:rPr lang="cs-CZ" sz="1700" dirty="0" err="1"/>
              <a:t>is</a:t>
            </a:r>
            <a:r>
              <a:rPr lang="cs-CZ" sz="1700" dirty="0"/>
              <a:t> </a:t>
            </a:r>
            <a:r>
              <a:rPr lang="cs-CZ" sz="1700" dirty="0" err="1"/>
              <a:t>also</a:t>
            </a:r>
            <a:r>
              <a:rPr lang="cs-CZ" sz="1700" dirty="0"/>
              <a:t> a museum </a:t>
            </a:r>
            <a:r>
              <a:rPr lang="cs-CZ" sz="1700" dirty="0" err="1"/>
              <a:t>that</a:t>
            </a:r>
            <a:r>
              <a:rPr lang="cs-CZ" sz="1700" dirty="0"/>
              <a:t> </a:t>
            </a:r>
            <a:r>
              <a:rPr lang="cs-CZ" sz="1700" dirty="0" err="1"/>
              <a:t>introduces</a:t>
            </a:r>
            <a:r>
              <a:rPr lang="cs-CZ" sz="1700" dirty="0"/>
              <a:t> </a:t>
            </a:r>
            <a:r>
              <a:rPr lang="cs-CZ" sz="1700" dirty="0" err="1"/>
              <a:t>tourists</a:t>
            </a:r>
            <a:r>
              <a:rPr lang="cs-CZ" sz="1700" dirty="0"/>
              <a:t> to </a:t>
            </a:r>
            <a:r>
              <a:rPr lang="cs-CZ" sz="1700" dirty="0" err="1"/>
              <a:t>the</a:t>
            </a:r>
            <a:r>
              <a:rPr lang="cs-CZ" sz="1700" dirty="0"/>
              <a:t> flora and fauna </a:t>
            </a:r>
            <a:r>
              <a:rPr lang="pt-BR" sz="1700" dirty="0"/>
              <a:t>(Camargue, France – n.d.: Girard-Gervois, 2023). </a:t>
            </a:r>
            <a:endParaRPr lang="cs-CZ" sz="1700" dirty="0"/>
          </a:p>
        </p:txBody>
      </p:sp>
      <p:cxnSp>
        <p:nvCxnSpPr>
          <p:cNvPr id="5139" name="Straight Connector 5130">
            <a:extLst>
              <a:ext uri="{FF2B5EF4-FFF2-40B4-BE49-F238E27FC236}">
                <a16:creationId xmlns:a16="http://schemas.microsoft.com/office/drawing/2014/main" id="{CBA3C59D-8641-484F-A35C-361AD7E155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2521"/>
            <a:ext cx="6515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122" name="Picture 2" descr="white boat on body of water near bridge during daytime">
            <a:extLst>
              <a:ext uri="{FF2B5EF4-FFF2-40B4-BE49-F238E27FC236}">
                <a16:creationId xmlns:a16="http://schemas.microsoft.com/office/drawing/2014/main" id="{9C846454-13FA-CCD0-7E2B-554D570D08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0945"/>
          <a:stretch/>
        </p:blipFill>
        <p:spPr bwMode="auto">
          <a:xfrm>
            <a:off x="8115300" y="10"/>
            <a:ext cx="407670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descr="Obsah obrázku text&#10;&#10;Popis byl vytvořen automaticky">
            <a:extLst>
              <a:ext uri="{FF2B5EF4-FFF2-40B4-BE49-F238E27FC236}">
                <a16:creationId xmlns:a16="http://schemas.microsoft.com/office/drawing/2014/main" id="{B9853457-F327-9D11-9F8C-F4DCEF0C75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9805"/>
            <a:ext cx="3175810" cy="698195"/>
          </a:xfrm>
          <a:prstGeom prst="rect">
            <a:avLst/>
          </a:prstGeom>
        </p:spPr>
      </p:pic>
    </p:spTree>
    <p:extLst>
      <p:ext uri="{BB962C8B-B14F-4D97-AF65-F5344CB8AC3E}">
        <p14:creationId xmlns:p14="http://schemas.microsoft.com/office/powerpoint/2010/main" val="26038919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AA7F035-5FE0-E8C2-82BD-9547C9AD612B}"/>
              </a:ext>
            </a:extLst>
          </p:cNvPr>
          <p:cNvSpPr>
            <a:spLocks noGrp="1"/>
          </p:cNvSpPr>
          <p:nvPr>
            <p:ph type="title"/>
          </p:nvPr>
        </p:nvSpPr>
        <p:spPr/>
        <p:txBody>
          <a:bodyPr/>
          <a:lstStyle/>
          <a:p>
            <a:r>
              <a:rPr lang="cs-CZ" dirty="0"/>
              <a:t>Delta de </a:t>
            </a:r>
            <a:r>
              <a:rPr lang="cs-CZ" dirty="0" err="1"/>
              <a:t>l’Ebre</a:t>
            </a:r>
            <a:r>
              <a:rPr lang="cs-CZ" dirty="0"/>
              <a:t> </a:t>
            </a:r>
            <a:r>
              <a:rPr lang="cs-CZ" dirty="0" err="1"/>
              <a:t>National</a:t>
            </a:r>
            <a:r>
              <a:rPr lang="cs-CZ" dirty="0"/>
              <a:t> Park, </a:t>
            </a:r>
            <a:r>
              <a:rPr lang="cs-CZ" dirty="0" err="1"/>
              <a:t>Spain</a:t>
            </a:r>
            <a:endParaRPr lang="cs-CZ" dirty="0"/>
          </a:p>
        </p:txBody>
      </p:sp>
      <p:sp>
        <p:nvSpPr>
          <p:cNvPr id="3" name="Zástupný obsah 2">
            <a:extLst>
              <a:ext uri="{FF2B5EF4-FFF2-40B4-BE49-F238E27FC236}">
                <a16:creationId xmlns:a16="http://schemas.microsoft.com/office/drawing/2014/main" id="{263382F7-F86C-AC5D-817E-F3FA9D6390FD}"/>
              </a:ext>
            </a:extLst>
          </p:cNvPr>
          <p:cNvSpPr>
            <a:spLocks noGrp="1"/>
          </p:cNvSpPr>
          <p:nvPr>
            <p:ph idx="1"/>
          </p:nvPr>
        </p:nvSpPr>
        <p:spPr/>
        <p:txBody>
          <a:bodyPr/>
          <a:lstStyle/>
          <a:p>
            <a:r>
              <a:rPr lang="cs-CZ" b="1" dirty="0"/>
              <a:t>Many flora species: </a:t>
            </a:r>
            <a:r>
              <a:rPr lang="cs-CZ" dirty="0" err="1"/>
              <a:t>reed</a:t>
            </a:r>
            <a:r>
              <a:rPr lang="cs-CZ" dirty="0"/>
              <a:t>, eukalyptus, </a:t>
            </a:r>
            <a:r>
              <a:rPr lang="cs-CZ" dirty="0" err="1"/>
              <a:t>river</a:t>
            </a:r>
            <a:r>
              <a:rPr lang="cs-CZ" dirty="0"/>
              <a:t> </a:t>
            </a:r>
            <a:r>
              <a:rPr lang="cs-CZ" dirty="0" err="1"/>
              <a:t>honeysuckle</a:t>
            </a:r>
            <a:r>
              <a:rPr lang="cs-CZ" dirty="0"/>
              <a:t> and </a:t>
            </a:r>
            <a:r>
              <a:rPr lang="cs-CZ" dirty="0" err="1"/>
              <a:t>rice</a:t>
            </a:r>
            <a:r>
              <a:rPr lang="cs-CZ" dirty="0"/>
              <a:t>, </a:t>
            </a:r>
            <a:r>
              <a:rPr lang="cs-CZ" dirty="0" err="1"/>
              <a:t>which</a:t>
            </a:r>
            <a:r>
              <a:rPr lang="cs-CZ" dirty="0"/>
              <a:t> </a:t>
            </a:r>
            <a:r>
              <a:rPr lang="cs-CZ" dirty="0" err="1"/>
              <a:t>all</a:t>
            </a:r>
            <a:r>
              <a:rPr lang="cs-CZ" dirty="0"/>
              <a:t> had to </a:t>
            </a:r>
            <a:r>
              <a:rPr lang="cs-CZ" dirty="0" err="1"/>
              <a:t>adapt</a:t>
            </a:r>
            <a:r>
              <a:rPr lang="cs-CZ" dirty="0"/>
              <a:t> to </a:t>
            </a:r>
            <a:r>
              <a:rPr lang="cs-CZ" dirty="0" err="1"/>
              <a:t>extreme</a:t>
            </a:r>
            <a:r>
              <a:rPr lang="cs-CZ" dirty="0"/>
              <a:t> </a:t>
            </a:r>
            <a:r>
              <a:rPr lang="cs-CZ" dirty="0" err="1"/>
              <a:t>conditions</a:t>
            </a:r>
            <a:r>
              <a:rPr lang="cs-CZ" dirty="0"/>
              <a:t> and to </a:t>
            </a:r>
            <a:r>
              <a:rPr lang="cs-CZ" dirty="0" err="1"/>
              <a:t>colonize</a:t>
            </a:r>
            <a:r>
              <a:rPr lang="cs-CZ" dirty="0"/>
              <a:t> </a:t>
            </a:r>
            <a:r>
              <a:rPr lang="cs-CZ" dirty="0" err="1"/>
              <a:t>dunes</a:t>
            </a:r>
            <a:r>
              <a:rPr lang="cs-CZ" dirty="0"/>
              <a:t>, salty </a:t>
            </a:r>
            <a:r>
              <a:rPr lang="cs-CZ" dirty="0" err="1"/>
              <a:t>lands</a:t>
            </a:r>
            <a:r>
              <a:rPr lang="cs-CZ" dirty="0"/>
              <a:t> </a:t>
            </a:r>
            <a:r>
              <a:rPr lang="cs-CZ" dirty="0" err="1"/>
              <a:t>or</a:t>
            </a:r>
            <a:r>
              <a:rPr lang="cs-CZ" dirty="0"/>
              <a:t> </a:t>
            </a:r>
            <a:r>
              <a:rPr lang="cs-CZ" dirty="0" err="1"/>
              <a:t>lagoon</a:t>
            </a:r>
            <a:r>
              <a:rPr lang="cs-CZ" dirty="0"/>
              <a:t> </a:t>
            </a:r>
            <a:r>
              <a:rPr lang="cs-CZ" dirty="0" err="1"/>
              <a:t>areas</a:t>
            </a:r>
            <a:endParaRPr lang="cs-CZ" dirty="0"/>
          </a:p>
          <a:p>
            <a:r>
              <a:rPr lang="cs-CZ" b="1" dirty="0" err="1"/>
              <a:t>Wild</a:t>
            </a:r>
            <a:r>
              <a:rPr lang="cs-CZ" b="1" dirty="0"/>
              <a:t> fauna</a:t>
            </a:r>
          </a:p>
          <a:p>
            <a:r>
              <a:rPr lang="cs-CZ" b="1" dirty="0" err="1"/>
              <a:t>Eco</a:t>
            </a:r>
            <a:r>
              <a:rPr lang="cs-CZ" b="1" dirty="0"/>
              <a:t>-museum</a:t>
            </a:r>
            <a:r>
              <a:rPr lang="cs-CZ" dirty="0"/>
              <a:t> </a:t>
            </a:r>
            <a:r>
              <a:rPr lang="cs-CZ" dirty="0" err="1"/>
              <a:t>introduces</a:t>
            </a:r>
            <a:r>
              <a:rPr lang="cs-CZ" dirty="0"/>
              <a:t> </a:t>
            </a:r>
            <a:r>
              <a:rPr lang="cs-CZ" dirty="0" err="1"/>
              <a:t>visitors</a:t>
            </a:r>
            <a:r>
              <a:rPr lang="cs-CZ" dirty="0"/>
              <a:t> to </a:t>
            </a:r>
            <a:r>
              <a:rPr lang="cs-CZ" dirty="0" err="1"/>
              <a:t>this</a:t>
            </a:r>
            <a:r>
              <a:rPr lang="cs-CZ" dirty="0"/>
              <a:t> </a:t>
            </a:r>
            <a:r>
              <a:rPr lang="cs-CZ" dirty="0" err="1"/>
              <a:t>exciting</a:t>
            </a:r>
            <a:r>
              <a:rPr lang="cs-CZ" dirty="0"/>
              <a:t> </a:t>
            </a:r>
            <a:r>
              <a:rPr lang="cs-CZ" dirty="0" err="1"/>
              <a:t>universe</a:t>
            </a:r>
            <a:r>
              <a:rPr lang="cs-CZ" dirty="0"/>
              <a:t> and </a:t>
            </a:r>
            <a:r>
              <a:rPr lang="cs-CZ" dirty="0" err="1"/>
              <a:t>offers</a:t>
            </a:r>
            <a:r>
              <a:rPr lang="cs-CZ" dirty="0"/>
              <a:t> a </a:t>
            </a:r>
            <a:r>
              <a:rPr lang="cs-CZ" dirty="0" err="1"/>
              <a:t>special</a:t>
            </a:r>
            <a:r>
              <a:rPr lang="cs-CZ" dirty="0"/>
              <a:t> </a:t>
            </a:r>
            <a:r>
              <a:rPr lang="cs-CZ" dirty="0" err="1"/>
              <a:t>perspective</a:t>
            </a:r>
            <a:r>
              <a:rPr lang="cs-CZ" dirty="0"/>
              <a:t> on </a:t>
            </a:r>
            <a:r>
              <a:rPr lang="cs-CZ" dirty="0" err="1"/>
              <a:t>the</a:t>
            </a:r>
            <a:r>
              <a:rPr lang="cs-CZ" dirty="0"/>
              <a:t> </a:t>
            </a:r>
            <a:r>
              <a:rPr lang="cs-CZ" dirty="0" err="1"/>
              <a:t>way</a:t>
            </a:r>
            <a:r>
              <a:rPr lang="cs-CZ" dirty="0"/>
              <a:t> </a:t>
            </a:r>
            <a:r>
              <a:rPr lang="cs-CZ" dirty="0" err="1"/>
              <a:t>the</a:t>
            </a:r>
            <a:r>
              <a:rPr lang="cs-CZ" dirty="0"/>
              <a:t> natural and </a:t>
            </a:r>
            <a:r>
              <a:rPr lang="cs-CZ" dirty="0" err="1"/>
              <a:t>human</a:t>
            </a:r>
            <a:r>
              <a:rPr lang="cs-CZ" dirty="0"/>
              <a:t> </a:t>
            </a:r>
            <a:r>
              <a:rPr lang="cs-CZ" dirty="0" err="1"/>
              <a:t>aspects</a:t>
            </a:r>
            <a:r>
              <a:rPr lang="cs-CZ" dirty="0"/>
              <a:t> </a:t>
            </a:r>
            <a:r>
              <a:rPr lang="cs-CZ" dirty="0" err="1"/>
              <a:t>of</a:t>
            </a:r>
            <a:r>
              <a:rPr lang="cs-CZ" dirty="0"/>
              <a:t> </a:t>
            </a:r>
            <a:r>
              <a:rPr lang="cs-CZ" dirty="0" err="1"/>
              <a:t>its</a:t>
            </a:r>
            <a:r>
              <a:rPr lang="cs-CZ" dirty="0"/>
              <a:t> </a:t>
            </a:r>
            <a:r>
              <a:rPr lang="cs-CZ" dirty="0" err="1"/>
              <a:t>ecosystem</a:t>
            </a:r>
            <a:r>
              <a:rPr lang="cs-CZ" dirty="0"/>
              <a:t> </a:t>
            </a:r>
            <a:r>
              <a:rPr lang="cs-CZ" dirty="0" err="1"/>
              <a:t>coexist</a:t>
            </a:r>
            <a:endParaRPr lang="cs-CZ" dirty="0"/>
          </a:p>
        </p:txBody>
      </p:sp>
      <p:pic>
        <p:nvPicPr>
          <p:cNvPr id="4" name="Obrázek 3" descr="Obsah obrázku text&#10;&#10;Popis byl vytvořen automaticky">
            <a:extLst>
              <a:ext uri="{FF2B5EF4-FFF2-40B4-BE49-F238E27FC236}">
                <a16:creationId xmlns:a16="http://schemas.microsoft.com/office/drawing/2014/main" id="{13C5D784-8832-D91A-6C64-0A2A92E00B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30312910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2">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C550B2CA-F2F7-AF3B-5E45-F4513281A2DD}"/>
              </a:ext>
            </a:extLst>
          </p:cNvPr>
          <p:cNvSpPr>
            <a:spLocks noGrp="1"/>
          </p:cNvSpPr>
          <p:nvPr>
            <p:ph type="title"/>
          </p:nvPr>
        </p:nvSpPr>
        <p:spPr>
          <a:xfrm>
            <a:off x="690586" y="907128"/>
            <a:ext cx="6515101" cy="1647224"/>
          </a:xfrm>
        </p:spPr>
        <p:txBody>
          <a:bodyPr>
            <a:normAutofit/>
          </a:bodyPr>
          <a:lstStyle/>
          <a:p>
            <a:pPr>
              <a:lnSpc>
                <a:spcPct val="90000"/>
              </a:lnSpc>
            </a:pPr>
            <a:r>
              <a:rPr lang="cs-CZ" sz="3600" dirty="0" err="1"/>
              <a:t>Main</a:t>
            </a:r>
            <a:r>
              <a:rPr lang="cs-CZ" sz="3600" dirty="0"/>
              <a:t> </a:t>
            </a:r>
            <a:r>
              <a:rPr lang="cs-CZ" sz="3600" dirty="0" err="1"/>
              <a:t>aspects</a:t>
            </a:r>
            <a:r>
              <a:rPr lang="cs-CZ" sz="3600" dirty="0"/>
              <a:t> </a:t>
            </a:r>
            <a:r>
              <a:rPr lang="cs-CZ" sz="3600" dirty="0" err="1"/>
              <a:t>of</a:t>
            </a:r>
            <a:r>
              <a:rPr lang="cs-CZ" sz="3600" dirty="0"/>
              <a:t> </a:t>
            </a:r>
            <a:r>
              <a:rPr lang="cs-CZ" sz="3600" dirty="0" err="1"/>
              <a:t>tourism</a:t>
            </a:r>
            <a:r>
              <a:rPr lang="cs-CZ" sz="3600" dirty="0"/>
              <a:t> </a:t>
            </a:r>
            <a:r>
              <a:rPr lang="cs-CZ" sz="3600" dirty="0" err="1"/>
              <a:t>interpretation</a:t>
            </a:r>
            <a:r>
              <a:rPr lang="cs-CZ" sz="3600" dirty="0"/>
              <a:t> in </a:t>
            </a:r>
            <a:r>
              <a:rPr lang="cs-CZ" sz="3600" dirty="0" err="1"/>
              <a:t>wild</a:t>
            </a:r>
            <a:r>
              <a:rPr lang="cs-CZ" sz="3600" dirty="0"/>
              <a:t> </a:t>
            </a:r>
            <a:r>
              <a:rPr lang="cs-CZ" sz="3600" dirty="0" err="1"/>
              <a:t>areas</a:t>
            </a:r>
            <a:endParaRPr lang="cs-CZ" sz="3600" dirty="0"/>
          </a:p>
        </p:txBody>
      </p:sp>
      <p:cxnSp>
        <p:nvCxnSpPr>
          <p:cNvPr id="30" name="Straight Connector 24">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65151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22B8D0D1-AA31-84D5-840C-EEA491AB8F55}"/>
              </a:ext>
            </a:extLst>
          </p:cNvPr>
          <p:cNvSpPr>
            <a:spLocks noGrp="1"/>
          </p:cNvSpPr>
          <p:nvPr>
            <p:ph idx="1"/>
          </p:nvPr>
        </p:nvSpPr>
        <p:spPr>
          <a:xfrm>
            <a:off x="693327" y="2594109"/>
            <a:ext cx="6766748" cy="3649080"/>
          </a:xfrm>
        </p:spPr>
        <p:txBody>
          <a:bodyPr>
            <a:normAutofit/>
          </a:bodyPr>
          <a:lstStyle/>
          <a:p>
            <a:r>
              <a:rPr lang="cs-CZ" b="1" dirty="0" err="1"/>
              <a:t>Managing</a:t>
            </a:r>
            <a:r>
              <a:rPr lang="cs-CZ" b="1" dirty="0"/>
              <a:t> </a:t>
            </a:r>
            <a:r>
              <a:rPr lang="cs-CZ" b="1" dirty="0" err="1"/>
              <a:t>the</a:t>
            </a:r>
            <a:r>
              <a:rPr lang="cs-CZ" b="1" dirty="0"/>
              <a:t> </a:t>
            </a:r>
            <a:r>
              <a:rPr lang="cs-CZ" b="1" dirty="0" err="1"/>
              <a:t>interaction</a:t>
            </a:r>
            <a:r>
              <a:rPr lang="cs-CZ" b="1" dirty="0"/>
              <a:t> </a:t>
            </a:r>
            <a:r>
              <a:rPr lang="cs-CZ" dirty="0" err="1"/>
              <a:t>between</a:t>
            </a:r>
            <a:r>
              <a:rPr lang="cs-CZ" dirty="0"/>
              <a:t> fauna and </a:t>
            </a:r>
            <a:r>
              <a:rPr lang="cs-CZ" dirty="0" err="1"/>
              <a:t>tourists</a:t>
            </a:r>
            <a:endParaRPr lang="cs-CZ" dirty="0"/>
          </a:p>
          <a:p>
            <a:r>
              <a:rPr lang="cs-CZ" b="1" dirty="0" err="1"/>
              <a:t>Educating</a:t>
            </a:r>
            <a:r>
              <a:rPr lang="cs-CZ" dirty="0"/>
              <a:t> </a:t>
            </a:r>
            <a:r>
              <a:rPr lang="cs-CZ" dirty="0" err="1"/>
              <a:t>tourists</a:t>
            </a:r>
            <a:r>
              <a:rPr lang="cs-CZ" dirty="0"/>
              <a:t> to </a:t>
            </a:r>
            <a:r>
              <a:rPr lang="cs-CZ" dirty="0" err="1"/>
              <a:t>increase</a:t>
            </a:r>
            <a:r>
              <a:rPr lang="cs-CZ" dirty="0"/>
              <a:t> </a:t>
            </a:r>
            <a:r>
              <a:rPr lang="cs-CZ" dirty="0" err="1"/>
              <a:t>awareness</a:t>
            </a:r>
            <a:r>
              <a:rPr lang="cs-CZ" dirty="0"/>
              <a:t> and </a:t>
            </a:r>
            <a:r>
              <a:rPr lang="cs-CZ" dirty="0" err="1"/>
              <a:t>knowledge</a:t>
            </a:r>
            <a:r>
              <a:rPr lang="cs-CZ" dirty="0"/>
              <a:t> </a:t>
            </a:r>
            <a:r>
              <a:rPr lang="cs-CZ" dirty="0" err="1"/>
              <a:t>about</a:t>
            </a:r>
            <a:r>
              <a:rPr lang="cs-CZ" dirty="0"/>
              <a:t> </a:t>
            </a:r>
            <a:r>
              <a:rPr lang="cs-CZ" dirty="0" err="1"/>
              <a:t>the</a:t>
            </a:r>
            <a:r>
              <a:rPr lang="cs-CZ" dirty="0"/>
              <a:t> </a:t>
            </a:r>
            <a:r>
              <a:rPr lang="cs-CZ" dirty="0" err="1"/>
              <a:t>wild</a:t>
            </a:r>
            <a:r>
              <a:rPr lang="cs-CZ" dirty="0"/>
              <a:t> fauna</a:t>
            </a:r>
          </a:p>
          <a:p>
            <a:r>
              <a:rPr lang="cs-CZ" dirty="0" err="1"/>
              <a:t>Quality</a:t>
            </a:r>
            <a:r>
              <a:rPr lang="cs-CZ" dirty="0"/>
              <a:t> </a:t>
            </a:r>
            <a:r>
              <a:rPr lang="cs-CZ" dirty="0" err="1"/>
              <a:t>interpretation</a:t>
            </a:r>
            <a:r>
              <a:rPr lang="cs-CZ" dirty="0"/>
              <a:t> </a:t>
            </a:r>
            <a:r>
              <a:rPr lang="cs-CZ" dirty="0" err="1"/>
              <a:t>contributing</a:t>
            </a:r>
            <a:r>
              <a:rPr lang="cs-CZ" dirty="0"/>
              <a:t> to </a:t>
            </a:r>
            <a:r>
              <a:rPr lang="cs-CZ" b="1" dirty="0" err="1"/>
              <a:t>tourists</a:t>
            </a:r>
            <a:r>
              <a:rPr lang="cs-CZ" b="1" dirty="0"/>
              <a:t>‘</a:t>
            </a:r>
            <a:r>
              <a:rPr lang="cs-CZ" dirty="0"/>
              <a:t> </a:t>
            </a:r>
            <a:r>
              <a:rPr lang="cs-CZ" b="1" dirty="0" err="1"/>
              <a:t>satisfaction</a:t>
            </a:r>
            <a:r>
              <a:rPr lang="cs-CZ" dirty="0"/>
              <a:t> </a:t>
            </a:r>
            <a:r>
              <a:rPr lang="cs-CZ" b="1" dirty="0"/>
              <a:t>and </a:t>
            </a:r>
            <a:r>
              <a:rPr lang="cs-CZ" b="1" dirty="0" err="1"/>
              <a:t>commercial</a:t>
            </a:r>
            <a:r>
              <a:rPr lang="cs-CZ" b="1" dirty="0"/>
              <a:t> </a:t>
            </a:r>
            <a:r>
              <a:rPr lang="cs-CZ" b="1" dirty="0" err="1"/>
              <a:t>sustainability</a:t>
            </a:r>
            <a:r>
              <a:rPr lang="cs-CZ" b="1" dirty="0"/>
              <a:t> </a:t>
            </a:r>
            <a:r>
              <a:rPr lang="cs-CZ" dirty="0">
                <a:effectLst/>
                <a:ea typeface="Calibri" panose="020F0502020204030204" pitchFamily="34" charset="0"/>
              </a:rPr>
              <a:t>(</a:t>
            </a:r>
            <a:r>
              <a:rPr lang="en-GB" dirty="0" err="1">
                <a:effectLst/>
                <a:ea typeface="Calibri" panose="020F0502020204030204" pitchFamily="34" charset="0"/>
              </a:rPr>
              <a:t>Moscardo</a:t>
            </a:r>
            <a:r>
              <a:rPr lang="en-GB" dirty="0">
                <a:effectLst/>
                <a:ea typeface="Calibri" panose="020F0502020204030204" pitchFamily="34" charset="0"/>
              </a:rPr>
              <a:t> et al (2004)</a:t>
            </a:r>
            <a:r>
              <a:rPr lang="cs-CZ" dirty="0">
                <a:effectLst/>
                <a:ea typeface="Calibri" panose="020F0502020204030204" pitchFamily="34" charset="0"/>
              </a:rPr>
              <a:t>.</a:t>
            </a:r>
          </a:p>
        </p:txBody>
      </p:sp>
      <p:cxnSp>
        <p:nvCxnSpPr>
          <p:cNvPr id="31" name="Straight Connector 26">
            <a:extLst>
              <a:ext uri="{FF2B5EF4-FFF2-40B4-BE49-F238E27FC236}">
                <a16:creationId xmlns:a16="http://schemas.microsoft.com/office/drawing/2014/main" id="{CBA3C59D-8641-484F-A35C-361AD7E155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2521"/>
            <a:ext cx="6515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Obrázek 5" descr="Stonky luční trávy ve slunečním světle">
            <a:extLst>
              <a:ext uri="{FF2B5EF4-FFF2-40B4-BE49-F238E27FC236}">
                <a16:creationId xmlns:a16="http://schemas.microsoft.com/office/drawing/2014/main" id="{4A9A1C92-B850-8E23-7D1A-C95E688C1A52}"/>
              </a:ext>
            </a:extLst>
          </p:cNvPr>
          <p:cNvPicPr>
            <a:picLocks noChangeAspect="1"/>
          </p:cNvPicPr>
          <p:nvPr/>
        </p:nvPicPr>
        <p:blipFill rotWithShape="1">
          <a:blip r:embed="rId2">
            <a:extLst>
              <a:ext uri="{28A0092B-C50C-407E-A947-70E740481C1C}">
                <a14:useLocalDpi xmlns:a14="http://schemas.microsoft.com/office/drawing/2010/main" val="0"/>
              </a:ext>
            </a:extLst>
          </a:blip>
          <a:srcRect l="8925" r="16769"/>
          <a:stretch/>
        </p:blipFill>
        <p:spPr>
          <a:xfrm>
            <a:off x="8115300" y="10"/>
            <a:ext cx="4076700" cy="6857990"/>
          </a:xfrm>
          <a:prstGeom prst="rect">
            <a:avLst/>
          </a:prstGeom>
        </p:spPr>
      </p:pic>
      <p:pic>
        <p:nvPicPr>
          <p:cNvPr id="7" name="Obrázek 6" descr="Obsah obrázku text&#10;&#10;Popis byl vytvořen automaticky">
            <a:extLst>
              <a:ext uri="{FF2B5EF4-FFF2-40B4-BE49-F238E27FC236}">
                <a16:creationId xmlns:a16="http://schemas.microsoft.com/office/drawing/2014/main" id="{B1BF8858-2120-A648-59B3-DCB6D8D10D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9805"/>
            <a:ext cx="3175810" cy="698195"/>
          </a:xfrm>
          <a:prstGeom prst="rect">
            <a:avLst/>
          </a:prstGeom>
        </p:spPr>
      </p:pic>
    </p:spTree>
    <p:extLst>
      <p:ext uri="{BB962C8B-B14F-4D97-AF65-F5344CB8AC3E}">
        <p14:creationId xmlns:p14="http://schemas.microsoft.com/office/powerpoint/2010/main" val="12867634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4DAB4C1-614C-F2E4-68E5-C48F55427081}"/>
              </a:ext>
            </a:extLst>
          </p:cNvPr>
          <p:cNvSpPr>
            <a:spLocks noGrp="1"/>
          </p:cNvSpPr>
          <p:nvPr>
            <p:ph type="title"/>
          </p:nvPr>
        </p:nvSpPr>
        <p:spPr/>
        <p:txBody>
          <a:bodyPr/>
          <a:lstStyle/>
          <a:p>
            <a:r>
              <a:rPr lang="cs-CZ" dirty="0" err="1"/>
              <a:t>Specifics</a:t>
            </a:r>
            <a:r>
              <a:rPr lang="cs-CZ" dirty="0"/>
              <a:t> </a:t>
            </a:r>
            <a:r>
              <a:rPr lang="cs-CZ" dirty="0" err="1"/>
              <a:t>of</a:t>
            </a:r>
            <a:r>
              <a:rPr lang="cs-CZ" dirty="0"/>
              <a:t> </a:t>
            </a:r>
            <a:r>
              <a:rPr lang="cs-CZ" dirty="0" err="1"/>
              <a:t>heritage</a:t>
            </a:r>
            <a:r>
              <a:rPr lang="cs-CZ" dirty="0"/>
              <a:t> </a:t>
            </a:r>
            <a:r>
              <a:rPr lang="cs-CZ" dirty="0" err="1"/>
              <a:t>interpretation</a:t>
            </a:r>
            <a:endParaRPr lang="cs-CZ" dirty="0"/>
          </a:p>
        </p:txBody>
      </p:sp>
      <p:sp>
        <p:nvSpPr>
          <p:cNvPr id="3" name="Zástupný obsah 2">
            <a:extLst>
              <a:ext uri="{FF2B5EF4-FFF2-40B4-BE49-F238E27FC236}">
                <a16:creationId xmlns:a16="http://schemas.microsoft.com/office/drawing/2014/main" id="{C9E109E4-B335-EEB3-C921-99A44EE8B8BB}"/>
              </a:ext>
            </a:extLst>
          </p:cNvPr>
          <p:cNvSpPr>
            <a:spLocks noGrp="1"/>
          </p:cNvSpPr>
          <p:nvPr>
            <p:ph idx="1"/>
          </p:nvPr>
        </p:nvSpPr>
        <p:spPr/>
        <p:txBody>
          <a:bodyPr/>
          <a:lstStyle/>
          <a:p>
            <a:r>
              <a:rPr lang="en-US" b="1" dirty="0"/>
              <a:t>Large surface area </a:t>
            </a:r>
            <a:r>
              <a:rPr lang="en-US" dirty="0"/>
              <a:t>guiding interpretation planning</a:t>
            </a:r>
          </a:p>
          <a:p>
            <a:r>
              <a:rPr lang="en-US" b="1" dirty="0"/>
              <a:t>Visitor centers </a:t>
            </a:r>
            <a:r>
              <a:rPr lang="en-US" dirty="0"/>
              <a:t>with educational function</a:t>
            </a:r>
          </a:p>
          <a:p>
            <a:r>
              <a:rPr lang="en-US" b="1" dirty="0"/>
              <a:t>Flexibility</a:t>
            </a:r>
            <a:r>
              <a:rPr lang="en-US" dirty="0"/>
              <a:t> needed for unpredictable wildlife</a:t>
            </a:r>
            <a:r>
              <a:rPr lang="cs-CZ" dirty="0"/>
              <a:t> and </a:t>
            </a:r>
            <a:r>
              <a:rPr lang="cs-CZ" dirty="0" err="1"/>
              <a:t>unpredictable</a:t>
            </a:r>
            <a:r>
              <a:rPr lang="cs-CZ" dirty="0"/>
              <a:t> </a:t>
            </a:r>
            <a:r>
              <a:rPr lang="cs-CZ" dirty="0" err="1"/>
              <a:t>weather</a:t>
            </a:r>
            <a:endParaRPr lang="en-US" dirty="0"/>
          </a:p>
          <a:p>
            <a:r>
              <a:rPr lang="en-US" dirty="0"/>
              <a:t>Managing </a:t>
            </a:r>
            <a:r>
              <a:rPr lang="en-US" b="1" dirty="0"/>
              <a:t>expectations</a:t>
            </a:r>
            <a:r>
              <a:rPr lang="en-US" dirty="0"/>
              <a:t> and portraying natural reality accurately</a:t>
            </a:r>
          </a:p>
          <a:p>
            <a:r>
              <a:rPr lang="en-US" dirty="0"/>
              <a:t>Addressing </a:t>
            </a:r>
            <a:r>
              <a:rPr lang="en-US" b="1" dirty="0"/>
              <a:t>visitors‘</a:t>
            </a:r>
            <a:r>
              <a:rPr lang="cs-CZ" b="1" dirty="0"/>
              <a:t> </a:t>
            </a:r>
            <a:r>
              <a:rPr lang="en-US" b="1" dirty="0"/>
              <a:t>lack of experience</a:t>
            </a:r>
          </a:p>
          <a:p>
            <a:r>
              <a:rPr lang="en-US" dirty="0"/>
              <a:t>Ensuring </a:t>
            </a:r>
            <a:r>
              <a:rPr lang="en-US" b="1" dirty="0"/>
              <a:t>security and safety </a:t>
            </a:r>
            <a:r>
              <a:rPr lang="en-US" dirty="0"/>
              <a:t>measures</a:t>
            </a:r>
            <a:endParaRPr lang="cs-CZ" dirty="0"/>
          </a:p>
        </p:txBody>
      </p:sp>
      <p:pic>
        <p:nvPicPr>
          <p:cNvPr id="4" name="Obrázek 3" descr="Obsah obrázku text&#10;&#10;Popis byl vytvořen automaticky">
            <a:extLst>
              <a:ext uri="{FF2B5EF4-FFF2-40B4-BE49-F238E27FC236}">
                <a16:creationId xmlns:a16="http://schemas.microsoft.com/office/drawing/2014/main" id="{D5381F8A-2425-B8C4-66B5-F489CBA62E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1792922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8F7AF9-185A-6D2D-44E0-FD4179C8628E}"/>
              </a:ext>
            </a:extLst>
          </p:cNvPr>
          <p:cNvSpPr>
            <a:spLocks noGrp="1"/>
          </p:cNvSpPr>
          <p:nvPr>
            <p:ph type="title"/>
          </p:nvPr>
        </p:nvSpPr>
        <p:spPr/>
        <p:txBody>
          <a:bodyPr/>
          <a:lstStyle/>
          <a:p>
            <a:r>
              <a:rPr lang="cs-CZ" dirty="0" err="1"/>
              <a:t>Main</a:t>
            </a:r>
            <a:r>
              <a:rPr lang="cs-CZ" dirty="0"/>
              <a:t> </a:t>
            </a:r>
            <a:r>
              <a:rPr lang="cs-CZ" dirty="0" err="1"/>
              <a:t>interpretation</a:t>
            </a:r>
            <a:r>
              <a:rPr lang="cs-CZ" dirty="0"/>
              <a:t> </a:t>
            </a:r>
            <a:r>
              <a:rPr lang="cs-CZ" dirty="0" err="1"/>
              <a:t>methods</a:t>
            </a:r>
            <a:endParaRPr lang="cs-CZ" dirty="0"/>
          </a:p>
        </p:txBody>
      </p:sp>
      <p:sp>
        <p:nvSpPr>
          <p:cNvPr id="3" name="Zástupný obsah 2">
            <a:extLst>
              <a:ext uri="{FF2B5EF4-FFF2-40B4-BE49-F238E27FC236}">
                <a16:creationId xmlns:a16="http://schemas.microsoft.com/office/drawing/2014/main" id="{72F14309-1E7A-4E4F-98EE-46818EE88BE5}"/>
              </a:ext>
            </a:extLst>
          </p:cNvPr>
          <p:cNvSpPr>
            <a:spLocks noGrp="1"/>
          </p:cNvSpPr>
          <p:nvPr>
            <p:ph idx="1"/>
          </p:nvPr>
        </p:nvSpPr>
        <p:spPr/>
        <p:txBody>
          <a:bodyPr>
            <a:normAutofit/>
          </a:bodyPr>
          <a:lstStyle/>
          <a:p>
            <a:r>
              <a:rPr lang="cs-CZ" b="1" dirty="0" err="1"/>
              <a:t>Thematic</a:t>
            </a:r>
            <a:r>
              <a:rPr lang="cs-CZ" b="1" dirty="0"/>
              <a:t> </a:t>
            </a:r>
            <a:r>
              <a:rPr lang="cs-CZ" b="1" dirty="0" err="1"/>
              <a:t>or</a:t>
            </a:r>
            <a:r>
              <a:rPr lang="cs-CZ" b="1" dirty="0"/>
              <a:t> </a:t>
            </a:r>
            <a:r>
              <a:rPr lang="cs-CZ" b="1" dirty="0" err="1"/>
              <a:t>dicovery</a:t>
            </a:r>
            <a:r>
              <a:rPr lang="cs-CZ" b="1" dirty="0"/>
              <a:t> </a:t>
            </a:r>
            <a:r>
              <a:rPr lang="cs-CZ" b="1" dirty="0" err="1"/>
              <a:t>trails</a:t>
            </a:r>
            <a:endParaRPr lang="cs-CZ" b="1" dirty="0"/>
          </a:p>
          <a:p>
            <a:r>
              <a:rPr lang="cs-CZ" dirty="0" err="1"/>
              <a:t>Both</a:t>
            </a:r>
            <a:r>
              <a:rPr lang="cs-CZ" dirty="0"/>
              <a:t> </a:t>
            </a:r>
            <a:r>
              <a:rPr lang="cs-CZ" b="1" dirty="0" err="1"/>
              <a:t>personal</a:t>
            </a:r>
            <a:r>
              <a:rPr lang="cs-CZ" dirty="0"/>
              <a:t> </a:t>
            </a:r>
            <a:r>
              <a:rPr lang="cs-CZ" b="1" dirty="0"/>
              <a:t>and </a:t>
            </a:r>
            <a:r>
              <a:rPr lang="cs-CZ" b="1" dirty="0" err="1"/>
              <a:t>impersonal</a:t>
            </a:r>
            <a:r>
              <a:rPr lang="cs-CZ" b="1" dirty="0"/>
              <a:t> </a:t>
            </a:r>
            <a:r>
              <a:rPr lang="cs-CZ" b="1" dirty="0" err="1"/>
              <a:t>methods</a:t>
            </a:r>
            <a:r>
              <a:rPr lang="cs-CZ" b="1" dirty="0"/>
              <a:t> </a:t>
            </a:r>
            <a:r>
              <a:rPr lang="cs-CZ" dirty="0" err="1"/>
              <a:t>of</a:t>
            </a:r>
            <a:r>
              <a:rPr lang="cs-CZ" dirty="0"/>
              <a:t> </a:t>
            </a:r>
            <a:r>
              <a:rPr lang="cs-CZ" dirty="0" err="1"/>
              <a:t>interpretation</a:t>
            </a:r>
            <a:endParaRPr lang="cs-CZ" dirty="0"/>
          </a:p>
          <a:p>
            <a:r>
              <a:rPr lang="cs-CZ" dirty="0"/>
              <a:t>A </a:t>
            </a:r>
            <a:r>
              <a:rPr lang="cs-CZ" dirty="0" err="1"/>
              <a:t>nature</a:t>
            </a:r>
            <a:r>
              <a:rPr lang="cs-CZ" dirty="0"/>
              <a:t> </a:t>
            </a:r>
            <a:r>
              <a:rPr lang="cs-CZ" dirty="0" err="1"/>
              <a:t>trail</a:t>
            </a:r>
            <a:r>
              <a:rPr lang="cs-CZ" dirty="0"/>
              <a:t> „</a:t>
            </a:r>
            <a:r>
              <a:rPr lang="cs-CZ" dirty="0" err="1"/>
              <a:t>is</a:t>
            </a:r>
            <a:r>
              <a:rPr lang="cs-CZ" dirty="0"/>
              <a:t> a </a:t>
            </a:r>
            <a:r>
              <a:rPr lang="cs-CZ" dirty="0" err="1"/>
              <a:t>short</a:t>
            </a:r>
            <a:r>
              <a:rPr lang="en-GB" dirty="0">
                <a:effectLst/>
                <a:ea typeface="Wingdings3"/>
              </a:rPr>
              <a:t>, often loop-type trail (starting and finishing at the same point) which has been made specifically to interpret the nature of an area” </a:t>
            </a:r>
            <a:r>
              <a:rPr lang="en-GB" dirty="0">
                <a:effectLst/>
                <a:ea typeface="MuseoSans-100"/>
              </a:rPr>
              <a:t>(</a:t>
            </a:r>
            <a:r>
              <a:rPr lang="en-GB" dirty="0">
                <a:effectLst/>
                <a:ea typeface="Calibri" panose="020F0502020204030204" pitchFamily="34" charset="0"/>
              </a:rPr>
              <a:t>EUROPARC Consulting GmbH., 2012, p.47</a:t>
            </a:r>
            <a:r>
              <a:rPr lang="en-GB" dirty="0">
                <a:effectLst/>
                <a:ea typeface="Wingdings3"/>
              </a:rPr>
              <a:t>). </a:t>
            </a:r>
            <a:endParaRPr lang="cs-CZ" dirty="0">
              <a:effectLst/>
              <a:ea typeface="Wingdings3"/>
            </a:endParaRPr>
          </a:p>
          <a:p>
            <a:r>
              <a:rPr lang="cs-CZ" dirty="0" err="1"/>
              <a:t>Factors</a:t>
            </a:r>
            <a:r>
              <a:rPr lang="cs-CZ" dirty="0"/>
              <a:t> </a:t>
            </a:r>
            <a:r>
              <a:rPr lang="cs-CZ" dirty="0" err="1"/>
              <a:t>influencing</a:t>
            </a:r>
            <a:r>
              <a:rPr lang="cs-CZ" dirty="0"/>
              <a:t> </a:t>
            </a:r>
            <a:r>
              <a:rPr lang="cs-CZ" dirty="0" err="1"/>
              <a:t>trail</a:t>
            </a:r>
            <a:r>
              <a:rPr lang="cs-CZ" dirty="0"/>
              <a:t> design: r</a:t>
            </a:r>
            <a:r>
              <a:rPr lang="en-US" dirty="0" err="1"/>
              <a:t>espect</a:t>
            </a:r>
            <a:r>
              <a:rPr lang="en-US" dirty="0"/>
              <a:t> for wildlife habitats, available budgets, catering to different visitor types, specific interpretation themes, incorporating key features of the area</a:t>
            </a:r>
          </a:p>
        </p:txBody>
      </p:sp>
      <p:pic>
        <p:nvPicPr>
          <p:cNvPr id="4" name="Obrázek 3" descr="Obsah obrázku text&#10;&#10;Popis byl vytvořen automaticky">
            <a:extLst>
              <a:ext uri="{FF2B5EF4-FFF2-40B4-BE49-F238E27FC236}">
                <a16:creationId xmlns:a16="http://schemas.microsoft.com/office/drawing/2014/main" id="{92E629AC-0955-B5A4-D2B5-F20E961DA1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37563528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F68B2C62-7648-4430-90D5-AE0F252AF1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DCA89BCA-30E4-EE6D-D518-214DE6B7F536}"/>
              </a:ext>
            </a:extLst>
          </p:cNvPr>
          <p:cNvSpPr>
            <a:spLocks noGrp="1"/>
          </p:cNvSpPr>
          <p:nvPr>
            <p:ph type="title"/>
          </p:nvPr>
        </p:nvSpPr>
        <p:spPr>
          <a:xfrm>
            <a:off x="700087" y="909638"/>
            <a:ext cx="10691813" cy="1155618"/>
          </a:xfrm>
        </p:spPr>
        <p:txBody>
          <a:bodyPr>
            <a:normAutofit/>
          </a:bodyPr>
          <a:lstStyle/>
          <a:p>
            <a:r>
              <a:rPr lang="cs-CZ" err="1"/>
              <a:t>Trail</a:t>
            </a:r>
            <a:r>
              <a:rPr lang="cs-CZ"/>
              <a:t> </a:t>
            </a:r>
            <a:r>
              <a:rPr lang="cs-CZ" err="1"/>
              <a:t>infrastructure</a:t>
            </a:r>
            <a:endParaRPr lang="cs-CZ"/>
          </a:p>
        </p:txBody>
      </p:sp>
      <p:cxnSp>
        <p:nvCxnSpPr>
          <p:cNvPr id="54" name="Straight Connector 53">
            <a:extLst>
              <a:ext uri="{FF2B5EF4-FFF2-40B4-BE49-F238E27FC236}">
                <a16:creationId xmlns:a16="http://schemas.microsoft.com/office/drawing/2014/main" id="{AAD0195E-7F27-4D06-9427-0C121D721A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9D74C2FC-3228-4FC1-B97B-87AD35508D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Zástupný obsah 2">
            <a:extLst>
              <a:ext uri="{FF2B5EF4-FFF2-40B4-BE49-F238E27FC236}">
                <a16:creationId xmlns:a16="http://schemas.microsoft.com/office/drawing/2014/main" id="{856D0328-2FA8-9495-61DF-D06CF141DCAA}"/>
              </a:ext>
            </a:extLst>
          </p:cNvPr>
          <p:cNvGraphicFramePr>
            <a:graphicFrameLocks noGrp="1"/>
          </p:cNvGraphicFramePr>
          <p:nvPr>
            <p:ph idx="1"/>
            <p:extLst>
              <p:ext uri="{D42A27DB-BD31-4B8C-83A1-F6EECF244321}">
                <p14:modId xmlns:p14="http://schemas.microsoft.com/office/powerpoint/2010/main" val="3992446620"/>
              </p:ext>
            </p:extLst>
          </p:nvPr>
        </p:nvGraphicFramePr>
        <p:xfrm>
          <a:off x="700088" y="2292350"/>
          <a:ext cx="5295900" cy="3636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8" name="Zástupný obsah 2">
            <a:extLst>
              <a:ext uri="{FF2B5EF4-FFF2-40B4-BE49-F238E27FC236}">
                <a16:creationId xmlns:a16="http://schemas.microsoft.com/office/drawing/2014/main" id="{EEBBC43F-D52F-9BC4-45A4-B28C9B6DEB82}"/>
              </a:ext>
            </a:extLst>
          </p:cNvPr>
          <p:cNvGraphicFramePr>
            <a:graphicFrameLocks/>
          </p:cNvGraphicFramePr>
          <p:nvPr>
            <p:extLst>
              <p:ext uri="{D42A27DB-BD31-4B8C-83A1-F6EECF244321}">
                <p14:modId xmlns:p14="http://schemas.microsoft.com/office/powerpoint/2010/main" val="84486341"/>
              </p:ext>
            </p:extLst>
          </p:nvPr>
        </p:nvGraphicFramePr>
        <p:xfrm>
          <a:off x="6096000" y="2292350"/>
          <a:ext cx="5295900" cy="363696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49" name="Obrázek 48" descr="Obsah obrázku text&#10;&#10;Popis byl vytvořen automaticky">
            <a:extLst>
              <a:ext uri="{FF2B5EF4-FFF2-40B4-BE49-F238E27FC236}">
                <a16:creationId xmlns:a16="http://schemas.microsoft.com/office/drawing/2014/main" id="{9E51127A-ECF9-70C0-27B0-D4F5B5A5329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10285920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2B0A38-B44F-808E-546D-73C4533176D8}"/>
              </a:ext>
            </a:extLst>
          </p:cNvPr>
          <p:cNvSpPr>
            <a:spLocks noGrp="1"/>
          </p:cNvSpPr>
          <p:nvPr>
            <p:ph type="title"/>
          </p:nvPr>
        </p:nvSpPr>
        <p:spPr/>
        <p:txBody>
          <a:bodyPr/>
          <a:lstStyle/>
          <a:p>
            <a:r>
              <a:rPr lang="cs-CZ" dirty="0" err="1"/>
              <a:t>Unesco</a:t>
            </a:r>
            <a:r>
              <a:rPr lang="cs-CZ" dirty="0"/>
              <a:t> </a:t>
            </a:r>
            <a:r>
              <a:rPr lang="cs-CZ" dirty="0" err="1"/>
              <a:t>heritage</a:t>
            </a:r>
            <a:endParaRPr lang="cs-CZ" dirty="0"/>
          </a:p>
        </p:txBody>
      </p:sp>
      <p:sp>
        <p:nvSpPr>
          <p:cNvPr id="3" name="Zástupný obsah 2">
            <a:extLst>
              <a:ext uri="{FF2B5EF4-FFF2-40B4-BE49-F238E27FC236}">
                <a16:creationId xmlns:a16="http://schemas.microsoft.com/office/drawing/2014/main" id="{2C2D13B9-1D2C-52DC-B464-D0ED92ADAC0E}"/>
              </a:ext>
            </a:extLst>
          </p:cNvPr>
          <p:cNvSpPr>
            <a:spLocks noGrp="1"/>
          </p:cNvSpPr>
          <p:nvPr>
            <p:ph idx="1"/>
          </p:nvPr>
        </p:nvSpPr>
        <p:spPr/>
        <p:txBody>
          <a:bodyPr/>
          <a:lstStyle/>
          <a:p>
            <a:r>
              <a:rPr lang="cs-CZ" dirty="0" err="1"/>
              <a:t>UNESCO‘s</a:t>
            </a:r>
            <a:r>
              <a:rPr lang="cs-CZ" dirty="0"/>
              <a:t> </a:t>
            </a:r>
            <a:r>
              <a:rPr lang="cs-CZ" dirty="0" err="1"/>
              <a:t>mission</a:t>
            </a:r>
            <a:r>
              <a:rPr lang="cs-CZ" dirty="0"/>
              <a:t> </a:t>
            </a:r>
            <a:r>
              <a:rPr lang="cs-CZ" dirty="0" err="1"/>
              <a:t>is</a:t>
            </a:r>
            <a:r>
              <a:rPr lang="cs-CZ" dirty="0"/>
              <a:t> to </a:t>
            </a:r>
            <a:r>
              <a:rPr lang="cs-CZ" b="1" dirty="0" err="1"/>
              <a:t>promote</a:t>
            </a:r>
            <a:r>
              <a:rPr lang="cs-CZ" b="1" dirty="0"/>
              <a:t> </a:t>
            </a:r>
            <a:r>
              <a:rPr lang="cs-CZ" b="1" dirty="0" err="1"/>
              <a:t>peace</a:t>
            </a:r>
            <a:r>
              <a:rPr lang="cs-CZ" b="1" dirty="0"/>
              <a:t>, </a:t>
            </a:r>
            <a:r>
              <a:rPr lang="cs-CZ" b="1" dirty="0" err="1"/>
              <a:t>security</a:t>
            </a:r>
            <a:r>
              <a:rPr lang="cs-CZ" b="1" dirty="0"/>
              <a:t>, </a:t>
            </a:r>
            <a:r>
              <a:rPr lang="cs-CZ" b="1" dirty="0" err="1"/>
              <a:t>education</a:t>
            </a:r>
            <a:r>
              <a:rPr lang="cs-CZ" b="1" dirty="0"/>
              <a:t>, science, and </a:t>
            </a:r>
            <a:r>
              <a:rPr lang="cs-CZ" b="1" dirty="0" err="1"/>
              <a:t>culture</a:t>
            </a:r>
            <a:endParaRPr lang="cs-CZ" b="1" dirty="0"/>
          </a:p>
          <a:p>
            <a:r>
              <a:rPr lang="cs-CZ" dirty="0" err="1"/>
              <a:t>Convention</a:t>
            </a:r>
            <a:r>
              <a:rPr lang="cs-CZ" dirty="0"/>
              <a:t> on </a:t>
            </a:r>
            <a:r>
              <a:rPr lang="cs-CZ" dirty="0" err="1"/>
              <a:t>the</a:t>
            </a:r>
            <a:r>
              <a:rPr lang="cs-CZ" dirty="0"/>
              <a:t> </a:t>
            </a:r>
            <a:r>
              <a:rPr lang="cs-CZ" dirty="0" err="1"/>
              <a:t>Protection</a:t>
            </a:r>
            <a:r>
              <a:rPr lang="cs-CZ" dirty="0"/>
              <a:t> </a:t>
            </a:r>
            <a:r>
              <a:rPr lang="cs-CZ" dirty="0" err="1"/>
              <a:t>of</a:t>
            </a:r>
            <a:r>
              <a:rPr lang="cs-CZ" dirty="0"/>
              <a:t> </a:t>
            </a:r>
            <a:r>
              <a:rPr lang="cs-CZ" dirty="0" err="1"/>
              <a:t>the</a:t>
            </a:r>
            <a:r>
              <a:rPr lang="cs-CZ" dirty="0"/>
              <a:t> </a:t>
            </a:r>
            <a:r>
              <a:rPr lang="cs-CZ" dirty="0" err="1"/>
              <a:t>World</a:t>
            </a:r>
            <a:r>
              <a:rPr lang="cs-CZ" dirty="0"/>
              <a:t> </a:t>
            </a:r>
            <a:r>
              <a:rPr lang="cs-CZ" dirty="0" err="1"/>
              <a:t>Cultural</a:t>
            </a:r>
            <a:r>
              <a:rPr lang="cs-CZ" dirty="0"/>
              <a:t> and Natural </a:t>
            </a:r>
            <a:r>
              <a:rPr lang="cs-CZ" dirty="0" err="1"/>
              <a:t>Heritage</a:t>
            </a:r>
            <a:r>
              <a:rPr lang="cs-CZ" dirty="0"/>
              <a:t> </a:t>
            </a:r>
            <a:r>
              <a:rPr lang="cs-CZ" dirty="0" err="1"/>
              <a:t>adopted</a:t>
            </a:r>
            <a:r>
              <a:rPr lang="cs-CZ" dirty="0"/>
              <a:t> in 1972</a:t>
            </a:r>
          </a:p>
          <a:p>
            <a:r>
              <a:rPr lang="cs-CZ" dirty="0" err="1"/>
              <a:t>World</a:t>
            </a:r>
            <a:r>
              <a:rPr lang="cs-CZ" dirty="0"/>
              <a:t> </a:t>
            </a:r>
            <a:r>
              <a:rPr lang="cs-CZ" dirty="0" err="1"/>
              <a:t>Heritage</a:t>
            </a:r>
            <a:r>
              <a:rPr lang="cs-CZ" dirty="0"/>
              <a:t> List </a:t>
            </a:r>
            <a:r>
              <a:rPr lang="cs-CZ" dirty="0" err="1"/>
              <a:t>includes</a:t>
            </a:r>
            <a:r>
              <a:rPr lang="cs-CZ" dirty="0"/>
              <a:t> </a:t>
            </a:r>
            <a:r>
              <a:rPr lang="cs-CZ" dirty="0" err="1"/>
              <a:t>sites</a:t>
            </a:r>
            <a:r>
              <a:rPr lang="cs-CZ" dirty="0"/>
              <a:t> </a:t>
            </a:r>
            <a:r>
              <a:rPr lang="cs-CZ" dirty="0" err="1"/>
              <a:t>of</a:t>
            </a:r>
            <a:r>
              <a:rPr lang="cs-CZ" dirty="0"/>
              <a:t> </a:t>
            </a:r>
            <a:r>
              <a:rPr lang="cs-CZ" dirty="0" err="1"/>
              <a:t>outstanding</a:t>
            </a:r>
            <a:r>
              <a:rPr lang="cs-CZ" dirty="0"/>
              <a:t> </a:t>
            </a:r>
            <a:r>
              <a:rPr lang="cs-CZ" dirty="0" err="1"/>
              <a:t>value</a:t>
            </a:r>
            <a:r>
              <a:rPr lang="cs-CZ" dirty="0"/>
              <a:t> to humanity</a:t>
            </a:r>
          </a:p>
          <a:p>
            <a:r>
              <a:rPr lang="cs-CZ" dirty="0" err="1"/>
              <a:t>UNESCO‘s</a:t>
            </a:r>
            <a:r>
              <a:rPr lang="cs-CZ" dirty="0"/>
              <a:t> </a:t>
            </a:r>
            <a:r>
              <a:rPr lang="cs-CZ" dirty="0" err="1"/>
              <a:t>strategy</a:t>
            </a:r>
            <a:r>
              <a:rPr lang="cs-CZ" dirty="0"/>
              <a:t> </a:t>
            </a:r>
            <a:r>
              <a:rPr lang="cs-CZ" dirty="0" err="1"/>
              <a:t>aligned</a:t>
            </a:r>
            <a:r>
              <a:rPr lang="cs-CZ" dirty="0"/>
              <a:t> </a:t>
            </a:r>
            <a:r>
              <a:rPr lang="cs-CZ" dirty="0" err="1"/>
              <a:t>with</a:t>
            </a:r>
            <a:r>
              <a:rPr lang="cs-CZ" dirty="0"/>
              <a:t> </a:t>
            </a:r>
            <a:r>
              <a:rPr lang="cs-CZ" dirty="0" err="1"/>
              <a:t>the</a:t>
            </a:r>
            <a:r>
              <a:rPr lang="cs-CZ" dirty="0"/>
              <a:t> 17 </a:t>
            </a:r>
            <a:r>
              <a:rPr lang="cs-CZ" dirty="0" err="1"/>
              <a:t>Sustainable</a:t>
            </a:r>
            <a:r>
              <a:rPr lang="cs-CZ" dirty="0"/>
              <a:t> Development </a:t>
            </a:r>
            <a:r>
              <a:rPr lang="cs-CZ" dirty="0" err="1"/>
              <a:t>Goals</a:t>
            </a:r>
            <a:r>
              <a:rPr lang="cs-CZ" dirty="0"/>
              <a:t> (</a:t>
            </a:r>
            <a:r>
              <a:rPr lang="cs-CZ" dirty="0" err="1"/>
              <a:t>SDGs</a:t>
            </a:r>
            <a:r>
              <a:rPr lang="cs-CZ" dirty="0"/>
              <a:t>)</a:t>
            </a:r>
          </a:p>
        </p:txBody>
      </p:sp>
      <p:pic>
        <p:nvPicPr>
          <p:cNvPr id="4" name="Obrázek 3" descr="Obsah obrázku text&#10;&#10;Popis byl vytvořen automaticky">
            <a:extLst>
              <a:ext uri="{FF2B5EF4-FFF2-40B4-BE49-F238E27FC236}">
                <a16:creationId xmlns:a16="http://schemas.microsoft.com/office/drawing/2014/main" id="{52EBFA49-B124-1857-164E-0582730159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23486685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34F721A-6C52-0895-34FC-A158BF5BA956}"/>
              </a:ext>
            </a:extLst>
          </p:cNvPr>
          <p:cNvSpPr>
            <a:spLocks noGrp="1"/>
          </p:cNvSpPr>
          <p:nvPr>
            <p:ph type="title"/>
          </p:nvPr>
        </p:nvSpPr>
        <p:spPr/>
        <p:txBody>
          <a:bodyPr/>
          <a:lstStyle/>
          <a:p>
            <a:r>
              <a:rPr lang="cs-CZ"/>
              <a:t>The romanian experience</a:t>
            </a:r>
            <a:endParaRPr lang="cs-CZ" dirty="0"/>
          </a:p>
        </p:txBody>
      </p:sp>
      <p:sp>
        <p:nvSpPr>
          <p:cNvPr id="3" name="Zástupný obsah 2">
            <a:extLst>
              <a:ext uri="{FF2B5EF4-FFF2-40B4-BE49-F238E27FC236}">
                <a16:creationId xmlns:a16="http://schemas.microsoft.com/office/drawing/2014/main" id="{1F9B4B2F-DA09-B537-3F55-F82860811591}"/>
              </a:ext>
            </a:extLst>
          </p:cNvPr>
          <p:cNvSpPr>
            <a:spLocks noGrp="1"/>
          </p:cNvSpPr>
          <p:nvPr>
            <p:ph idx="1"/>
          </p:nvPr>
        </p:nvSpPr>
        <p:spPr/>
        <p:txBody>
          <a:bodyPr/>
          <a:lstStyle/>
          <a:p>
            <a:r>
              <a:rPr lang="cs-CZ" dirty="0" err="1"/>
              <a:t>Involvement</a:t>
            </a:r>
            <a:r>
              <a:rPr lang="cs-CZ" dirty="0"/>
              <a:t> </a:t>
            </a:r>
            <a:r>
              <a:rPr lang="cs-CZ" dirty="0" err="1"/>
              <a:t>of</a:t>
            </a:r>
            <a:r>
              <a:rPr lang="cs-CZ" dirty="0"/>
              <a:t> p</a:t>
            </a:r>
            <a:r>
              <a:rPr lang="en-US" b="1" dirty="0" err="1"/>
              <a:t>ublic</a:t>
            </a:r>
            <a:r>
              <a:rPr lang="en-US" b="1" dirty="0"/>
              <a:t> institutions, private organizations, and stakeholders in ecotourism development</a:t>
            </a:r>
          </a:p>
          <a:p>
            <a:r>
              <a:rPr lang="en-US" b="1" dirty="0"/>
              <a:t>Management plans </a:t>
            </a:r>
            <a:r>
              <a:rPr lang="en-US" dirty="0"/>
              <a:t>for protected areas, including strict protection areas, full protection areas, buffer zones, and sustainable development areas</a:t>
            </a:r>
          </a:p>
          <a:p>
            <a:r>
              <a:rPr lang="en-US" dirty="0"/>
              <a:t>Importance</a:t>
            </a:r>
            <a:r>
              <a:rPr lang="en-US" b="1" dirty="0"/>
              <a:t> </a:t>
            </a:r>
            <a:r>
              <a:rPr lang="en-US" dirty="0"/>
              <a:t>of</a:t>
            </a:r>
            <a:r>
              <a:rPr lang="en-US" b="1" dirty="0"/>
              <a:t> adapted and controlled </a:t>
            </a:r>
            <a:r>
              <a:rPr lang="en-US" dirty="0"/>
              <a:t>offers, including visiting centers and information points</a:t>
            </a:r>
            <a:endParaRPr lang="cs-CZ" dirty="0"/>
          </a:p>
        </p:txBody>
      </p:sp>
      <p:pic>
        <p:nvPicPr>
          <p:cNvPr id="4" name="Obrázek 3" descr="Obsah obrázku text&#10;&#10;Popis byl vytvořen automaticky">
            <a:extLst>
              <a:ext uri="{FF2B5EF4-FFF2-40B4-BE49-F238E27FC236}">
                <a16:creationId xmlns:a16="http://schemas.microsoft.com/office/drawing/2014/main" id="{917863CE-30D2-092B-4953-E00A159655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30360508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4EC5A68B-4843-EB4B-F0FF-E294F8F8F2B3}"/>
              </a:ext>
            </a:extLst>
          </p:cNvPr>
          <p:cNvSpPr>
            <a:spLocks noGrp="1"/>
          </p:cNvSpPr>
          <p:nvPr>
            <p:ph type="title"/>
          </p:nvPr>
        </p:nvSpPr>
        <p:spPr>
          <a:xfrm>
            <a:off x="5604846" y="860615"/>
            <a:ext cx="5922279" cy="1272986"/>
          </a:xfrm>
        </p:spPr>
        <p:txBody>
          <a:bodyPr>
            <a:normAutofit/>
          </a:bodyPr>
          <a:lstStyle/>
          <a:p>
            <a:r>
              <a:rPr lang="cs-CZ" dirty="0"/>
              <a:t>Show </a:t>
            </a:r>
            <a:r>
              <a:rPr lang="cs-CZ"/>
              <a:t>caves</a:t>
            </a:r>
            <a:endParaRPr lang="cs-CZ" dirty="0"/>
          </a:p>
        </p:txBody>
      </p:sp>
      <p:pic>
        <p:nvPicPr>
          <p:cNvPr id="4" name="Obrázek 3" descr="Obsah obrázku příroda, venku, eroze, jeskyně&#10;&#10;Popis byl vytvořen automaticky">
            <a:extLst>
              <a:ext uri="{FF2B5EF4-FFF2-40B4-BE49-F238E27FC236}">
                <a16:creationId xmlns:a16="http://schemas.microsoft.com/office/drawing/2014/main" id="{7D0B8F44-A342-71A1-73D1-62745F033338}"/>
              </a:ext>
            </a:extLst>
          </p:cNvPr>
          <p:cNvPicPr>
            <a:picLocks noChangeAspect="1"/>
          </p:cNvPicPr>
          <p:nvPr/>
        </p:nvPicPr>
        <p:blipFill rotWithShape="1">
          <a:blip r:embed="rId2">
            <a:extLst>
              <a:ext uri="{28A0092B-C50C-407E-A947-70E740481C1C}">
                <a14:useLocalDpi xmlns:a14="http://schemas.microsoft.com/office/drawing/2010/main" val="0"/>
              </a:ext>
            </a:extLst>
          </a:blip>
          <a:srcRect l="6850" r="36409" b="-1"/>
          <a:stretch/>
        </p:blipFill>
        <p:spPr>
          <a:xfrm>
            <a:off x="20" y="-17929"/>
            <a:ext cx="4876780" cy="6875929"/>
          </a:xfrm>
          <a:prstGeom prst="rect">
            <a:avLst/>
          </a:prstGeom>
        </p:spPr>
      </p:pic>
      <p:cxnSp>
        <p:nvCxnSpPr>
          <p:cNvPr id="12" name="Straight Connector 11">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5000" y="738013"/>
            <a:ext cx="5676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29245D09-4B56-4322-9564-913232EFA275}"/>
              </a:ext>
            </a:extLst>
          </p:cNvPr>
          <p:cNvSpPr>
            <a:spLocks noGrp="1"/>
          </p:cNvSpPr>
          <p:nvPr>
            <p:ph idx="1"/>
          </p:nvPr>
        </p:nvSpPr>
        <p:spPr>
          <a:xfrm>
            <a:off x="5563018" y="1886846"/>
            <a:ext cx="6005933" cy="4238290"/>
          </a:xfrm>
        </p:spPr>
        <p:txBody>
          <a:bodyPr>
            <a:normAutofit/>
          </a:bodyPr>
          <a:lstStyle/>
          <a:p>
            <a:pPr>
              <a:lnSpc>
                <a:spcPct val="110000"/>
              </a:lnSpc>
            </a:pPr>
            <a:r>
              <a:rPr lang="cs-CZ" sz="1800" dirty="0"/>
              <a:t>Open to </a:t>
            </a:r>
            <a:r>
              <a:rPr lang="cs-CZ" sz="1800" dirty="0" err="1"/>
              <a:t>the</a:t>
            </a:r>
            <a:r>
              <a:rPr lang="cs-CZ" sz="1800" dirty="0"/>
              <a:t> </a:t>
            </a:r>
            <a:r>
              <a:rPr lang="cs-CZ" sz="1800" b="1" dirty="0" err="1"/>
              <a:t>general</a:t>
            </a:r>
            <a:r>
              <a:rPr lang="cs-CZ" sz="1800" b="1" dirty="0"/>
              <a:t> public</a:t>
            </a:r>
          </a:p>
          <a:p>
            <a:pPr>
              <a:lnSpc>
                <a:spcPct val="110000"/>
              </a:lnSpc>
            </a:pPr>
            <a:r>
              <a:rPr lang="cs-CZ" sz="1800" dirty="0" err="1"/>
              <a:t>Require</a:t>
            </a:r>
            <a:r>
              <a:rPr lang="cs-CZ" sz="1800" dirty="0"/>
              <a:t> </a:t>
            </a:r>
            <a:r>
              <a:rPr lang="cs-CZ" sz="1800" b="1" dirty="0" err="1"/>
              <a:t>infrastructure</a:t>
            </a:r>
            <a:r>
              <a:rPr lang="cs-CZ" sz="1800" b="1" dirty="0"/>
              <a:t> development </a:t>
            </a:r>
            <a:r>
              <a:rPr lang="cs-CZ" sz="1800" dirty="0"/>
              <a:t>and </a:t>
            </a:r>
            <a:r>
              <a:rPr lang="cs-CZ" sz="1800" dirty="0" err="1"/>
              <a:t>trained</a:t>
            </a:r>
            <a:r>
              <a:rPr lang="cs-CZ" sz="1800" dirty="0"/>
              <a:t> </a:t>
            </a:r>
            <a:r>
              <a:rPr lang="cs-CZ" sz="1800" dirty="0" err="1"/>
              <a:t>guides</a:t>
            </a:r>
            <a:r>
              <a:rPr lang="cs-CZ" sz="1800" dirty="0"/>
              <a:t> </a:t>
            </a:r>
            <a:r>
              <a:rPr lang="cs-CZ" sz="1800" dirty="0" err="1"/>
              <a:t>for</a:t>
            </a:r>
            <a:r>
              <a:rPr lang="cs-CZ" sz="1800" dirty="0"/>
              <a:t> </a:t>
            </a:r>
            <a:r>
              <a:rPr lang="cs-CZ" sz="1800" dirty="0" err="1"/>
              <a:t>visitor</a:t>
            </a:r>
            <a:r>
              <a:rPr lang="cs-CZ" sz="1800" dirty="0"/>
              <a:t> </a:t>
            </a:r>
            <a:r>
              <a:rPr lang="cs-CZ" sz="1800" dirty="0" err="1"/>
              <a:t>education</a:t>
            </a:r>
            <a:r>
              <a:rPr lang="cs-CZ" sz="1800" dirty="0"/>
              <a:t> and </a:t>
            </a:r>
            <a:r>
              <a:rPr lang="cs-CZ" sz="1800" dirty="0" err="1"/>
              <a:t>cave</a:t>
            </a:r>
            <a:r>
              <a:rPr lang="cs-CZ" sz="1800" dirty="0"/>
              <a:t> </a:t>
            </a:r>
            <a:r>
              <a:rPr lang="cs-CZ" sz="1800" dirty="0" err="1"/>
              <a:t>preservation</a:t>
            </a:r>
            <a:endParaRPr lang="cs-CZ" sz="1800" dirty="0"/>
          </a:p>
          <a:p>
            <a:pPr>
              <a:lnSpc>
                <a:spcPct val="110000"/>
              </a:lnSpc>
            </a:pPr>
            <a:r>
              <a:rPr lang="cs-CZ" sz="1800" dirty="0" err="1"/>
              <a:t>Significant</a:t>
            </a:r>
            <a:r>
              <a:rPr lang="cs-CZ" sz="1800" dirty="0"/>
              <a:t> </a:t>
            </a:r>
            <a:r>
              <a:rPr lang="cs-CZ" sz="1800" dirty="0" err="1"/>
              <a:t>geo-tourism</a:t>
            </a:r>
            <a:r>
              <a:rPr lang="cs-CZ" sz="1800" dirty="0"/>
              <a:t> </a:t>
            </a:r>
            <a:r>
              <a:rPr lang="cs-CZ" sz="1800" dirty="0" err="1"/>
              <a:t>targets</a:t>
            </a:r>
            <a:r>
              <a:rPr lang="cs-CZ" sz="1800" dirty="0"/>
              <a:t>, </a:t>
            </a:r>
            <a:r>
              <a:rPr lang="cs-CZ" sz="1800" dirty="0" err="1"/>
              <a:t>attracting</a:t>
            </a:r>
            <a:r>
              <a:rPr lang="cs-CZ" sz="1800" dirty="0"/>
              <a:t> </a:t>
            </a:r>
            <a:r>
              <a:rPr lang="cs-CZ" sz="1800" dirty="0" err="1"/>
              <a:t>millions</a:t>
            </a:r>
            <a:r>
              <a:rPr lang="cs-CZ" sz="1800" dirty="0"/>
              <a:t> </a:t>
            </a:r>
            <a:r>
              <a:rPr lang="cs-CZ" sz="1800" dirty="0" err="1"/>
              <a:t>of</a:t>
            </a:r>
            <a:r>
              <a:rPr lang="cs-CZ" sz="1800" dirty="0"/>
              <a:t> </a:t>
            </a:r>
            <a:r>
              <a:rPr lang="cs-CZ" sz="1800" dirty="0" err="1"/>
              <a:t>visitors</a:t>
            </a:r>
            <a:r>
              <a:rPr lang="cs-CZ" sz="1800" dirty="0"/>
              <a:t> </a:t>
            </a:r>
            <a:r>
              <a:rPr lang="cs-CZ" sz="1800" dirty="0" err="1"/>
              <a:t>annually</a:t>
            </a:r>
            <a:endParaRPr lang="cs-CZ" sz="1800" dirty="0"/>
          </a:p>
          <a:p>
            <a:pPr>
              <a:lnSpc>
                <a:spcPct val="110000"/>
              </a:lnSpc>
            </a:pPr>
            <a:r>
              <a:rPr lang="cs-CZ" sz="1800" dirty="0" err="1"/>
              <a:t>Providing</a:t>
            </a:r>
            <a:r>
              <a:rPr lang="cs-CZ" sz="1800" dirty="0"/>
              <a:t> </a:t>
            </a:r>
            <a:r>
              <a:rPr lang="cs-CZ" sz="1800" b="1" dirty="0" err="1"/>
              <a:t>economic</a:t>
            </a:r>
            <a:r>
              <a:rPr lang="cs-CZ" sz="1800" b="1" dirty="0"/>
              <a:t> </a:t>
            </a:r>
            <a:r>
              <a:rPr lang="cs-CZ" sz="1800" b="1" dirty="0" err="1"/>
              <a:t>resources</a:t>
            </a:r>
            <a:r>
              <a:rPr lang="cs-CZ" sz="1800" dirty="0"/>
              <a:t>, </a:t>
            </a:r>
            <a:r>
              <a:rPr lang="cs-CZ" sz="1800" dirty="0" err="1"/>
              <a:t>particularly</a:t>
            </a:r>
            <a:r>
              <a:rPr lang="cs-CZ" sz="1800" dirty="0"/>
              <a:t> </a:t>
            </a:r>
            <a:r>
              <a:rPr lang="cs-CZ" sz="1800" dirty="0" err="1"/>
              <a:t>for</a:t>
            </a:r>
            <a:r>
              <a:rPr lang="cs-CZ" sz="1800" dirty="0"/>
              <a:t> </a:t>
            </a:r>
            <a:r>
              <a:rPr lang="cs-CZ" sz="1800" dirty="0" err="1"/>
              <a:t>less</a:t>
            </a:r>
            <a:r>
              <a:rPr lang="cs-CZ" sz="1800" dirty="0"/>
              <a:t> developer </a:t>
            </a:r>
            <a:r>
              <a:rPr lang="cs-CZ" sz="1800" dirty="0" err="1"/>
              <a:t>areas</a:t>
            </a:r>
            <a:endParaRPr lang="cs-CZ" sz="1800" dirty="0"/>
          </a:p>
          <a:p>
            <a:pPr>
              <a:lnSpc>
                <a:spcPct val="110000"/>
              </a:lnSpc>
            </a:pPr>
            <a:r>
              <a:rPr lang="cs-CZ" sz="1800" dirty="0" err="1"/>
              <a:t>Now</a:t>
            </a:r>
            <a:r>
              <a:rPr lang="cs-CZ" sz="1800" dirty="0"/>
              <a:t> </a:t>
            </a:r>
            <a:r>
              <a:rPr lang="cs-CZ" sz="1800" dirty="0" err="1"/>
              <a:t>used</a:t>
            </a:r>
            <a:r>
              <a:rPr lang="cs-CZ" sz="1800" dirty="0"/>
              <a:t> </a:t>
            </a:r>
            <a:r>
              <a:rPr lang="cs-CZ" sz="1800" dirty="0" err="1"/>
              <a:t>for</a:t>
            </a:r>
            <a:r>
              <a:rPr lang="cs-CZ" sz="1800" dirty="0"/>
              <a:t> diverse </a:t>
            </a:r>
            <a:r>
              <a:rPr lang="cs-CZ" sz="1800" dirty="0" err="1"/>
              <a:t>activities</a:t>
            </a:r>
            <a:r>
              <a:rPr lang="cs-CZ" sz="1800" dirty="0"/>
              <a:t> </a:t>
            </a:r>
            <a:r>
              <a:rPr lang="cs-CZ" sz="1800" dirty="0" err="1"/>
              <a:t>beyond</a:t>
            </a:r>
            <a:r>
              <a:rPr lang="cs-CZ" sz="1800" dirty="0"/>
              <a:t> </a:t>
            </a:r>
            <a:r>
              <a:rPr lang="cs-CZ" sz="1800" dirty="0" err="1"/>
              <a:t>tourism</a:t>
            </a:r>
            <a:r>
              <a:rPr lang="cs-CZ" sz="1800" dirty="0"/>
              <a:t>, </a:t>
            </a:r>
            <a:r>
              <a:rPr lang="cs-CZ" sz="1800" dirty="0" err="1"/>
              <a:t>including</a:t>
            </a:r>
            <a:r>
              <a:rPr lang="cs-CZ" sz="1800" dirty="0"/>
              <a:t> </a:t>
            </a:r>
            <a:r>
              <a:rPr lang="cs-CZ" sz="1800" dirty="0" err="1"/>
              <a:t>corporate</a:t>
            </a:r>
            <a:r>
              <a:rPr lang="cs-CZ" sz="1800" dirty="0"/>
              <a:t> </a:t>
            </a:r>
            <a:r>
              <a:rPr lang="cs-CZ" sz="1800" dirty="0" err="1"/>
              <a:t>presentations</a:t>
            </a:r>
            <a:r>
              <a:rPr lang="cs-CZ" sz="1800" dirty="0"/>
              <a:t>, </a:t>
            </a:r>
            <a:r>
              <a:rPr lang="cs-CZ" sz="1800" dirty="0" err="1"/>
              <a:t>weddings</a:t>
            </a:r>
            <a:r>
              <a:rPr lang="cs-CZ" sz="1800" dirty="0"/>
              <a:t>, </a:t>
            </a:r>
            <a:r>
              <a:rPr lang="cs-CZ" sz="1800" dirty="0" err="1"/>
              <a:t>dining</a:t>
            </a:r>
            <a:r>
              <a:rPr lang="cs-CZ" sz="1800" dirty="0"/>
              <a:t>, and </a:t>
            </a:r>
            <a:r>
              <a:rPr lang="cs-CZ" sz="1800" dirty="0" err="1"/>
              <a:t>concerts</a:t>
            </a:r>
            <a:endParaRPr lang="cs-CZ" sz="1800" dirty="0"/>
          </a:p>
          <a:p>
            <a:pPr>
              <a:lnSpc>
                <a:spcPct val="110000"/>
              </a:lnSpc>
            </a:pPr>
            <a:endParaRPr lang="cs-CZ" sz="1800" dirty="0"/>
          </a:p>
        </p:txBody>
      </p:sp>
      <p:cxnSp>
        <p:nvCxnSpPr>
          <p:cNvPr id="14" name="Straight Connector 13">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15000" y="6134100"/>
            <a:ext cx="5676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ovéPole 4">
            <a:extLst>
              <a:ext uri="{FF2B5EF4-FFF2-40B4-BE49-F238E27FC236}">
                <a16:creationId xmlns:a16="http://schemas.microsoft.com/office/drawing/2014/main" id="{7B60F8CF-6A73-E0A9-8609-940F16F6D026}"/>
              </a:ext>
            </a:extLst>
          </p:cNvPr>
          <p:cNvSpPr txBox="1"/>
          <p:nvPr/>
        </p:nvSpPr>
        <p:spPr>
          <a:xfrm>
            <a:off x="4075063" y="6170408"/>
            <a:ext cx="4876780" cy="687592"/>
          </a:xfrm>
          <a:prstGeom prst="rect">
            <a:avLst/>
          </a:prstGeom>
          <a:noFill/>
          <a:ln>
            <a:noFill/>
          </a:ln>
        </p:spPr>
        <p:txBody>
          <a:bodyPr wrap="square">
            <a:noAutofit/>
          </a:bodyPr>
          <a:lstStyle/>
          <a:p>
            <a:pPr algn="ctr">
              <a:spcAft>
                <a:spcPts val="600"/>
              </a:spcAft>
            </a:pPr>
            <a:r>
              <a:rPr lang="en-GB" sz="1300" dirty="0">
                <a:effectLst/>
                <a:latin typeface="Calibri" panose="020F0502020204030204" pitchFamily="34" charset="0"/>
                <a:cs typeface="Calibri" panose="020F0502020204030204" pitchFamily="34" charset="0"/>
              </a:rPr>
              <a:t>Cigna and </a:t>
            </a:r>
            <a:r>
              <a:rPr lang="en-GB" sz="1300" dirty="0" err="1">
                <a:effectLst/>
                <a:latin typeface="Calibri" panose="020F0502020204030204" pitchFamily="34" charset="0"/>
                <a:cs typeface="Calibri" panose="020F0502020204030204" pitchFamily="34" charset="0"/>
              </a:rPr>
              <a:t>Burri</a:t>
            </a:r>
            <a:r>
              <a:rPr lang="en-GB" sz="1300" dirty="0">
                <a:effectLst/>
                <a:latin typeface="Calibri" panose="020F0502020204030204" pitchFamily="34" charset="0"/>
                <a:cs typeface="Calibri" panose="020F0502020204030204" pitchFamily="34" charset="0"/>
              </a:rPr>
              <a:t> (2000) </a:t>
            </a:r>
            <a:endParaRPr lang="cs-CZ" sz="1300" dirty="0">
              <a:latin typeface="Calibri" panose="020F0502020204030204" pitchFamily="34" charset="0"/>
              <a:cs typeface="Calibri" panose="020F0502020204030204" pitchFamily="34" charset="0"/>
            </a:endParaRPr>
          </a:p>
        </p:txBody>
      </p:sp>
      <p:pic>
        <p:nvPicPr>
          <p:cNvPr id="6" name="Obrázek 5" descr="Obsah obrázku text&#10;&#10;Popis byl vytvořen automaticky">
            <a:extLst>
              <a:ext uri="{FF2B5EF4-FFF2-40B4-BE49-F238E27FC236}">
                <a16:creationId xmlns:a16="http://schemas.microsoft.com/office/drawing/2014/main" id="{93888149-11D6-5DDE-44B3-29CEB97E27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26068990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F7234C9E-A03B-3056-AF1A-BCB827ABAAC0}"/>
              </a:ext>
            </a:extLst>
          </p:cNvPr>
          <p:cNvSpPr>
            <a:spLocks noGrp="1"/>
          </p:cNvSpPr>
          <p:nvPr>
            <p:ph type="title"/>
          </p:nvPr>
        </p:nvSpPr>
        <p:spPr>
          <a:xfrm>
            <a:off x="690587" y="907128"/>
            <a:ext cx="6699564" cy="1378871"/>
          </a:xfrm>
        </p:spPr>
        <p:txBody>
          <a:bodyPr>
            <a:normAutofit/>
          </a:bodyPr>
          <a:lstStyle/>
          <a:p>
            <a:pPr>
              <a:lnSpc>
                <a:spcPct val="90000"/>
              </a:lnSpc>
            </a:pPr>
            <a:r>
              <a:rPr lang="cs-CZ" sz="3100" err="1"/>
              <a:t>Danube</a:t>
            </a:r>
            <a:r>
              <a:rPr lang="cs-CZ" sz="3100"/>
              <a:t> delta </a:t>
            </a:r>
            <a:r>
              <a:rPr lang="cs-CZ" sz="3100" err="1"/>
              <a:t>biosphere</a:t>
            </a:r>
            <a:r>
              <a:rPr lang="cs-CZ" sz="3100"/>
              <a:t> </a:t>
            </a:r>
            <a:r>
              <a:rPr lang="cs-CZ" sz="3100" err="1"/>
              <a:t>reserve</a:t>
            </a:r>
            <a:r>
              <a:rPr lang="cs-CZ" sz="3100"/>
              <a:t> </a:t>
            </a:r>
            <a:br>
              <a:rPr lang="cs-CZ" sz="3100"/>
            </a:br>
            <a:r>
              <a:rPr lang="cs-CZ" sz="3100"/>
              <a:t>in </a:t>
            </a:r>
            <a:r>
              <a:rPr lang="cs-CZ" sz="3100" err="1"/>
              <a:t>romania</a:t>
            </a:r>
            <a:endParaRPr lang="cs-CZ" sz="3100"/>
          </a:p>
        </p:txBody>
      </p:sp>
      <p:cxnSp>
        <p:nvCxnSpPr>
          <p:cNvPr id="6153" name="Straight Connector 6152">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65151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CA40D2E7-9BC8-A5A2-C449-DC285C4C92F0}"/>
              </a:ext>
            </a:extLst>
          </p:cNvPr>
          <p:cNvSpPr>
            <a:spLocks noGrp="1"/>
          </p:cNvSpPr>
          <p:nvPr>
            <p:ph idx="1"/>
          </p:nvPr>
        </p:nvSpPr>
        <p:spPr>
          <a:xfrm>
            <a:off x="695326" y="2285999"/>
            <a:ext cx="6766748" cy="3649080"/>
          </a:xfrm>
        </p:spPr>
        <p:txBody>
          <a:bodyPr>
            <a:normAutofit/>
          </a:bodyPr>
          <a:lstStyle/>
          <a:p>
            <a:r>
              <a:rPr lang="cs-CZ" b="1" dirty="0"/>
              <a:t>Biodiversity and </a:t>
            </a:r>
            <a:r>
              <a:rPr lang="cs-CZ" b="1" dirty="0" err="1"/>
              <a:t>bird-watching</a:t>
            </a:r>
            <a:r>
              <a:rPr lang="cs-CZ" b="1" dirty="0"/>
              <a:t> </a:t>
            </a:r>
            <a:r>
              <a:rPr lang="cs-CZ" b="1" dirty="0" err="1"/>
              <a:t>opportunities</a:t>
            </a:r>
            <a:endParaRPr lang="cs-CZ" b="1" dirty="0"/>
          </a:p>
          <a:p>
            <a:r>
              <a:rPr lang="cs-CZ" dirty="0" err="1"/>
              <a:t>Classification</a:t>
            </a:r>
            <a:r>
              <a:rPr lang="cs-CZ" dirty="0"/>
              <a:t> </a:t>
            </a:r>
            <a:r>
              <a:rPr lang="cs-CZ" dirty="0" err="1"/>
              <a:t>of</a:t>
            </a:r>
            <a:r>
              <a:rPr lang="cs-CZ" dirty="0"/>
              <a:t> </a:t>
            </a:r>
            <a:r>
              <a:rPr lang="cs-CZ" dirty="0" err="1"/>
              <a:t>habitats</a:t>
            </a:r>
            <a:r>
              <a:rPr lang="cs-CZ" dirty="0"/>
              <a:t> in </a:t>
            </a:r>
            <a:r>
              <a:rPr lang="cs-CZ" dirty="0" err="1"/>
              <a:t>the</a:t>
            </a:r>
            <a:r>
              <a:rPr lang="cs-CZ" dirty="0"/>
              <a:t> Delta – </a:t>
            </a:r>
            <a:r>
              <a:rPr lang="cs-CZ" b="1" dirty="0"/>
              <a:t>12 habitat </a:t>
            </a:r>
            <a:r>
              <a:rPr lang="cs-CZ" b="1" dirty="0" err="1"/>
              <a:t>types</a:t>
            </a:r>
            <a:r>
              <a:rPr lang="cs-CZ" b="1" dirty="0"/>
              <a:t> </a:t>
            </a:r>
            <a:r>
              <a:rPr lang="cs-CZ" dirty="0"/>
              <a:t>(</a:t>
            </a:r>
            <a:r>
              <a:rPr lang="cs-CZ" dirty="0" err="1"/>
              <a:t>World</a:t>
            </a:r>
            <a:r>
              <a:rPr lang="cs-CZ" dirty="0"/>
              <a:t> </a:t>
            </a:r>
            <a:r>
              <a:rPr lang="cs-CZ" dirty="0" err="1"/>
              <a:t>Heritage</a:t>
            </a:r>
            <a:r>
              <a:rPr lang="cs-CZ" dirty="0"/>
              <a:t>, </a:t>
            </a:r>
            <a:r>
              <a:rPr lang="cs-CZ" dirty="0" err="1"/>
              <a:t>n.d</a:t>
            </a:r>
            <a:r>
              <a:rPr lang="cs-CZ" dirty="0"/>
              <a:t>.)</a:t>
            </a:r>
          </a:p>
          <a:p>
            <a:r>
              <a:rPr lang="cs-CZ" dirty="0"/>
              <a:t>Management </a:t>
            </a:r>
            <a:r>
              <a:rPr lang="cs-CZ" dirty="0" err="1"/>
              <a:t>of</a:t>
            </a:r>
            <a:r>
              <a:rPr lang="cs-CZ" dirty="0"/>
              <a:t> </a:t>
            </a:r>
            <a:r>
              <a:rPr lang="cs-CZ" dirty="0" err="1"/>
              <a:t>international</a:t>
            </a:r>
            <a:r>
              <a:rPr lang="cs-CZ" dirty="0"/>
              <a:t> </a:t>
            </a:r>
            <a:r>
              <a:rPr lang="cs-CZ" dirty="0" err="1"/>
              <a:t>interest</a:t>
            </a:r>
            <a:r>
              <a:rPr lang="cs-CZ" dirty="0"/>
              <a:t>, </a:t>
            </a:r>
            <a:r>
              <a:rPr lang="cs-CZ" dirty="0" err="1"/>
              <a:t>of</a:t>
            </a:r>
            <a:r>
              <a:rPr lang="cs-CZ" dirty="0"/>
              <a:t> </a:t>
            </a:r>
            <a:r>
              <a:rPr lang="cs-CZ" dirty="0" err="1"/>
              <a:t>national</a:t>
            </a:r>
            <a:r>
              <a:rPr lang="cs-CZ" dirty="0"/>
              <a:t> </a:t>
            </a:r>
            <a:r>
              <a:rPr lang="cs-CZ" dirty="0" err="1"/>
              <a:t>interest</a:t>
            </a:r>
            <a:r>
              <a:rPr lang="cs-CZ" dirty="0"/>
              <a:t>, </a:t>
            </a:r>
            <a:r>
              <a:rPr lang="cs-CZ" dirty="0" err="1"/>
              <a:t>of</a:t>
            </a:r>
            <a:r>
              <a:rPr lang="cs-CZ" dirty="0"/>
              <a:t> </a:t>
            </a:r>
            <a:r>
              <a:rPr lang="cs-CZ" dirty="0" err="1"/>
              <a:t>communicty</a:t>
            </a:r>
            <a:r>
              <a:rPr lang="cs-CZ" dirty="0"/>
              <a:t> </a:t>
            </a:r>
            <a:r>
              <a:rPr lang="cs-CZ" dirty="0" err="1"/>
              <a:t>interest</a:t>
            </a:r>
            <a:r>
              <a:rPr lang="cs-CZ" dirty="0"/>
              <a:t> (Natura 2000 </a:t>
            </a:r>
            <a:r>
              <a:rPr lang="cs-CZ" dirty="0" err="1"/>
              <a:t>sites</a:t>
            </a:r>
            <a:r>
              <a:rPr lang="cs-CZ" dirty="0"/>
              <a:t>)</a:t>
            </a:r>
          </a:p>
        </p:txBody>
      </p:sp>
      <p:cxnSp>
        <p:nvCxnSpPr>
          <p:cNvPr id="6155" name="Straight Connector 6154">
            <a:extLst>
              <a:ext uri="{FF2B5EF4-FFF2-40B4-BE49-F238E27FC236}">
                <a16:creationId xmlns:a16="http://schemas.microsoft.com/office/drawing/2014/main" id="{CBA3C59D-8641-484F-A35C-361AD7E155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2521"/>
            <a:ext cx="6515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6146" name="Picture 2" descr="Volavka, Krajina, Peří, Příroda, Křídla">
            <a:extLst>
              <a:ext uri="{FF2B5EF4-FFF2-40B4-BE49-F238E27FC236}">
                <a16:creationId xmlns:a16="http://schemas.microsoft.com/office/drawing/2014/main" id="{8A910975-C5AF-74D7-1CB4-C57BF3E7427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736" r="27733"/>
          <a:stretch/>
        </p:blipFill>
        <p:spPr bwMode="auto">
          <a:xfrm>
            <a:off x="8115300" y="10"/>
            <a:ext cx="407670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descr="Obsah obrázku text&#10;&#10;Popis byl vytvořen automaticky">
            <a:extLst>
              <a:ext uri="{FF2B5EF4-FFF2-40B4-BE49-F238E27FC236}">
                <a16:creationId xmlns:a16="http://schemas.microsoft.com/office/drawing/2014/main" id="{4C86EABD-193C-B260-D387-A4B3FC48F0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9805"/>
            <a:ext cx="3175810" cy="698195"/>
          </a:xfrm>
          <a:prstGeom prst="rect">
            <a:avLst/>
          </a:prstGeom>
        </p:spPr>
      </p:pic>
    </p:spTree>
    <p:extLst>
      <p:ext uri="{BB962C8B-B14F-4D97-AF65-F5344CB8AC3E}">
        <p14:creationId xmlns:p14="http://schemas.microsoft.com/office/powerpoint/2010/main" val="12995004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F4E3B9E3-B79E-41D1-341F-6B58EDA395FB}"/>
              </a:ext>
            </a:extLst>
          </p:cNvPr>
          <p:cNvSpPr>
            <a:spLocks noGrp="1"/>
          </p:cNvSpPr>
          <p:nvPr>
            <p:ph type="title"/>
          </p:nvPr>
        </p:nvSpPr>
        <p:spPr>
          <a:xfrm>
            <a:off x="690587" y="907128"/>
            <a:ext cx="6699564" cy="1378871"/>
          </a:xfrm>
        </p:spPr>
        <p:txBody>
          <a:bodyPr>
            <a:normAutofit/>
          </a:bodyPr>
          <a:lstStyle/>
          <a:p>
            <a:r>
              <a:rPr lang="cs-CZ" sz="3700" err="1"/>
              <a:t>Interpretation</a:t>
            </a:r>
            <a:r>
              <a:rPr lang="cs-CZ" sz="3700"/>
              <a:t> </a:t>
            </a:r>
            <a:r>
              <a:rPr lang="cs-CZ" sz="3700" err="1"/>
              <a:t>methods</a:t>
            </a:r>
            <a:r>
              <a:rPr lang="cs-CZ" sz="3700"/>
              <a:t> </a:t>
            </a:r>
            <a:br>
              <a:rPr lang="cs-CZ" sz="3700"/>
            </a:br>
            <a:r>
              <a:rPr lang="cs-CZ" sz="3700" err="1"/>
              <a:t>of</a:t>
            </a:r>
            <a:r>
              <a:rPr lang="cs-CZ" sz="3700"/>
              <a:t> </a:t>
            </a:r>
            <a:r>
              <a:rPr lang="cs-CZ" sz="3700" b="1" err="1"/>
              <a:t>danube</a:t>
            </a:r>
            <a:r>
              <a:rPr lang="cs-CZ" sz="3700" b="1"/>
              <a:t> delta</a:t>
            </a:r>
          </a:p>
        </p:txBody>
      </p:sp>
      <p:cxnSp>
        <p:nvCxnSpPr>
          <p:cNvPr id="7" name="Straight Connector 10">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65151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B8C8F4AE-D0FA-5938-EA0D-10A3E5B44003}"/>
              </a:ext>
            </a:extLst>
          </p:cNvPr>
          <p:cNvSpPr>
            <a:spLocks noGrp="1"/>
          </p:cNvSpPr>
          <p:nvPr>
            <p:ph idx="1"/>
          </p:nvPr>
        </p:nvSpPr>
        <p:spPr>
          <a:xfrm>
            <a:off x="695326" y="2285999"/>
            <a:ext cx="6766748" cy="3649080"/>
          </a:xfrm>
        </p:spPr>
        <p:txBody>
          <a:bodyPr>
            <a:normAutofit/>
          </a:bodyPr>
          <a:lstStyle/>
          <a:p>
            <a:r>
              <a:rPr lang="cs-CZ" dirty="0"/>
              <a:t>„Delta </a:t>
            </a:r>
            <a:r>
              <a:rPr lang="cs-CZ" dirty="0" err="1"/>
              <a:t>Vie</a:t>
            </a:r>
            <a:r>
              <a:rPr lang="cs-CZ" dirty="0"/>
              <a:t> – </a:t>
            </a:r>
            <a:r>
              <a:rPr lang="cs-CZ" dirty="0" err="1"/>
              <a:t>Living</a:t>
            </a:r>
            <a:r>
              <a:rPr lang="cs-CZ" dirty="0"/>
              <a:t> Delta“ Brand</a:t>
            </a:r>
          </a:p>
          <a:p>
            <a:r>
              <a:rPr lang="cs-CZ" dirty="0"/>
              <a:t>International </a:t>
            </a:r>
            <a:r>
              <a:rPr lang="cs-CZ" dirty="0" err="1"/>
              <a:t>rowboat</a:t>
            </a:r>
            <a:r>
              <a:rPr lang="cs-CZ" dirty="0"/>
              <a:t> festival „</a:t>
            </a:r>
            <a:r>
              <a:rPr lang="cs-CZ" dirty="0" err="1"/>
              <a:t>Rowmania</a:t>
            </a:r>
            <a:r>
              <a:rPr lang="cs-CZ" dirty="0"/>
              <a:t> FEST“</a:t>
            </a:r>
          </a:p>
          <a:p>
            <a:r>
              <a:rPr lang="cs-CZ" dirty="0" err="1"/>
              <a:t>The</a:t>
            </a:r>
            <a:r>
              <a:rPr lang="cs-CZ" dirty="0"/>
              <a:t> </a:t>
            </a:r>
            <a:r>
              <a:rPr lang="cs-CZ" dirty="0" err="1"/>
              <a:t>Rowmania</a:t>
            </a:r>
            <a:r>
              <a:rPr lang="cs-CZ" dirty="0"/>
              <a:t> </a:t>
            </a:r>
            <a:r>
              <a:rPr lang="cs-CZ" dirty="0" err="1"/>
              <a:t>Crisan</a:t>
            </a:r>
            <a:r>
              <a:rPr lang="cs-CZ" dirty="0"/>
              <a:t> </a:t>
            </a:r>
            <a:r>
              <a:rPr lang="cs-CZ" dirty="0" err="1"/>
              <a:t>Eco-tourism</a:t>
            </a:r>
            <a:r>
              <a:rPr lang="cs-CZ" dirty="0"/>
              <a:t> Centre (CER)</a:t>
            </a:r>
          </a:p>
          <a:p>
            <a:r>
              <a:rPr lang="cs-CZ" dirty="0" err="1"/>
              <a:t>Thematic</a:t>
            </a:r>
            <a:r>
              <a:rPr lang="cs-CZ" dirty="0"/>
              <a:t> </a:t>
            </a:r>
            <a:r>
              <a:rPr lang="cs-CZ" dirty="0" err="1"/>
              <a:t>trails</a:t>
            </a:r>
            <a:endParaRPr lang="cs-CZ" dirty="0"/>
          </a:p>
          <a:p>
            <a:r>
              <a:rPr lang="en-US" dirty="0"/>
              <a:t>The "People and Birds" guidebook</a:t>
            </a:r>
            <a:endParaRPr lang="cs-CZ" dirty="0"/>
          </a:p>
          <a:p>
            <a:r>
              <a:rPr lang="cs-CZ" dirty="0" err="1"/>
              <a:t>The</a:t>
            </a:r>
            <a:r>
              <a:rPr lang="cs-CZ" dirty="0"/>
              <a:t> </a:t>
            </a:r>
            <a:r>
              <a:rPr lang="cs-CZ" dirty="0" err="1"/>
              <a:t>Caraorman</a:t>
            </a:r>
            <a:r>
              <a:rPr lang="cs-CZ" dirty="0"/>
              <a:t> </a:t>
            </a:r>
            <a:r>
              <a:rPr lang="cs-CZ" dirty="0" err="1"/>
              <a:t>Bird</a:t>
            </a:r>
            <a:r>
              <a:rPr lang="cs-CZ" dirty="0"/>
              <a:t> </a:t>
            </a:r>
            <a:r>
              <a:rPr lang="cs-CZ" dirty="0" err="1"/>
              <a:t>Sanctuary</a:t>
            </a:r>
            <a:endParaRPr lang="cs-CZ" dirty="0"/>
          </a:p>
        </p:txBody>
      </p:sp>
      <p:cxnSp>
        <p:nvCxnSpPr>
          <p:cNvPr id="8" name="Straight Connector 12">
            <a:extLst>
              <a:ext uri="{FF2B5EF4-FFF2-40B4-BE49-F238E27FC236}">
                <a16:creationId xmlns:a16="http://schemas.microsoft.com/office/drawing/2014/main" id="{CBA3C59D-8641-484F-A35C-361AD7E155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2521"/>
            <a:ext cx="6515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4" descr="Row of boat oars entering water">
            <a:extLst>
              <a:ext uri="{FF2B5EF4-FFF2-40B4-BE49-F238E27FC236}">
                <a16:creationId xmlns:a16="http://schemas.microsoft.com/office/drawing/2014/main" id="{A65AE49C-4041-9F7D-7AE6-F04A59360962}"/>
              </a:ext>
            </a:extLst>
          </p:cNvPr>
          <p:cNvPicPr>
            <a:picLocks noChangeAspect="1"/>
          </p:cNvPicPr>
          <p:nvPr/>
        </p:nvPicPr>
        <p:blipFill rotWithShape="1">
          <a:blip r:embed="rId2"/>
          <a:srcRect l="21841" r="38479" b="-1"/>
          <a:stretch/>
        </p:blipFill>
        <p:spPr>
          <a:xfrm>
            <a:off x="8115300" y="10"/>
            <a:ext cx="4076700" cy="6857990"/>
          </a:xfrm>
          <a:prstGeom prst="rect">
            <a:avLst/>
          </a:prstGeom>
        </p:spPr>
      </p:pic>
      <p:pic>
        <p:nvPicPr>
          <p:cNvPr id="4" name="Obrázek 3" descr="Obsah obrázku text&#10;&#10;Popis byl vytvořen automaticky">
            <a:extLst>
              <a:ext uri="{FF2B5EF4-FFF2-40B4-BE49-F238E27FC236}">
                <a16:creationId xmlns:a16="http://schemas.microsoft.com/office/drawing/2014/main" id="{25108512-0373-9F39-2852-5CF6893919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9805"/>
            <a:ext cx="3175810" cy="698195"/>
          </a:xfrm>
          <a:prstGeom prst="rect">
            <a:avLst/>
          </a:prstGeom>
        </p:spPr>
      </p:pic>
    </p:spTree>
    <p:extLst>
      <p:ext uri="{BB962C8B-B14F-4D97-AF65-F5344CB8AC3E}">
        <p14:creationId xmlns:p14="http://schemas.microsoft.com/office/powerpoint/2010/main" val="28038968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D0252AB-99C7-F500-EC2F-15C85507B3E6}"/>
              </a:ext>
            </a:extLst>
          </p:cNvPr>
          <p:cNvSpPr>
            <a:spLocks noGrp="1"/>
          </p:cNvSpPr>
          <p:nvPr>
            <p:ph type="title"/>
          </p:nvPr>
        </p:nvSpPr>
        <p:spPr/>
        <p:txBody>
          <a:bodyPr/>
          <a:lstStyle/>
          <a:p>
            <a:r>
              <a:rPr lang="cs-CZ" dirty="0" err="1"/>
              <a:t>summary</a:t>
            </a:r>
            <a:endParaRPr lang="cs-CZ" dirty="0"/>
          </a:p>
        </p:txBody>
      </p:sp>
      <p:sp>
        <p:nvSpPr>
          <p:cNvPr id="3" name="Zástupný obsah 2">
            <a:extLst>
              <a:ext uri="{FF2B5EF4-FFF2-40B4-BE49-F238E27FC236}">
                <a16:creationId xmlns:a16="http://schemas.microsoft.com/office/drawing/2014/main" id="{0E565DC0-1400-6F43-E04C-52E223D0809A}"/>
              </a:ext>
            </a:extLst>
          </p:cNvPr>
          <p:cNvSpPr>
            <a:spLocks noGrp="1"/>
          </p:cNvSpPr>
          <p:nvPr>
            <p:ph idx="1"/>
          </p:nvPr>
        </p:nvSpPr>
        <p:spPr/>
        <p:txBody>
          <a:bodyPr/>
          <a:lstStyle/>
          <a:p>
            <a:r>
              <a:rPr lang="cs-CZ" b="1" dirty="0" err="1"/>
              <a:t>Partnerships</a:t>
            </a:r>
            <a:r>
              <a:rPr lang="cs-CZ" dirty="0"/>
              <a:t> are </a:t>
            </a:r>
            <a:r>
              <a:rPr lang="cs-CZ" dirty="0" err="1"/>
              <a:t>key</a:t>
            </a:r>
            <a:r>
              <a:rPr lang="cs-CZ" dirty="0"/>
              <a:t> to </a:t>
            </a:r>
            <a:r>
              <a:rPr lang="cs-CZ" dirty="0" err="1"/>
              <a:t>success</a:t>
            </a:r>
            <a:r>
              <a:rPr lang="cs-CZ" dirty="0"/>
              <a:t> in </a:t>
            </a:r>
            <a:r>
              <a:rPr lang="cs-CZ" dirty="0" err="1"/>
              <a:t>eco-tourism</a:t>
            </a:r>
            <a:r>
              <a:rPr lang="cs-CZ" dirty="0"/>
              <a:t> development</a:t>
            </a:r>
          </a:p>
          <a:p>
            <a:r>
              <a:rPr lang="cs-CZ" dirty="0" err="1"/>
              <a:t>Trail</a:t>
            </a:r>
            <a:r>
              <a:rPr lang="cs-CZ" dirty="0"/>
              <a:t> </a:t>
            </a:r>
            <a:r>
              <a:rPr lang="cs-CZ" dirty="0" err="1"/>
              <a:t>infrastructure</a:t>
            </a:r>
            <a:endParaRPr lang="cs-CZ" dirty="0"/>
          </a:p>
          <a:p>
            <a:r>
              <a:rPr lang="cs-CZ" b="1" dirty="0" err="1"/>
              <a:t>Innovating</a:t>
            </a:r>
            <a:r>
              <a:rPr lang="cs-CZ" b="1" dirty="0"/>
              <a:t> </a:t>
            </a:r>
            <a:r>
              <a:rPr lang="cs-CZ" b="1" dirty="0" err="1"/>
              <a:t>approaches</a:t>
            </a:r>
            <a:r>
              <a:rPr lang="cs-CZ" b="1" dirty="0"/>
              <a:t> </a:t>
            </a:r>
            <a:r>
              <a:rPr lang="cs-CZ" dirty="0"/>
              <a:t>(such as </a:t>
            </a:r>
            <a:r>
              <a:rPr lang="cs-CZ" dirty="0" err="1"/>
              <a:t>Living</a:t>
            </a:r>
            <a:r>
              <a:rPr lang="cs-CZ" dirty="0"/>
              <a:t> Delta Brand, </a:t>
            </a:r>
            <a:r>
              <a:rPr lang="cs-CZ" dirty="0" err="1"/>
              <a:t>Rowmania</a:t>
            </a:r>
            <a:r>
              <a:rPr lang="cs-CZ" dirty="0"/>
              <a:t> Festival, </a:t>
            </a:r>
            <a:r>
              <a:rPr lang="cs-CZ" dirty="0" err="1"/>
              <a:t>etc</a:t>
            </a:r>
            <a:r>
              <a:rPr lang="cs-CZ" dirty="0"/>
              <a:t>.) </a:t>
            </a:r>
            <a:r>
              <a:rPr lang="cs-CZ" b="1" dirty="0"/>
              <a:t>are</a:t>
            </a:r>
            <a:r>
              <a:rPr lang="cs-CZ" dirty="0"/>
              <a:t> </a:t>
            </a:r>
            <a:r>
              <a:rPr lang="cs-CZ" b="1" dirty="0" err="1"/>
              <a:t>crucial</a:t>
            </a:r>
            <a:r>
              <a:rPr lang="cs-CZ" dirty="0"/>
              <a:t> </a:t>
            </a:r>
            <a:r>
              <a:rPr lang="cs-CZ" dirty="0" err="1"/>
              <a:t>for</a:t>
            </a:r>
            <a:r>
              <a:rPr lang="cs-CZ" dirty="0"/>
              <a:t> </a:t>
            </a:r>
            <a:r>
              <a:rPr lang="cs-CZ" dirty="0" err="1"/>
              <a:t>unique</a:t>
            </a:r>
            <a:r>
              <a:rPr lang="cs-CZ" dirty="0"/>
              <a:t> </a:t>
            </a:r>
            <a:r>
              <a:rPr lang="cs-CZ" dirty="0" err="1"/>
              <a:t>interpretation</a:t>
            </a:r>
            <a:r>
              <a:rPr lang="cs-CZ" dirty="0"/>
              <a:t> </a:t>
            </a:r>
            <a:r>
              <a:rPr lang="cs-CZ" dirty="0" err="1"/>
              <a:t>methods</a:t>
            </a:r>
            <a:endParaRPr lang="cs-CZ" dirty="0"/>
          </a:p>
        </p:txBody>
      </p:sp>
      <p:pic>
        <p:nvPicPr>
          <p:cNvPr id="4" name="Obrázek 3" descr="Obsah obrázku text&#10;&#10;Popis byl vytvořen automaticky">
            <a:extLst>
              <a:ext uri="{FF2B5EF4-FFF2-40B4-BE49-F238E27FC236}">
                <a16:creationId xmlns:a16="http://schemas.microsoft.com/office/drawing/2014/main" id="{8FA4A223-EBD3-4D38-3BBC-619E11013A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13684172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ED727D9-1729-4821-90AA-99DB0D852FC3}"/>
              </a:ext>
            </a:extLst>
          </p:cNvPr>
          <p:cNvSpPr>
            <a:spLocks noGrp="1"/>
          </p:cNvSpPr>
          <p:nvPr>
            <p:ph type="title"/>
          </p:nvPr>
        </p:nvSpPr>
        <p:spPr/>
        <p:txBody>
          <a:bodyPr/>
          <a:lstStyle/>
          <a:p>
            <a:r>
              <a:rPr lang="cs-CZ" dirty="0" err="1"/>
              <a:t>references</a:t>
            </a:r>
            <a:endParaRPr lang="en-US" dirty="0"/>
          </a:p>
        </p:txBody>
      </p:sp>
      <p:sp>
        <p:nvSpPr>
          <p:cNvPr id="3" name="Zástupný obsah 2">
            <a:extLst>
              <a:ext uri="{FF2B5EF4-FFF2-40B4-BE49-F238E27FC236}">
                <a16:creationId xmlns:a16="http://schemas.microsoft.com/office/drawing/2014/main" id="{AB3D338E-18BB-474E-83DD-ADB1B037D020}"/>
              </a:ext>
            </a:extLst>
          </p:cNvPr>
          <p:cNvSpPr>
            <a:spLocks noGrp="1"/>
          </p:cNvSpPr>
          <p:nvPr>
            <p:ph idx="1"/>
          </p:nvPr>
        </p:nvSpPr>
        <p:spPr>
          <a:xfrm>
            <a:off x="700635" y="2183795"/>
            <a:ext cx="10691265" cy="3636088"/>
          </a:xfrm>
        </p:spPr>
        <p:txBody>
          <a:bodyPr>
            <a:noAutofit/>
          </a:bodyPr>
          <a:lstStyle/>
          <a:p>
            <a:pPr marL="180340" indent="-180340">
              <a:lnSpc>
                <a:spcPct val="107000"/>
              </a:lnSpc>
              <a:spcAft>
                <a:spcPts val="800"/>
              </a:spcAft>
            </a:pPr>
            <a:r>
              <a:rPr lang="es-ES" sz="1800" dirty="0">
                <a:effectLst/>
                <a:ea typeface="Calibri" panose="020F0502020204030204" pitchFamily="34" charset="0"/>
              </a:rPr>
              <a:t>Arto, I., </a:t>
            </a:r>
            <a:r>
              <a:rPr lang="es-ES" sz="1800" dirty="0" err="1">
                <a:effectLst/>
                <a:ea typeface="Calibri" panose="020F0502020204030204" pitchFamily="34" charset="0"/>
              </a:rPr>
              <a:t>Garcia</a:t>
            </a:r>
            <a:r>
              <a:rPr lang="es-ES" sz="1800" dirty="0">
                <a:effectLst/>
                <a:ea typeface="Calibri" panose="020F0502020204030204" pitchFamily="34" charset="0"/>
              </a:rPr>
              <a:t>-Muros, X., </a:t>
            </a:r>
            <a:r>
              <a:rPr lang="es-ES" sz="1800" dirty="0" err="1">
                <a:effectLst/>
                <a:ea typeface="Calibri" panose="020F0502020204030204" pitchFamily="34" charset="0"/>
              </a:rPr>
              <a:t>Cazcarro</a:t>
            </a:r>
            <a:r>
              <a:rPr lang="es-ES" sz="1800" dirty="0">
                <a:effectLst/>
                <a:ea typeface="Calibri" panose="020F0502020204030204" pitchFamily="34" charset="0"/>
              </a:rPr>
              <a:t>, I., González-Eguino, M., </a:t>
            </a:r>
            <a:r>
              <a:rPr lang="es-ES" sz="1800" dirty="0" err="1">
                <a:effectLst/>
                <a:ea typeface="Calibri" panose="020F0502020204030204" pitchFamily="34" charset="0"/>
              </a:rPr>
              <a:t>Markandya</a:t>
            </a:r>
            <a:r>
              <a:rPr lang="es-ES" sz="1800" dirty="0">
                <a:effectLst/>
                <a:ea typeface="Calibri" panose="020F0502020204030204" pitchFamily="34" charset="0"/>
              </a:rPr>
              <a:t>, A., &amp; </a:t>
            </a:r>
            <a:r>
              <a:rPr lang="es-ES" sz="1800" dirty="0" err="1">
                <a:effectLst/>
                <a:ea typeface="Calibri" panose="020F0502020204030204" pitchFamily="34" charset="0"/>
              </a:rPr>
              <a:t>Hazra</a:t>
            </a:r>
            <a:r>
              <a:rPr lang="es-ES" sz="1800" dirty="0">
                <a:effectLst/>
                <a:ea typeface="Calibri" panose="020F0502020204030204" pitchFamily="34" charset="0"/>
              </a:rPr>
              <a:t>, S. (2019). </a:t>
            </a:r>
            <a:r>
              <a:rPr lang="en-GB" sz="1800" dirty="0">
                <a:effectLst/>
                <a:ea typeface="Calibri" panose="020F0502020204030204" pitchFamily="34" charset="0"/>
              </a:rPr>
              <a:t>The socioeconomic future of deltas in a changing environment. </a:t>
            </a:r>
            <a:r>
              <a:rPr lang="en-GB" sz="1800" i="1" dirty="0">
                <a:effectLst/>
                <a:ea typeface="Calibri" panose="020F0502020204030204" pitchFamily="34" charset="0"/>
              </a:rPr>
              <a:t>Science of the Total Environment</a:t>
            </a:r>
            <a:r>
              <a:rPr lang="en-GB" sz="1800" dirty="0">
                <a:effectLst/>
                <a:ea typeface="Calibri" panose="020F0502020204030204" pitchFamily="34" charset="0"/>
              </a:rPr>
              <a:t>, </a:t>
            </a:r>
            <a:r>
              <a:rPr lang="en-GB" sz="1800" i="1" dirty="0">
                <a:effectLst/>
                <a:ea typeface="Calibri" panose="020F0502020204030204" pitchFamily="34" charset="0"/>
              </a:rPr>
              <a:t>648</a:t>
            </a:r>
            <a:r>
              <a:rPr lang="en-GB" sz="1800" dirty="0">
                <a:effectLst/>
                <a:ea typeface="Calibri" panose="020F0502020204030204" pitchFamily="34" charset="0"/>
              </a:rPr>
              <a:t>, 1284–1296. https://doi.org/10.1016/j.scitotenv.2018.08.139. </a:t>
            </a:r>
            <a:endParaRPr lang="cs-CZ" sz="1800" dirty="0">
              <a:effectLst/>
              <a:ea typeface="Calibri" panose="020F0502020204030204" pitchFamily="34" charset="0"/>
            </a:endParaRPr>
          </a:p>
          <a:p>
            <a:pPr marL="180340" indent="-180340">
              <a:lnSpc>
                <a:spcPct val="107000"/>
              </a:lnSpc>
              <a:spcAft>
                <a:spcPts val="800"/>
              </a:spcAft>
            </a:pPr>
            <a:r>
              <a:rPr lang="en-GB" sz="1800" dirty="0">
                <a:effectLst/>
                <a:ea typeface="Times New Roman" panose="02020603050405020304" pitchFamily="18" charset="0"/>
              </a:rPr>
              <a:t>Camargue, France: travel, tourism and attractions in Camargue Natural Park. (n.d.). https://www.francethisway.com/places/camargue.php</a:t>
            </a:r>
            <a:r>
              <a:rPr lang="en-GB" sz="1800" dirty="0">
                <a:effectLst/>
                <a:ea typeface="Calibri" panose="020F0502020204030204" pitchFamily="34" charset="0"/>
              </a:rPr>
              <a:t> </a:t>
            </a:r>
            <a:endParaRPr lang="cs-CZ" sz="1800" dirty="0">
              <a:effectLst/>
              <a:ea typeface="Calibri" panose="020F0502020204030204" pitchFamily="34" charset="0"/>
            </a:endParaRPr>
          </a:p>
          <a:p>
            <a:pPr marL="180340" indent="-180340">
              <a:lnSpc>
                <a:spcPct val="107000"/>
              </a:lnSpc>
              <a:spcAft>
                <a:spcPts val="800"/>
              </a:spcAft>
            </a:pPr>
            <a:r>
              <a:rPr lang="en-GB" sz="1800" dirty="0">
                <a:effectLst/>
                <a:ea typeface="Calibri" panose="020F0502020204030204" pitchFamily="34" charset="0"/>
              </a:rPr>
              <a:t>EUROPARC Consulting GmbH [ECEAT – Projects and </a:t>
            </a:r>
            <a:r>
              <a:rPr lang="en-GB" sz="1800" dirty="0" err="1">
                <a:effectLst/>
                <a:ea typeface="Calibri" panose="020F0502020204030204" pitchFamily="34" charset="0"/>
              </a:rPr>
              <a:t>Lauku</a:t>
            </a:r>
            <a:r>
              <a:rPr lang="en-GB" sz="1800" dirty="0">
                <a:effectLst/>
                <a:ea typeface="Calibri" panose="020F0502020204030204" pitchFamily="34" charset="0"/>
              </a:rPr>
              <a:t> </a:t>
            </a:r>
            <a:r>
              <a:rPr lang="en-GB" sz="1800" dirty="0" err="1">
                <a:effectLst/>
                <a:ea typeface="Calibri" panose="020F0502020204030204" pitchFamily="34" charset="0"/>
              </a:rPr>
              <a:t>Ceļotājs</a:t>
            </a:r>
            <a:r>
              <a:rPr lang="en-GB" sz="1800" dirty="0">
                <a:effectLst/>
                <a:ea typeface="Calibri" panose="020F0502020204030204" pitchFamily="34" charset="0"/>
              </a:rPr>
              <a:t>] &amp; the Latvian Country Tourism Association. (2012). </a:t>
            </a:r>
            <a:r>
              <a:rPr lang="en-GB" sz="1800" i="1" dirty="0">
                <a:effectLst/>
                <a:ea typeface="Calibri" panose="020F0502020204030204" pitchFamily="34" charset="0"/>
              </a:rPr>
              <a:t>A starter guide to developing sustainable tourism in protected areas</a:t>
            </a:r>
            <a:r>
              <a:rPr lang="en-GB" sz="1800" dirty="0">
                <a:effectLst/>
                <a:ea typeface="Calibri" panose="020F0502020204030204" pitchFamily="34" charset="0"/>
              </a:rPr>
              <a:t>. </a:t>
            </a:r>
            <a:r>
              <a:rPr lang="en-GB" sz="1800" dirty="0">
                <a:effectLst/>
                <a:ea typeface="MuseoSans-100"/>
              </a:rPr>
              <a:t>retrieved from https://portals.iucn.org/library/sites/library/files/documents/SPE-Tou-064.pdf</a:t>
            </a:r>
            <a:endParaRPr lang="cs-CZ" sz="1800" dirty="0">
              <a:effectLst/>
              <a:ea typeface="Calibri" panose="020F0502020204030204" pitchFamily="34" charset="0"/>
            </a:endParaRPr>
          </a:p>
          <a:p>
            <a:pPr marL="180340" indent="-180340">
              <a:lnSpc>
                <a:spcPct val="107000"/>
              </a:lnSpc>
              <a:spcAft>
                <a:spcPts val="800"/>
              </a:spcAft>
            </a:pPr>
            <a:r>
              <a:rPr lang="en-GB" sz="1800" dirty="0">
                <a:effectLst/>
                <a:ea typeface="Calibri" panose="020F0502020204030204" pitchFamily="34" charset="0"/>
              </a:rPr>
              <a:t>Girard-</a:t>
            </a:r>
            <a:r>
              <a:rPr lang="en-GB" sz="1800" dirty="0" err="1">
                <a:effectLst/>
                <a:ea typeface="Calibri" panose="020F0502020204030204" pitchFamily="34" charset="0"/>
              </a:rPr>
              <a:t>Gervois</a:t>
            </a:r>
            <a:r>
              <a:rPr lang="en-GB" sz="1800" dirty="0">
                <a:effectLst/>
                <a:ea typeface="Calibri" panose="020F0502020204030204" pitchFamily="34" charset="0"/>
              </a:rPr>
              <a:t>, J. (2023, February 20). </a:t>
            </a:r>
            <a:r>
              <a:rPr lang="en-GB" sz="1800" i="1" dirty="0">
                <a:effectLst/>
                <a:ea typeface="Calibri" panose="020F0502020204030204" pitchFamily="34" charset="0"/>
              </a:rPr>
              <a:t>Camargue: Must See Area of Southern France That Will Surprise You</a:t>
            </a:r>
            <a:r>
              <a:rPr lang="en-GB" sz="1800" dirty="0">
                <a:effectLst/>
                <a:ea typeface="Calibri" panose="020F0502020204030204" pitchFamily="34" charset="0"/>
              </a:rPr>
              <a:t>. </a:t>
            </a:r>
            <a:r>
              <a:rPr lang="es-ES" sz="1800" dirty="0" err="1">
                <a:effectLst/>
                <a:ea typeface="Calibri" panose="020F0502020204030204" pitchFamily="34" charset="0"/>
              </a:rPr>
              <a:t>Trip</a:t>
            </a:r>
            <a:r>
              <a:rPr lang="es-ES" sz="1800" dirty="0">
                <a:effectLst/>
                <a:ea typeface="Calibri" panose="020F0502020204030204" pitchFamily="34" charset="0"/>
              </a:rPr>
              <a:t> USA France. https://tripusafrance.com/camargue-must-see-area-of-southern-france/</a:t>
            </a:r>
            <a:endParaRPr lang="cs-CZ" sz="1800" dirty="0">
              <a:effectLst/>
              <a:ea typeface="Calibri" panose="020F0502020204030204" pitchFamily="34" charset="0"/>
            </a:endParaRPr>
          </a:p>
        </p:txBody>
      </p:sp>
      <p:pic>
        <p:nvPicPr>
          <p:cNvPr id="6" name="Obrázek 5" descr="Obsah obrázku text&#10;&#10;Popis byl vytvořen automaticky">
            <a:extLst>
              <a:ext uri="{FF2B5EF4-FFF2-40B4-BE49-F238E27FC236}">
                <a16:creationId xmlns:a16="http://schemas.microsoft.com/office/drawing/2014/main" id="{8A929003-9602-D675-510D-5A30B7CAD2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304097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ED727D9-1729-4821-90AA-99DB0D852FC3}"/>
              </a:ext>
            </a:extLst>
          </p:cNvPr>
          <p:cNvSpPr>
            <a:spLocks noGrp="1"/>
          </p:cNvSpPr>
          <p:nvPr>
            <p:ph type="title"/>
          </p:nvPr>
        </p:nvSpPr>
        <p:spPr/>
        <p:txBody>
          <a:bodyPr/>
          <a:lstStyle/>
          <a:p>
            <a:r>
              <a:rPr lang="cs-CZ" dirty="0" err="1"/>
              <a:t>references</a:t>
            </a:r>
            <a:endParaRPr lang="en-US" dirty="0"/>
          </a:p>
        </p:txBody>
      </p:sp>
      <p:sp>
        <p:nvSpPr>
          <p:cNvPr id="3" name="Zástupný obsah 2">
            <a:extLst>
              <a:ext uri="{FF2B5EF4-FFF2-40B4-BE49-F238E27FC236}">
                <a16:creationId xmlns:a16="http://schemas.microsoft.com/office/drawing/2014/main" id="{AB3D338E-18BB-474E-83DD-ADB1B037D020}"/>
              </a:ext>
            </a:extLst>
          </p:cNvPr>
          <p:cNvSpPr>
            <a:spLocks noGrp="1"/>
          </p:cNvSpPr>
          <p:nvPr>
            <p:ph idx="1"/>
          </p:nvPr>
        </p:nvSpPr>
        <p:spPr>
          <a:xfrm>
            <a:off x="700635" y="2183795"/>
            <a:ext cx="10691265" cy="3636088"/>
          </a:xfrm>
        </p:spPr>
        <p:txBody>
          <a:bodyPr>
            <a:noAutofit/>
          </a:bodyPr>
          <a:lstStyle/>
          <a:p>
            <a:pPr marL="180340" indent="-180340">
              <a:lnSpc>
                <a:spcPct val="107000"/>
              </a:lnSpc>
              <a:spcAft>
                <a:spcPts val="800"/>
              </a:spcAft>
            </a:pPr>
            <a:r>
              <a:rPr lang="en-GB" sz="1800" dirty="0" err="1">
                <a:effectLst/>
                <a:ea typeface="Calibri" panose="020F0502020204030204" pitchFamily="34" charset="0"/>
              </a:rPr>
              <a:t>Moscardo</a:t>
            </a:r>
            <a:r>
              <a:rPr lang="en-GB" sz="1800" dirty="0">
                <a:effectLst/>
                <a:ea typeface="Calibri" panose="020F0502020204030204" pitchFamily="34" charset="0"/>
              </a:rPr>
              <a:t>, Gianna, Barbara Woods and Rebecca L. </a:t>
            </a:r>
            <a:r>
              <a:rPr lang="en-GB" sz="1800" dirty="0" err="1">
                <a:effectLst/>
                <a:ea typeface="Calibri" panose="020F0502020204030204" pitchFamily="34" charset="0"/>
              </a:rPr>
              <a:t>Saltzer</a:t>
            </a:r>
            <a:r>
              <a:rPr lang="en-GB" sz="1800" dirty="0">
                <a:effectLst/>
                <a:ea typeface="Calibri" panose="020F0502020204030204" pitchFamily="34" charset="0"/>
              </a:rPr>
              <a:t>, (2004</a:t>
            </a:r>
            <a:r>
              <a:rPr lang="en-GB" sz="1800" i="1" dirty="0">
                <a:effectLst/>
                <a:ea typeface="Calibri" panose="020F0502020204030204" pitchFamily="34" charset="0"/>
              </a:rPr>
              <a:t>). </a:t>
            </a:r>
            <a:r>
              <a:rPr lang="en-GB" sz="1800" dirty="0">
                <a:effectLst/>
                <a:ea typeface="Calibri" panose="020F0502020204030204" pitchFamily="34" charset="0"/>
              </a:rPr>
              <a:t>The role of interpretation in wildlife tourism,</a:t>
            </a:r>
            <a:r>
              <a:rPr lang="en-GB" sz="1800" i="1" dirty="0">
                <a:effectLst/>
                <a:ea typeface="Calibri" panose="020F0502020204030204" pitchFamily="34" charset="0"/>
              </a:rPr>
              <a:t> </a:t>
            </a:r>
            <a:r>
              <a:rPr lang="en-GB" sz="1800" dirty="0">
                <a:effectLst/>
                <a:ea typeface="Calibri" panose="020F0502020204030204" pitchFamily="34" charset="0"/>
              </a:rPr>
              <a:t>retrieved from</a:t>
            </a:r>
            <a:r>
              <a:rPr lang="en-GB" sz="1800" i="1" dirty="0">
                <a:effectLst/>
                <a:ea typeface="Calibri" panose="020F0502020204030204" pitchFamily="34" charset="0"/>
              </a:rPr>
              <a:t> </a:t>
            </a:r>
            <a:r>
              <a:rPr lang="en-GB" sz="1800" dirty="0">
                <a:effectLst/>
                <a:ea typeface="Calibri" panose="020F0502020204030204" pitchFamily="34" charset="0"/>
              </a:rPr>
              <a:t>https://researchonline.jcu.edu.au/7500/1/7500_Moscardo_et_al_2004.pdf</a:t>
            </a:r>
            <a:endParaRPr lang="cs-CZ" sz="1800" dirty="0">
              <a:effectLst/>
              <a:ea typeface="Calibri" panose="020F0502020204030204" pitchFamily="34" charset="0"/>
            </a:endParaRPr>
          </a:p>
          <a:p>
            <a:pPr marL="180340" indent="-180340">
              <a:lnSpc>
                <a:spcPct val="107000"/>
              </a:lnSpc>
              <a:spcAft>
                <a:spcPts val="800"/>
              </a:spcAft>
            </a:pPr>
            <a:r>
              <a:rPr lang="en-GB" sz="1800" dirty="0" err="1">
                <a:effectLst/>
                <a:ea typeface="Calibri" panose="020F0502020204030204" pitchFamily="34" charset="0"/>
              </a:rPr>
              <a:t>Vörösmarty</a:t>
            </a:r>
            <a:r>
              <a:rPr lang="en-GB" sz="1800" dirty="0">
                <a:effectLst/>
                <a:ea typeface="Calibri" panose="020F0502020204030204" pitchFamily="34" charset="0"/>
              </a:rPr>
              <a:t>, C. J., </a:t>
            </a:r>
            <a:r>
              <a:rPr lang="en-GB" sz="1800" dirty="0" err="1">
                <a:effectLst/>
                <a:ea typeface="Calibri" panose="020F0502020204030204" pitchFamily="34" charset="0"/>
              </a:rPr>
              <a:t>Syvitski</a:t>
            </a:r>
            <a:r>
              <a:rPr lang="en-GB" sz="1800" dirty="0">
                <a:effectLst/>
                <a:ea typeface="Calibri" panose="020F0502020204030204" pitchFamily="34" charset="0"/>
              </a:rPr>
              <a:t>, J., Day, J., de </a:t>
            </a:r>
            <a:r>
              <a:rPr lang="en-GB" sz="1800" dirty="0" err="1">
                <a:effectLst/>
                <a:ea typeface="Calibri" panose="020F0502020204030204" pitchFamily="34" charset="0"/>
              </a:rPr>
              <a:t>Sherbinin</a:t>
            </a:r>
            <a:r>
              <a:rPr lang="en-GB" sz="1800" dirty="0">
                <a:effectLst/>
                <a:ea typeface="Calibri" panose="020F0502020204030204" pitchFamily="34" charset="0"/>
              </a:rPr>
              <a:t>, A., </a:t>
            </a:r>
            <a:r>
              <a:rPr lang="en-GB" sz="1800" dirty="0" err="1">
                <a:effectLst/>
                <a:ea typeface="Calibri" panose="020F0502020204030204" pitchFamily="34" charset="0"/>
              </a:rPr>
              <a:t>Giosan</a:t>
            </a:r>
            <a:r>
              <a:rPr lang="en-GB" sz="1800" dirty="0">
                <a:effectLst/>
                <a:ea typeface="Calibri" panose="020F0502020204030204" pitchFamily="34" charset="0"/>
              </a:rPr>
              <a:t>, L., &amp; Paola, C. (2009). </a:t>
            </a:r>
            <a:r>
              <a:rPr lang="en-GB" sz="1800" i="1" dirty="0">
                <a:effectLst/>
                <a:ea typeface="Calibri" panose="020F0502020204030204" pitchFamily="34" charset="0"/>
              </a:rPr>
              <a:t>Battling to Save the World’s River Deltas</a:t>
            </a:r>
            <a:r>
              <a:rPr lang="en-GB" sz="1800" dirty="0">
                <a:effectLst/>
                <a:ea typeface="Calibri" panose="020F0502020204030204" pitchFamily="34" charset="0"/>
              </a:rPr>
              <a:t>. Bulletin of the Atomic Scientists, 65(2), 31–43. </a:t>
            </a:r>
            <a:r>
              <a:rPr lang="en-GB" sz="1800" dirty="0">
                <a:effectLst/>
                <a:ea typeface="Calibri" panose="020F0502020204030204" pitchFamily="34" charset="0"/>
                <a:hlinkClick r:id="rId2"/>
              </a:rPr>
              <a:t>https://doi.org/10.2968/065002005</a:t>
            </a:r>
            <a:endParaRPr lang="cs-CZ" sz="1800" dirty="0">
              <a:ea typeface="Calibri" panose="020F0502020204030204" pitchFamily="34" charset="0"/>
            </a:endParaRPr>
          </a:p>
          <a:p>
            <a:pPr marL="180340" indent="-180340">
              <a:lnSpc>
                <a:spcPct val="107000"/>
              </a:lnSpc>
              <a:spcAft>
                <a:spcPts val="800"/>
              </a:spcAft>
            </a:pPr>
            <a:r>
              <a:rPr lang="en-GB" sz="1800" dirty="0">
                <a:effectLst/>
                <a:ea typeface="Calibri" panose="020F0502020204030204" pitchFamily="34" charset="0"/>
              </a:rPr>
              <a:t>World Heritage. (n.d.). </a:t>
            </a:r>
            <a:r>
              <a:rPr lang="en-GB" sz="1800" i="1" dirty="0">
                <a:effectLst/>
                <a:ea typeface="Calibri" panose="020F0502020204030204" pitchFamily="34" charset="0"/>
              </a:rPr>
              <a:t>Danube Delta</a:t>
            </a:r>
            <a:r>
              <a:rPr lang="en-GB" sz="1800" dirty="0">
                <a:effectLst/>
                <a:ea typeface="Calibri" panose="020F0502020204030204" pitchFamily="34" charset="0"/>
              </a:rPr>
              <a:t>. World Heritage Data Sheet. Retrieved March 4, 2023, from http://world-heritage-datasheets.unep-wcmc.org/datasheet/output/site/danube-delta/ /site/</a:t>
            </a:r>
            <a:r>
              <a:rPr lang="en-GB" sz="1800" dirty="0" err="1">
                <a:effectLst/>
                <a:ea typeface="Calibri" panose="020F0502020204030204" pitchFamily="34" charset="0"/>
              </a:rPr>
              <a:t>danube</a:t>
            </a:r>
            <a:r>
              <a:rPr lang="en-GB" sz="1800" dirty="0">
                <a:effectLst/>
                <a:ea typeface="Calibri" panose="020F0502020204030204" pitchFamily="34" charset="0"/>
              </a:rPr>
              <a:t>-delta/  </a:t>
            </a:r>
            <a:endParaRPr lang="cs-CZ" sz="1800" dirty="0">
              <a:effectLst/>
              <a:ea typeface="Calibri" panose="020F0502020204030204" pitchFamily="34" charset="0"/>
            </a:endParaRPr>
          </a:p>
          <a:p>
            <a:pPr>
              <a:lnSpc>
                <a:spcPct val="100000"/>
              </a:lnSpc>
              <a:spcAft>
                <a:spcPts val="800"/>
              </a:spcAft>
            </a:pPr>
            <a:endParaRPr lang="en-GB" sz="1800" dirty="0">
              <a:effectLst/>
              <a:ea typeface="Calibri" panose="020F0502020204030204" pitchFamily="34" charset="0"/>
            </a:endParaRPr>
          </a:p>
        </p:txBody>
      </p:sp>
      <p:pic>
        <p:nvPicPr>
          <p:cNvPr id="6" name="Obrázek 5" descr="Obsah obrázku text&#10;&#10;Popis byl vytvořen automaticky">
            <a:extLst>
              <a:ext uri="{FF2B5EF4-FFF2-40B4-BE49-F238E27FC236}">
                <a16:creationId xmlns:a16="http://schemas.microsoft.com/office/drawing/2014/main" id="{8A929003-9602-D675-510D-5A30B7CAD2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32284772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Nadpis 13">
            <a:extLst>
              <a:ext uri="{FF2B5EF4-FFF2-40B4-BE49-F238E27FC236}">
                <a16:creationId xmlns:a16="http://schemas.microsoft.com/office/drawing/2014/main" id="{4F7E237C-2CAC-48E5-A58D-0493DC40D1D2}"/>
              </a:ext>
            </a:extLst>
          </p:cNvPr>
          <p:cNvSpPr>
            <a:spLocks noGrp="1"/>
          </p:cNvSpPr>
          <p:nvPr>
            <p:ph type="title"/>
          </p:nvPr>
        </p:nvSpPr>
        <p:spPr>
          <a:xfrm>
            <a:off x="422773" y="662257"/>
            <a:ext cx="4969297" cy="1543844"/>
          </a:xfrm>
        </p:spPr>
        <p:txBody>
          <a:bodyPr anchor="b">
            <a:normAutofit/>
          </a:bodyPr>
          <a:lstStyle/>
          <a:p>
            <a:r>
              <a:rPr lang="en-US" sz="1600" dirty="0">
                <a:latin typeface="+mn-lt"/>
                <a:ea typeface="+mn-ea"/>
                <a:cs typeface="+mn-cs"/>
              </a:rPr>
              <a:t>Output of the Erasmus+ K2 Strategic Partnership Project </a:t>
            </a:r>
            <a:r>
              <a:rPr lang="cs-CZ" sz="1600" dirty="0" err="1">
                <a:latin typeface="+mn-lt"/>
                <a:ea typeface="+mn-ea"/>
                <a:cs typeface="+mn-cs"/>
              </a:rPr>
              <a:t>Nr</a:t>
            </a:r>
            <a:r>
              <a:rPr lang="cs-CZ" sz="1600" dirty="0">
                <a:latin typeface="+mn-lt"/>
                <a:ea typeface="+mn-ea"/>
                <a:cs typeface="+mn-cs"/>
              </a:rPr>
              <a:t>. </a:t>
            </a:r>
            <a:r>
              <a:rPr lang="en-US" sz="1600" dirty="0">
                <a:latin typeface="+mn-lt"/>
                <a:ea typeface="+mn-ea"/>
                <a:cs typeface="+mn-cs"/>
              </a:rPr>
              <a:t>2020-1-CZ01-KA203-078407</a:t>
            </a:r>
            <a:br>
              <a:rPr lang="cs-CZ" sz="1600" b="1" dirty="0">
                <a:latin typeface="+mn-lt"/>
                <a:ea typeface="+mn-ea"/>
                <a:cs typeface="+mn-cs"/>
              </a:rPr>
            </a:br>
            <a:br>
              <a:rPr lang="cs-CZ" sz="2000" dirty="0">
                <a:latin typeface="+mn-lt"/>
              </a:rPr>
            </a:br>
            <a:r>
              <a:rPr lang="cs-CZ" sz="1800" b="1" dirty="0">
                <a:latin typeface="+mn-lt"/>
                <a:cs typeface="+mn-cs"/>
              </a:rPr>
              <a:t>„</a:t>
            </a:r>
            <a:r>
              <a:rPr lang="en-US" sz="1800" b="1" dirty="0">
                <a:latin typeface="+mn-lt"/>
                <a:cs typeface="+mn-cs"/>
              </a:rPr>
              <a:t>Methodology of Interpretation of European Nature Heritage in Tourism" 20</a:t>
            </a:r>
            <a:r>
              <a:rPr lang="cs-CZ" sz="1800" b="1" dirty="0">
                <a:latin typeface="+mn-lt"/>
                <a:cs typeface="+mn-cs"/>
              </a:rPr>
              <a:t>20</a:t>
            </a:r>
            <a:r>
              <a:rPr lang="en-US" sz="1800" b="1" dirty="0">
                <a:latin typeface="+mn-lt"/>
                <a:cs typeface="+mn-cs"/>
              </a:rPr>
              <a:t> – 202</a:t>
            </a:r>
            <a:r>
              <a:rPr lang="cs-CZ" sz="1800" b="1" dirty="0">
                <a:latin typeface="+mn-lt"/>
                <a:cs typeface="+mn-cs"/>
              </a:rPr>
              <a:t>3</a:t>
            </a:r>
          </a:p>
        </p:txBody>
      </p:sp>
      <p:sp>
        <p:nvSpPr>
          <p:cNvPr id="16" name="Zástupný obsah 15">
            <a:extLst>
              <a:ext uri="{FF2B5EF4-FFF2-40B4-BE49-F238E27FC236}">
                <a16:creationId xmlns:a16="http://schemas.microsoft.com/office/drawing/2014/main" id="{C81ED30B-003E-48A7-9313-45ABE4635C35}"/>
              </a:ext>
            </a:extLst>
          </p:cNvPr>
          <p:cNvSpPr>
            <a:spLocks noGrp="1"/>
          </p:cNvSpPr>
          <p:nvPr>
            <p:ph idx="1"/>
          </p:nvPr>
        </p:nvSpPr>
        <p:spPr>
          <a:xfrm>
            <a:off x="6193643" y="2565030"/>
            <a:ext cx="5575584" cy="3717056"/>
          </a:xfrm>
        </p:spPr>
        <p:txBody>
          <a:bodyPr>
            <a:noAutofit/>
          </a:bodyPr>
          <a:lstStyle/>
          <a:p>
            <a:pPr marL="0" indent="0">
              <a:spcBef>
                <a:spcPts val="80"/>
              </a:spcBef>
              <a:buNone/>
            </a:pPr>
            <a:r>
              <a:rPr lang="cs-CZ" sz="1600" b="1" dirty="0" err="1"/>
              <a:t>Participating</a:t>
            </a:r>
            <a:r>
              <a:rPr lang="cs-CZ" sz="1600" b="1" dirty="0"/>
              <a:t> </a:t>
            </a:r>
            <a:r>
              <a:rPr lang="cs-CZ" sz="1600" b="1" dirty="0" err="1"/>
              <a:t>universities</a:t>
            </a:r>
            <a:r>
              <a:rPr lang="cs-CZ" sz="1600" b="1" dirty="0"/>
              <a:t> and </a:t>
            </a:r>
            <a:r>
              <a:rPr lang="cs-CZ" sz="1600" b="1" dirty="0" err="1"/>
              <a:t>their</a:t>
            </a:r>
            <a:r>
              <a:rPr lang="cs-CZ" sz="1600" b="1" dirty="0"/>
              <a:t> </a:t>
            </a:r>
            <a:r>
              <a:rPr lang="cs-CZ" sz="1600" b="1" dirty="0" err="1"/>
              <a:t>academic</a:t>
            </a:r>
            <a:r>
              <a:rPr lang="cs-CZ" sz="1600" b="1" dirty="0"/>
              <a:t> </a:t>
            </a:r>
            <a:r>
              <a:rPr lang="cs-CZ" sz="1600" b="1" dirty="0" err="1"/>
              <a:t>teams</a:t>
            </a:r>
            <a:endParaRPr lang="cs-CZ" sz="1600" b="1" dirty="0"/>
          </a:p>
          <a:p>
            <a:pPr marL="0" indent="0">
              <a:spcBef>
                <a:spcPts val="80"/>
              </a:spcBef>
              <a:buNone/>
            </a:pPr>
            <a:endParaRPr lang="cs-CZ" sz="1600" b="1" dirty="0"/>
          </a:p>
          <a:p>
            <a:pPr>
              <a:spcBef>
                <a:spcPts val="80"/>
              </a:spcBef>
            </a:pPr>
            <a:r>
              <a:rPr lang="en-US" sz="1600" dirty="0">
                <a:effectLst/>
                <a:ea typeface="Times New Roman" panose="02020603050405020304" pitchFamily="18" charset="0"/>
              </a:rPr>
              <a:t>Prague University of Economics and Business</a:t>
            </a:r>
            <a:r>
              <a:rPr lang="cs-CZ" sz="1600" dirty="0">
                <a:effectLst/>
                <a:ea typeface="Times New Roman" panose="02020603050405020304" pitchFamily="18" charset="0"/>
              </a:rPr>
              <a:t>, </a:t>
            </a:r>
            <a:r>
              <a:rPr lang="en-GB" sz="1600" dirty="0">
                <a:effectLst/>
                <a:ea typeface="Times New Roman" panose="02020603050405020304" pitchFamily="18" charset="0"/>
              </a:rPr>
              <a:t>Czech Republic</a:t>
            </a:r>
            <a:r>
              <a:rPr lang="cs-CZ" sz="1600" dirty="0">
                <a:ea typeface="Times New Roman" panose="02020603050405020304" pitchFamily="18" charset="0"/>
              </a:rPr>
              <a:t>;</a:t>
            </a:r>
          </a:p>
          <a:p>
            <a:pPr>
              <a:spcBef>
                <a:spcPts val="80"/>
              </a:spcBef>
            </a:pPr>
            <a:r>
              <a:rPr lang="en-GB" sz="1600" dirty="0" err="1"/>
              <a:t>Alexandru</a:t>
            </a:r>
            <a:r>
              <a:rPr lang="en-GB" sz="1600" dirty="0"/>
              <a:t> </a:t>
            </a:r>
            <a:r>
              <a:rPr lang="en-GB" sz="1600" dirty="0" err="1"/>
              <a:t>Ioan</a:t>
            </a:r>
            <a:r>
              <a:rPr lang="en-GB" sz="1600" dirty="0"/>
              <a:t> </a:t>
            </a:r>
            <a:r>
              <a:rPr lang="en-GB" sz="1600" dirty="0" err="1"/>
              <a:t>Cuza</a:t>
            </a:r>
            <a:r>
              <a:rPr lang="en-GB" sz="1600" dirty="0"/>
              <a:t> University of </a:t>
            </a:r>
            <a:r>
              <a:rPr lang="en-GB" sz="1600" dirty="0" err="1"/>
              <a:t>Iași</a:t>
            </a:r>
            <a:r>
              <a:rPr lang="en-GB" sz="1600" dirty="0"/>
              <a:t>, Romania; </a:t>
            </a:r>
            <a:endParaRPr lang="cs-CZ" sz="1600" dirty="0"/>
          </a:p>
          <a:p>
            <a:pPr>
              <a:spcBef>
                <a:spcPts val="80"/>
              </a:spcBef>
            </a:pPr>
            <a:r>
              <a:rPr lang="de-DE" sz="1600" dirty="0"/>
              <a:t>Fachhochschule des Mittelstands, Germany; </a:t>
            </a:r>
            <a:endParaRPr lang="cs-CZ" sz="1600" dirty="0"/>
          </a:p>
          <a:p>
            <a:pPr>
              <a:spcBef>
                <a:spcPts val="80"/>
              </a:spcBef>
            </a:pPr>
            <a:r>
              <a:rPr lang="en-US" sz="1600" dirty="0"/>
              <a:t>Munster Technological University</a:t>
            </a:r>
            <a:r>
              <a:rPr lang="cs-CZ" sz="1600" dirty="0"/>
              <a:t>,</a:t>
            </a:r>
            <a:r>
              <a:rPr lang="en-US" sz="1600" dirty="0"/>
              <a:t> Cork, Ireland</a:t>
            </a:r>
            <a:endParaRPr lang="cs-CZ" sz="1600" dirty="0"/>
          </a:p>
          <a:p>
            <a:pPr>
              <a:spcBef>
                <a:spcPts val="80"/>
              </a:spcBef>
            </a:pPr>
            <a:r>
              <a:rPr lang="es-ES" sz="1600" dirty="0"/>
              <a:t>Universidad Europea de Madrid, Spain; </a:t>
            </a:r>
            <a:endParaRPr lang="cs-CZ" sz="1600" dirty="0"/>
          </a:p>
          <a:p>
            <a:pPr>
              <a:spcBef>
                <a:spcPts val="80"/>
              </a:spcBef>
            </a:pPr>
            <a:r>
              <a:rPr lang="cs-CZ" sz="1600" dirty="0" err="1"/>
              <a:t>Universidade</a:t>
            </a:r>
            <a:r>
              <a:rPr lang="cs-CZ" sz="1600" dirty="0"/>
              <a:t> do Porto, Portugal;</a:t>
            </a:r>
          </a:p>
          <a:p>
            <a:pPr>
              <a:spcBef>
                <a:spcPts val="80"/>
              </a:spcBef>
            </a:pPr>
            <a:r>
              <a:rPr lang="en-GB" sz="1600" dirty="0"/>
              <a:t>University of Applied Sciences Burgenland, Austria;</a:t>
            </a:r>
            <a:endParaRPr lang="cs-CZ" sz="1600" dirty="0"/>
          </a:p>
          <a:p>
            <a:pPr>
              <a:spcBef>
                <a:spcPts val="80"/>
              </a:spcBef>
            </a:pPr>
            <a:r>
              <a:rPr lang="cs-CZ" sz="1600" dirty="0" err="1"/>
              <a:t>Vytauto</a:t>
            </a:r>
            <a:r>
              <a:rPr lang="cs-CZ" sz="1600" dirty="0"/>
              <a:t> </a:t>
            </a:r>
            <a:r>
              <a:rPr lang="cs-CZ" sz="1600" dirty="0" err="1"/>
              <a:t>Didziojo</a:t>
            </a:r>
            <a:r>
              <a:rPr lang="cs-CZ" sz="1600" dirty="0"/>
              <a:t> </a:t>
            </a:r>
            <a:r>
              <a:rPr lang="cs-CZ" sz="1600" dirty="0" err="1"/>
              <a:t>Universitetas</a:t>
            </a:r>
            <a:r>
              <a:rPr lang="cs-CZ" sz="1600" dirty="0"/>
              <a:t>, </a:t>
            </a:r>
            <a:r>
              <a:rPr lang="cs-CZ" sz="1600" dirty="0" err="1"/>
              <a:t>Lithuania</a:t>
            </a:r>
            <a:r>
              <a:rPr lang="cs-CZ" sz="1600" dirty="0"/>
              <a:t>.</a:t>
            </a:r>
          </a:p>
          <a:p>
            <a:pPr>
              <a:spcBef>
                <a:spcPts val="80"/>
              </a:spcBef>
            </a:pPr>
            <a:endParaRPr lang="cs-CZ" sz="1600" dirty="0">
              <a:ea typeface="Times New Roman" panose="02020603050405020304" pitchFamily="18" charset="0"/>
              <a:cs typeface="Times New Roman" panose="02020603050405020304" pitchFamily="18" charset="0"/>
            </a:endParaRPr>
          </a:p>
        </p:txBody>
      </p:sp>
      <p:pic>
        <p:nvPicPr>
          <p:cNvPr id="33" name="Obrázek 32" descr="Obsah obrázku text&#10;&#10;Popis byl vytvořen automaticky">
            <a:extLst>
              <a:ext uri="{FF2B5EF4-FFF2-40B4-BE49-F238E27FC236}">
                <a16:creationId xmlns:a16="http://schemas.microsoft.com/office/drawing/2014/main" id="{92C66C0C-75C2-4D02-BD5B-B229A3BC3D67}"/>
              </a:ext>
            </a:extLst>
          </p:cNvPr>
          <p:cNvPicPr>
            <a:picLocks noChangeAspect="1"/>
          </p:cNvPicPr>
          <p:nvPr/>
        </p:nvPicPr>
        <p:blipFill rotWithShape="1">
          <a:blip r:embed="rId2">
            <a:extLst>
              <a:ext uri="{28A0092B-C50C-407E-A947-70E740481C1C}">
                <a14:useLocalDpi xmlns:a14="http://schemas.microsoft.com/office/drawing/2010/main" val="0"/>
              </a:ext>
            </a:extLst>
          </a:blip>
          <a:srcRect l="23785"/>
          <a:stretch/>
        </p:blipFill>
        <p:spPr>
          <a:xfrm>
            <a:off x="6702289" y="662257"/>
            <a:ext cx="5066938" cy="1461609"/>
          </a:xfrm>
          <a:prstGeom prst="rect">
            <a:avLst/>
          </a:prstGeom>
        </p:spPr>
      </p:pic>
      <p:pic>
        <p:nvPicPr>
          <p:cNvPr id="9" name="Obrázek 8" descr="Obsah obrázku krajina, venku, příroda, Pohoří&#10;&#10;Popis byl vytvořen automaticky">
            <a:extLst>
              <a:ext uri="{FF2B5EF4-FFF2-40B4-BE49-F238E27FC236}">
                <a16:creationId xmlns:a16="http://schemas.microsoft.com/office/drawing/2014/main" id="{4DAD2D8B-BE91-395E-2F9C-1F6C2C1182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773" y="2565030"/>
            <a:ext cx="5575584" cy="3717056"/>
          </a:xfrm>
          <a:prstGeom prst="rect">
            <a:avLst/>
          </a:prstGeom>
        </p:spPr>
      </p:pic>
    </p:spTree>
    <p:extLst>
      <p:ext uri="{BB962C8B-B14F-4D97-AF65-F5344CB8AC3E}">
        <p14:creationId xmlns:p14="http://schemas.microsoft.com/office/powerpoint/2010/main" val="18634955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0" name="Rectangle 45">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F400F0CD-D7AA-4DC7-AAC5-9BAE5535BEC3}"/>
              </a:ext>
            </a:extLst>
          </p:cNvPr>
          <p:cNvSpPr>
            <a:spLocks noGrp="1"/>
          </p:cNvSpPr>
          <p:nvPr>
            <p:ph type="ctrTitle"/>
          </p:nvPr>
        </p:nvSpPr>
        <p:spPr>
          <a:xfrm>
            <a:off x="695325" y="4727768"/>
            <a:ext cx="10591800" cy="978772"/>
          </a:xfrm>
        </p:spPr>
        <p:txBody>
          <a:bodyPr>
            <a:noAutofit/>
          </a:bodyPr>
          <a:lstStyle/>
          <a:p>
            <a:pPr>
              <a:lnSpc>
                <a:spcPct val="90000"/>
              </a:lnSpc>
            </a:pPr>
            <a:r>
              <a:rPr lang="cs-CZ" sz="3800" dirty="0"/>
              <a:t>5 VOLCANOES / </a:t>
            </a:r>
            <a:r>
              <a:rPr lang="cs-CZ" sz="3800" dirty="0" err="1"/>
              <a:t>Azores</a:t>
            </a:r>
            <a:endParaRPr lang="en-US" sz="3800" dirty="0"/>
          </a:p>
        </p:txBody>
      </p:sp>
      <p:sp>
        <p:nvSpPr>
          <p:cNvPr id="3" name="Podnadpis 2">
            <a:extLst>
              <a:ext uri="{FF2B5EF4-FFF2-40B4-BE49-F238E27FC236}">
                <a16:creationId xmlns:a16="http://schemas.microsoft.com/office/drawing/2014/main" id="{FE9E3DF7-E9CB-42F7-8250-90BE28693EE9}"/>
              </a:ext>
            </a:extLst>
          </p:cNvPr>
          <p:cNvSpPr>
            <a:spLocks noGrp="1"/>
          </p:cNvSpPr>
          <p:nvPr>
            <p:ph type="subTitle" idx="1"/>
          </p:nvPr>
        </p:nvSpPr>
        <p:spPr>
          <a:xfrm>
            <a:off x="695325" y="5879227"/>
            <a:ext cx="9470954" cy="533983"/>
          </a:xfrm>
        </p:spPr>
        <p:txBody>
          <a:bodyPr anchor="t">
            <a:normAutofit/>
          </a:bodyPr>
          <a:lstStyle/>
          <a:p>
            <a:r>
              <a:rPr lang="en-US" sz="1700" dirty="0">
                <a:latin typeface="Avenir Next LT Pro" panose="020B0504020202020204" pitchFamily="34" charset="-18"/>
              </a:rPr>
              <a:t>Methodology of Interpretation of European Nature Heritage in Tourism</a:t>
            </a:r>
            <a:endParaRPr lang="cs-CZ" sz="1700" dirty="0">
              <a:latin typeface="Avenir Next LT Pro" panose="020B0504020202020204" pitchFamily="34" charset="-18"/>
            </a:endParaRPr>
          </a:p>
        </p:txBody>
      </p:sp>
      <p:cxnSp>
        <p:nvCxnSpPr>
          <p:cNvPr id="93" name="Straight Connector 47">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455508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Obrázek 3">
            <a:extLst>
              <a:ext uri="{FF2B5EF4-FFF2-40B4-BE49-F238E27FC236}">
                <a16:creationId xmlns:a16="http://schemas.microsoft.com/office/drawing/2014/main" id="{EC55D56D-3539-133F-0A06-5FA7361B0633}"/>
              </a:ext>
            </a:extLst>
          </p:cNvPr>
          <p:cNvPicPr>
            <a:picLocks noChangeAspect="1"/>
          </p:cNvPicPr>
          <p:nvPr/>
        </p:nvPicPr>
        <p:blipFill rotWithShape="1">
          <a:blip r:embed="rId2"/>
          <a:srcRect l="-1" t="2423" r="362" b="14640"/>
          <a:stretch/>
        </p:blipFill>
        <p:spPr>
          <a:xfrm>
            <a:off x="800100" y="700311"/>
            <a:ext cx="10591800" cy="3504501"/>
          </a:xfrm>
          <a:prstGeom prst="rect">
            <a:avLst/>
          </a:prstGeom>
        </p:spPr>
      </p:pic>
    </p:spTree>
    <p:extLst>
      <p:ext uri="{BB962C8B-B14F-4D97-AF65-F5344CB8AC3E}">
        <p14:creationId xmlns:p14="http://schemas.microsoft.com/office/powerpoint/2010/main" val="1702184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5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9">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05A7CBCA-6574-B832-ACF1-10057136BF84}"/>
              </a:ext>
            </a:extLst>
          </p:cNvPr>
          <p:cNvSpPr>
            <a:spLocks noGrp="1"/>
          </p:cNvSpPr>
          <p:nvPr>
            <p:ph type="title"/>
          </p:nvPr>
        </p:nvSpPr>
        <p:spPr>
          <a:xfrm>
            <a:off x="690587" y="907128"/>
            <a:ext cx="6699564" cy="1378871"/>
          </a:xfrm>
        </p:spPr>
        <p:txBody>
          <a:bodyPr>
            <a:normAutofit/>
          </a:bodyPr>
          <a:lstStyle/>
          <a:p>
            <a:r>
              <a:rPr lang="cs-CZ"/>
              <a:t>Introduction to the azores</a:t>
            </a:r>
            <a:endParaRPr lang="cs-CZ" dirty="0"/>
          </a:p>
        </p:txBody>
      </p:sp>
      <p:cxnSp>
        <p:nvCxnSpPr>
          <p:cNvPr id="25" name="Straight Connector 11">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65151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B50CFEEC-19CD-E691-EB80-C7FD91162BDB}"/>
              </a:ext>
            </a:extLst>
          </p:cNvPr>
          <p:cNvSpPr>
            <a:spLocks noGrp="1"/>
          </p:cNvSpPr>
          <p:nvPr>
            <p:ph idx="1"/>
          </p:nvPr>
        </p:nvSpPr>
        <p:spPr>
          <a:xfrm>
            <a:off x="695326" y="2285999"/>
            <a:ext cx="6766748" cy="3649080"/>
          </a:xfrm>
        </p:spPr>
        <p:txBody>
          <a:bodyPr>
            <a:normAutofit/>
          </a:bodyPr>
          <a:lstStyle/>
          <a:p>
            <a:r>
              <a:rPr lang="en-US" b="1" dirty="0"/>
              <a:t>Archipelago of nine islands in the North Atlantic Ocean</a:t>
            </a:r>
          </a:p>
          <a:p>
            <a:r>
              <a:rPr lang="en-US" b="1" dirty="0"/>
              <a:t>Unique</a:t>
            </a:r>
            <a:r>
              <a:rPr lang="en-US" dirty="0"/>
              <a:t> </a:t>
            </a:r>
            <a:r>
              <a:rPr lang="en-US" b="1" dirty="0"/>
              <a:t>geological features </a:t>
            </a:r>
            <a:r>
              <a:rPr lang="en-US" dirty="0"/>
              <a:t>due to its position on three tectonic plates</a:t>
            </a:r>
          </a:p>
          <a:p>
            <a:r>
              <a:rPr lang="en-US" dirty="0"/>
              <a:t>Not yet discovered by mass tourism</a:t>
            </a:r>
          </a:p>
          <a:p>
            <a:r>
              <a:rPr lang="en-US" dirty="0"/>
              <a:t>Certified as a sustainable destination (</a:t>
            </a:r>
            <a:r>
              <a:rPr lang="en-US" dirty="0" err="1"/>
              <a:t>EarthCheck</a:t>
            </a:r>
            <a:r>
              <a:rPr lang="en-US" dirty="0"/>
              <a:t>)</a:t>
            </a:r>
          </a:p>
          <a:p>
            <a:r>
              <a:rPr lang="en-US" dirty="0"/>
              <a:t>Environmentally integrated interpretative centers</a:t>
            </a:r>
            <a:endParaRPr lang="cs-CZ" dirty="0"/>
          </a:p>
        </p:txBody>
      </p:sp>
      <p:cxnSp>
        <p:nvCxnSpPr>
          <p:cNvPr id="26" name="Straight Connector 13">
            <a:extLst>
              <a:ext uri="{FF2B5EF4-FFF2-40B4-BE49-F238E27FC236}">
                <a16:creationId xmlns:a16="http://schemas.microsoft.com/office/drawing/2014/main" id="{CBA3C59D-8641-484F-A35C-361AD7E155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2521"/>
            <a:ext cx="6515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2" descr="Hora, Ostrov, Moře, Oceán, Voda">
            <a:extLst>
              <a:ext uri="{FF2B5EF4-FFF2-40B4-BE49-F238E27FC236}">
                <a16:creationId xmlns:a16="http://schemas.microsoft.com/office/drawing/2014/main" id="{1DC6A30A-5DBE-35A6-240D-CAB8A4F8DB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901" r="3044"/>
          <a:stretch/>
        </p:blipFill>
        <p:spPr bwMode="auto">
          <a:xfrm>
            <a:off x="8115300" y="10"/>
            <a:ext cx="4076700" cy="6857990"/>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descr="Obsah obrázku text&#10;&#10;Popis byl vytvořen automaticky">
            <a:extLst>
              <a:ext uri="{FF2B5EF4-FFF2-40B4-BE49-F238E27FC236}">
                <a16:creationId xmlns:a16="http://schemas.microsoft.com/office/drawing/2014/main" id="{62D327AE-67A9-DDEA-BEFD-E90094ED12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73446"/>
            <a:ext cx="3175810" cy="698195"/>
          </a:xfrm>
          <a:prstGeom prst="rect">
            <a:avLst/>
          </a:prstGeom>
        </p:spPr>
      </p:pic>
    </p:spTree>
    <p:extLst>
      <p:ext uri="{BB962C8B-B14F-4D97-AF65-F5344CB8AC3E}">
        <p14:creationId xmlns:p14="http://schemas.microsoft.com/office/powerpoint/2010/main" val="23068985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543117-F283-160E-9AF1-8B54965C1C14}"/>
              </a:ext>
            </a:extLst>
          </p:cNvPr>
          <p:cNvSpPr>
            <a:spLocks noGrp="1"/>
          </p:cNvSpPr>
          <p:nvPr>
            <p:ph type="title"/>
          </p:nvPr>
        </p:nvSpPr>
        <p:spPr/>
        <p:txBody>
          <a:bodyPr/>
          <a:lstStyle/>
          <a:p>
            <a:r>
              <a:rPr lang="en-US" dirty="0" err="1"/>
              <a:t>Geotourism</a:t>
            </a:r>
            <a:r>
              <a:rPr lang="en-US" dirty="0"/>
              <a:t> and the ABC model</a:t>
            </a:r>
            <a:endParaRPr lang="cs-CZ" dirty="0"/>
          </a:p>
        </p:txBody>
      </p:sp>
      <p:sp>
        <p:nvSpPr>
          <p:cNvPr id="3" name="Zástupný obsah 2">
            <a:extLst>
              <a:ext uri="{FF2B5EF4-FFF2-40B4-BE49-F238E27FC236}">
                <a16:creationId xmlns:a16="http://schemas.microsoft.com/office/drawing/2014/main" id="{39D5B5C2-6D85-E061-40A8-CC3D91D20564}"/>
              </a:ext>
            </a:extLst>
          </p:cNvPr>
          <p:cNvSpPr>
            <a:spLocks noGrp="1"/>
          </p:cNvSpPr>
          <p:nvPr>
            <p:ph idx="1"/>
          </p:nvPr>
        </p:nvSpPr>
        <p:spPr/>
        <p:txBody>
          <a:bodyPr/>
          <a:lstStyle/>
          <a:p>
            <a:r>
              <a:rPr lang="en-US" dirty="0"/>
              <a:t>Most problems result from a </a:t>
            </a:r>
            <a:r>
              <a:rPr lang="en-US" b="1" dirty="0"/>
              <a:t>lack of connection</a:t>
            </a:r>
            <a:r>
              <a:rPr lang="en-US" dirty="0"/>
              <a:t> </a:t>
            </a:r>
            <a:r>
              <a:rPr lang="en-US" b="1" dirty="0"/>
              <a:t>between mankind and nature</a:t>
            </a:r>
            <a:r>
              <a:rPr lang="en-US" dirty="0"/>
              <a:t> (</a:t>
            </a:r>
            <a:r>
              <a:rPr lang="en-US" dirty="0" err="1"/>
              <a:t>Pásková</a:t>
            </a:r>
            <a:r>
              <a:rPr lang="en-US" dirty="0"/>
              <a:t> et al, 2021)</a:t>
            </a:r>
            <a:r>
              <a:rPr lang="cs-CZ" dirty="0"/>
              <a:t>.</a:t>
            </a:r>
          </a:p>
          <a:p>
            <a:r>
              <a:rPr lang="en-US" b="1" dirty="0" err="1"/>
              <a:t>Geotourism</a:t>
            </a:r>
            <a:r>
              <a:rPr lang="en-US" dirty="0"/>
              <a:t> focuses on geology, landscape, and the interconnections between abiotic, biotic, and cultural elements</a:t>
            </a:r>
          </a:p>
          <a:p>
            <a:r>
              <a:rPr lang="en-US" dirty="0"/>
              <a:t>ABC model: </a:t>
            </a:r>
            <a:r>
              <a:rPr lang="en-US" b="1" dirty="0"/>
              <a:t>Abiotic</a:t>
            </a:r>
            <a:r>
              <a:rPr lang="en-US" dirty="0"/>
              <a:t> (climate and soil), </a:t>
            </a:r>
            <a:r>
              <a:rPr lang="en-US" b="1" dirty="0"/>
              <a:t>Biotic</a:t>
            </a:r>
            <a:r>
              <a:rPr lang="en-US" dirty="0"/>
              <a:t> (animals and plants), </a:t>
            </a:r>
            <a:r>
              <a:rPr lang="en-US" b="1" dirty="0"/>
              <a:t>Cultural</a:t>
            </a:r>
            <a:r>
              <a:rPr lang="en-US" dirty="0"/>
              <a:t> (human)</a:t>
            </a:r>
            <a:r>
              <a:rPr lang="cs-CZ" dirty="0"/>
              <a:t> </a:t>
            </a:r>
            <a:r>
              <a:rPr lang="cs-CZ" b="1" dirty="0" err="1"/>
              <a:t>elements</a:t>
            </a:r>
            <a:r>
              <a:rPr lang="cs-CZ" dirty="0"/>
              <a:t> (</a:t>
            </a:r>
            <a:r>
              <a:rPr lang="cs-CZ" dirty="0" err="1"/>
              <a:t>Dowling</a:t>
            </a:r>
            <a:r>
              <a:rPr lang="cs-CZ" dirty="0"/>
              <a:t>, 2013). </a:t>
            </a:r>
            <a:endParaRPr lang="en-US" dirty="0"/>
          </a:p>
          <a:p>
            <a:r>
              <a:rPr lang="en-US" dirty="0" err="1"/>
              <a:t>Geotourism</a:t>
            </a:r>
            <a:r>
              <a:rPr lang="en-US" dirty="0"/>
              <a:t> facilities like geo-trails, guided tours, and interpretation centers educate visitors and create a connection with the landscape</a:t>
            </a:r>
          </a:p>
        </p:txBody>
      </p:sp>
      <p:pic>
        <p:nvPicPr>
          <p:cNvPr id="4" name="Obrázek 3" descr="Obsah obrázku text&#10;&#10;Popis byl vytvořen automaticky">
            <a:extLst>
              <a:ext uri="{FF2B5EF4-FFF2-40B4-BE49-F238E27FC236}">
                <a16:creationId xmlns:a16="http://schemas.microsoft.com/office/drawing/2014/main" id="{56E06BF4-A859-C361-0F9A-128D19B761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26698112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E3F1C9CC-709B-1A65-F886-211D74ECEEBE}"/>
              </a:ext>
            </a:extLst>
          </p:cNvPr>
          <p:cNvSpPr>
            <a:spLocks noGrp="1"/>
          </p:cNvSpPr>
          <p:nvPr>
            <p:ph type="title"/>
          </p:nvPr>
        </p:nvSpPr>
        <p:spPr>
          <a:xfrm>
            <a:off x="694111" y="909637"/>
            <a:ext cx="5933795" cy="1362073"/>
          </a:xfrm>
        </p:spPr>
        <p:txBody>
          <a:bodyPr>
            <a:normAutofit/>
          </a:bodyPr>
          <a:lstStyle/>
          <a:p>
            <a:r>
              <a:rPr lang="cs-CZ" dirty="0" err="1"/>
              <a:t>Geotourist</a:t>
            </a:r>
            <a:r>
              <a:rPr lang="cs-CZ" dirty="0"/>
              <a:t> </a:t>
            </a:r>
            <a:r>
              <a:rPr lang="cs-CZ" dirty="0" err="1"/>
              <a:t>types</a:t>
            </a:r>
            <a:endParaRPr lang="cs-CZ" dirty="0"/>
          </a:p>
        </p:txBody>
      </p:sp>
      <p:cxnSp>
        <p:nvCxnSpPr>
          <p:cNvPr id="26" name="Straight Connector 25">
            <a:extLst>
              <a:ext uri="{FF2B5EF4-FFF2-40B4-BE49-F238E27FC236}">
                <a16:creationId xmlns:a16="http://schemas.microsoft.com/office/drawing/2014/main" id="{511FC409-B3C2-4F68-865C-C5333D6F27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57150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7191C690-7160-60DA-64CD-5C1E6DAC44ED}"/>
              </a:ext>
            </a:extLst>
          </p:cNvPr>
          <p:cNvSpPr>
            <a:spLocks noGrp="1"/>
          </p:cNvSpPr>
          <p:nvPr>
            <p:ph idx="1"/>
          </p:nvPr>
        </p:nvSpPr>
        <p:spPr>
          <a:xfrm>
            <a:off x="700088" y="2276474"/>
            <a:ext cx="6041371" cy="3553109"/>
          </a:xfrm>
        </p:spPr>
        <p:txBody>
          <a:bodyPr>
            <a:normAutofit/>
          </a:bodyPr>
          <a:lstStyle/>
          <a:p>
            <a:r>
              <a:rPr lang="en-US" b="1" dirty="0"/>
              <a:t>Geo-experts or geo-specialists </a:t>
            </a:r>
            <a:r>
              <a:rPr lang="en-US" dirty="0"/>
              <a:t>with a strong interest in geology</a:t>
            </a:r>
            <a:r>
              <a:rPr lang="cs-CZ" dirty="0"/>
              <a:t> (</a:t>
            </a:r>
            <a:r>
              <a:rPr lang="cs-CZ" dirty="0" err="1"/>
              <a:t>Dowling</a:t>
            </a:r>
            <a:r>
              <a:rPr lang="cs-CZ" dirty="0"/>
              <a:t> et al., 2021, p. 119)</a:t>
            </a:r>
            <a:endParaRPr lang="en-US" dirty="0"/>
          </a:p>
          <a:p>
            <a:r>
              <a:rPr lang="en-US" b="1" dirty="0"/>
              <a:t>Incidental, accidental, serendipitous, intentional, and purposeful </a:t>
            </a:r>
            <a:r>
              <a:rPr lang="en-US" b="1" dirty="0" err="1"/>
              <a:t>geotourists</a:t>
            </a:r>
            <a:r>
              <a:rPr lang="cs-CZ" b="1" dirty="0"/>
              <a:t> </a:t>
            </a:r>
            <a:r>
              <a:rPr lang="cs-CZ" dirty="0"/>
              <a:t>(</a:t>
            </a:r>
            <a:r>
              <a:rPr lang="cs-CZ" dirty="0" err="1"/>
              <a:t>Dowling</a:t>
            </a:r>
            <a:r>
              <a:rPr lang="cs-CZ" dirty="0"/>
              <a:t> et al., 2021, p. 119),</a:t>
            </a:r>
            <a:endParaRPr lang="en-US" dirty="0"/>
          </a:p>
          <a:p>
            <a:r>
              <a:rPr lang="en-US" dirty="0"/>
              <a:t>Interpretation and didactic activities are important to cater to different types of </a:t>
            </a:r>
            <a:r>
              <a:rPr lang="en-US" dirty="0" err="1"/>
              <a:t>geotourists</a:t>
            </a:r>
            <a:r>
              <a:rPr lang="en-US" dirty="0"/>
              <a:t> and minimize cultural intrusion and disruption</a:t>
            </a:r>
            <a:r>
              <a:rPr lang="cs-CZ" dirty="0"/>
              <a:t>.</a:t>
            </a:r>
          </a:p>
        </p:txBody>
      </p:sp>
      <p:pic>
        <p:nvPicPr>
          <p:cNvPr id="12" name="Obrázek 11" descr="Obsah obrázku strom, venku, Přírodní krajina, proud řeky&#10;&#10;Popis byl vytvořen automaticky">
            <a:extLst>
              <a:ext uri="{FF2B5EF4-FFF2-40B4-BE49-F238E27FC236}">
                <a16:creationId xmlns:a16="http://schemas.microsoft.com/office/drawing/2014/main" id="{FA0020B6-09B6-FB5F-F8FB-A203241458C1}"/>
              </a:ext>
            </a:extLst>
          </p:cNvPr>
          <p:cNvPicPr>
            <a:picLocks noChangeAspect="1"/>
          </p:cNvPicPr>
          <p:nvPr/>
        </p:nvPicPr>
        <p:blipFill rotWithShape="1">
          <a:blip r:embed="rId2">
            <a:extLst>
              <a:ext uri="{28A0092B-C50C-407E-A947-70E740481C1C}">
                <a14:useLocalDpi xmlns:a14="http://schemas.microsoft.com/office/drawing/2010/main" val="0"/>
              </a:ext>
            </a:extLst>
          </a:blip>
          <a:srcRect l="30152" r="19443" b="2"/>
          <a:stretch/>
        </p:blipFill>
        <p:spPr>
          <a:xfrm>
            <a:off x="7315200" y="715218"/>
            <a:ext cx="4076700" cy="5418871"/>
          </a:xfrm>
          <a:prstGeom prst="rect">
            <a:avLst/>
          </a:prstGeom>
        </p:spPr>
      </p:pic>
      <p:cxnSp>
        <p:nvCxnSpPr>
          <p:cNvPr id="28" name="Straight Connector 27">
            <a:extLst>
              <a:ext uri="{FF2B5EF4-FFF2-40B4-BE49-F238E27FC236}">
                <a16:creationId xmlns:a16="http://schemas.microsoft.com/office/drawing/2014/main" id="{B810270D-76A7-44B3-9746-7EDF57886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5715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Obrázek 13" descr="Obsah obrázku text&#10;&#10;Popis byl vytvořen automaticky">
            <a:extLst>
              <a:ext uri="{FF2B5EF4-FFF2-40B4-BE49-F238E27FC236}">
                <a16:creationId xmlns:a16="http://schemas.microsoft.com/office/drawing/2014/main" id="{7AA24B76-B8AB-0540-1614-1BB939C137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13902091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5469D8E-BC68-7114-5E4C-80A6CE144848}"/>
              </a:ext>
            </a:extLst>
          </p:cNvPr>
          <p:cNvSpPr>
            <a:spLocks noGrp="1"/>
          </p:cNvSpPr>
          <p:nvPr>
            <p:ph type="title"/>
          </p:nvPr>
        </p:nvSpPr>
        <p:spPr/>
        <p:txBody>
          <a:bodyPr/>
          <a:lstStyle/>
          <a:p>
            <a:r>
              <a:rPr lang="cs-CZ" dirty="0" err="1"/>
              <a:t>Factors</a:t>
            </a:r>
            <a:r>
              <a:rPr lang="cs-CZ" dirty="0"/>
              <a:t> </a:t>
            </a:r>
            <a:r>
              <a:rPr lang="cs-CZ" dirty="0" err="1"/>
              <a:t>affecting</a:t>
            </a:r>
            <a:r>
              <a:rPr lang="cs-CZ" dirty="0"/>
              <a:t> </a:t>
            </a:r>
            <a:r>
              <a:rPr lang="cs-CZ" dirty="0" err="1"/>
              <a:t>the</a:t>
            </a:r>
            <a:r>
              <a:rPr lang="cs-CZ" dirty="0"/>
              <a:t> development and </a:t>
            </a:r>
            <a:r>
              <a:rPr lang="cs-CZ" dirty="0" err="1"/>
              <a:t>operation</a:t>
            </a:r>
            <a:r>
              <a:rPr lang="cs-CZ" dirty="0"/>
              <a:t> </a:t>
            </a:r>
            <a:r>
              <a:rPr lang="cs-CZ" dirty="0" err="1"/>
              <a:t>of</a:t>
            </a:r>
            <a:r>
              <a:rPr lang="cs-CZ" dirty="0"/>
              <a:t> a </a:t>
            </a:r>
            <a:r>
              <a:rPr lang="cs-CZ" dirty="0" err="1"/>
              <a:t>tourist</a:t>
            </a:r>
            <a:r>
              <a:rPr lang="cs-CZ" dirty="0"/>
              <a:t> </a:t>
            </a:r>
            <a:r>
              <a:rPr lang="cs-CZ" dirty="0" err="1"/>
              <a:t>cave</a:t>
            </a:r>
            <a:endParaRPr lang="cs-CZ" dirty="0"/>
          </a:p>
        </p:txBody>
      </p:sp>
      <p:graphicFrame>
        <p:nvGraphicFramePr>
          <p:cNvPr id="4" name="Zástupný obsah 3">
            <a:extLst>
              <a:ext uri="{FF2B5EF4-FFF2-40B4-BE49-F238E27FC236}">
                <a16:creationId xmlns:a16="http://schemas.microsoft.com/office/drawing/2014/main" id="{23B9151D-3C4B-BB88-2C84-AC4FE8F93B7F}"/>
              </a:ext>
            </a:extLst>
          </p:cNvPr>
          <p:cNvGraphicFramePr>
            <a:graphicFrameLocks noGrp="1"/>
          </p:cNvGraphicFramePr>
          <p:nvPr>
            <p:ph idx="1"/>
            <p:extLst>
              <p:ext uri="{D42A27DB-BD31-4B8C-83A1-F6EECF244321}">
                <p14:modId xmlns:p14="http://schemas.microsoft.com/office/powerpoint/2010/main" val="2176134875"/>
              </p:ext>
            </p:extLst>
          </p:nvPr>
        </p:nvGraphicFramePr>
        <p:xfrm>
          <a:off x="700635" y="2293126"/>
          <a:ext cx="10691265" cy="36360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ovéPole 5">
            <a:extLst>
              <a:ext uri="{FF2B5EF4-FFF2-40B4-BE49-F238E27FC236}">
                <a16:creationId xmlns:a16="http://schemas.microsoft.com/office/drawing/2014/main" id="{6DEAFA6F-3B04-878D-FBCB-3F35EA33425A}"/>
              </a:ext>
            </a:extLst>
          </p:cNvPr>
          <p:cNvSpPr txBox="1"/>
          <p:nvPr/>
        </p:nvSpPr>
        <p:spPr>
          <a:xfrm>
            <a:off x="700635" y="6264260"/>
            <a:ext cx="6096000" cy="369332"/>
          </a:xfrm>
          <a:prstGeom prst="rect">
            <a:avLst/>
          </a:prstGeom>
          <a:noFill/>
        </p:spPr>
        <p:txBody>
          <a:bodyPr wrap="square">
            <a:spAutoFit/>
          </a:bodyPr>
          <a:lstStyle/>
          <a:p>
            <a:r>
              <a:rPr lang="en-GB" sz="1800" dirty="0">
                <a:effectLst/>
                <a:latin typeface="Calibri" panose="020F0502020204030204" pitchFamily="34" charset="0"/>
                <a:ea typeface="MS Mincho" panose="02020609040205080304" pitchFamily="49" charset="-128"/>
                <a:cs typeface="Calibri" panose="020F0502020204030204" pitchFamily="34" charset="0"/>
              </a:rPr>
              <a:t>Gurnee &amp; Gurnee (1981) </a:t>
            </a:r>
            <a:endParaRPr lang="cs-CZ" dirty="0">
              <a:latin typeface="Calibri" panose="020F0502020204030204" pitchFamily="34" charset="0"/>
              <a:cs typeface="Calibri" panose="020F0502020204030204" pitchFamily="34" charset="0"/>
            </a:endParaRPr>
          </a:p>
        </p:txBody>
      </p:sp>
      <p:pic>
        <p:nvPicPr>
          <p:cNvPr id="3" name="Obrázek 2" descr="Obsah obrázku text&#10;&#10;Popis byl vytvořen automaticky">
            <a:extLst>
              <a:ext uri="{FF2B5EF4-FFF2-40B4-BE49-F238E27FC236}">
                <a16:creationId xmlns:a16="http://schemas.microsoft.com/office/drawing/2014/main" id="{27887AF7-2EC3-7B46-59CD-F5B9E6408E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13840567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545D14-66A8-593E-0A39-DFC5D526F9A0}"/>
              </a:ext>
            </a:extLst>
          </p:cNvPr>
          <p:cNvSpPr>
            <a:spLocks noGrp="1"/>
          </p:cNvSpPr>
          <p:nvPr>
            <p:ph type="title"/>
          </p:nvPr>
        </p:nvSpPr>
        <p:spPr/>
        <p:txBody>
          <a:bodyPr/>
          <a:lstStyle/>
          <a:p>
            <a:r>
              <a:rPr lang="cs-CZ"/>
              <a:t>Objectives of heritage interpretation</a:t>
            </a:r>
            <a:endParaRPr lang="cs-CZ" dirty="0"/>
          </a:p>
        </p:txBody>
      </p:sp>
      <p:sp>
        <p:nvSpPr>
          <p:cNvPr id="3" name="Zástupný obsah 2">
            <a:extLst>
              <a:ext uri="{FF2B5EF4-FFF2-40B4-BE49-F238E27FC236}">
                <a16:creationId xmlns:a16="http://schemas.microsoft.com/office/drawing/2014/main" id="{ACD8846B-FA4F-DC78-A1BD-BB1245D8CF13}"/>
              </a:ext>
            </a:extLst>
          </p:cNvPr>
          <p:cNvSpPr>
            <a:spLocks noGrp="1"/>
          </p:cNvSpPr>
          <p:nvPr>
            <p:ph idx="1"/>
          </p:nvPr>
        </p:nvSpPr>
        <p:spPr/>
        <p:txBody>
          <a:bodyPr/>
          <a:lstStyle/>
          <a:p>
            <a:r>
              <a:rPr lang="en-US" dirty="0"/>
              <a:t>Heritage interpretation is a </a:t>
            </a:r>
            <a:r>
              <a:rPr lang="en-US" b="1" dirty="0"/>
              <a:t>communication process </a:t>
            </a:r>
            <a:r>
              <a:rPr lang="en-US" dirty="0"/>
              <a:t>that links visitors with the </a:t>
            </a:r>
            <a:r>
              <a:rPr lang="cs-CZ" dirty="0" err="1"/>
              <a:t>abiotic</a:t>
            </a:r>
            <a:r>
              <a:rPr lang="cs-CZ" dirty="0"/>
              <a:t>, </a:t>
            </a:r>
            <a:r>
              <a:rPr lang="cs-CZ" dirty="0" err="1"/>
              <a:t>biotic</a:t>
            </a:r>
            <a:r>
              <a:rPr lang="cs-CZ" dirty="0"/>
              <a:t> and </a:t>
            </a:r>
            <a:r>
              <a:rPr lang="cs-CZ" dirty="0" err="1"/>
              <a:t>cultural</a:t>
            </a:r>
            <a:r>
              <a:rPr lang="cs-CZ" dirty="0"/>
              <a:t> </a:t>
            </a:r>
            <a:r>
              <a:rPr lang="en-US" dirty="0"/>
              <a:t>environment</a:t>
            </a:r>
            <a:r>
              <a:rPr lang="cs-CZ" dirty="0"/>
              <a:t>.</a:t>
            </a:r>
            <a:endParaRPr lang="en-US" dirty="0"/>
          </a:p>
          <a:p>
            <a:r>
              <a:rPr lang="en-US" dirty="0"/>
              <a:t>Goes beyond education, includes recreation, conservation, and awareness</a:t>
            </a:r>
            <a:r>
              <a:rPr lang="cs-CZ" dirty="0"/>
              <a:t> (</a:t>
            </a:r>
            <a:r>
              <a:rPr lang="cs-CZ" dirty="0" err="1"/>
              <a:t>Zeppel</a:t>
            </a:r>
            <a:r>
              <a:rPr lang="cs-CZ" dirty="0"/>
              <a:t> &amp; </a:t>
            </a:r>
            <a:r>
              <a:rPr lang="cs-CZ" dirty="0" err="1"/>
              <a:t>Muloin</a:t>
            </a:r>
            <a:r>
              <a:rPr lang="cs-CZ" dirty="0"/>
              <a:t>, 2008).</a:t>
            </a:r>
            <a:endParaRPr lang="en-US" dirty="0"/>
          </a:p>
          <a:p>
            <a:r>
              <a:rPr lang="en-US" dirty="0"/>
              <a:t>Aims to </a:t>
            </a:r>
            <a:r>
              <a:rPr lang="en-US" b="1" dirty="0"/>
              <a:t>provoke reflection and change</a:t>
            </a:r>
            <a:r>
              <a:rPr lang="en-US" dirty="0"/>
              <a:t>, contributing to sustainable behavior</a:t>
            </a:r>
            <a:r>
              <a:rPr lang="cs-CZ" dirty="0"/>
              <a:t> (</a:t>
            </a:r>
            <a:r>
              <a:rPr lang="cs-CZ" dirty="0" err="1"/>
              <a:t>Borges</a:t>
            </a:r>
            <a:r>
              <a:rPr lang="cs-CZ" dirty="0"/>
              <a:t> de Lima, 2017, p. 127). </a:t>
            </a:r>
          </a:p>
        </p:txBody>
      </p:sp>
      <p:pic>
        <p:nvPicPr>
          <p:cNvPr id="4" name="Obrázek 3" descr="Obsah obrázku text&#10;&#10;Popis byl vytvořen automaticky">
            <a:extLst>
              <a:ext uri="{FF2B5EF4-FFF2-40B4-BE49-F238E27FC236}">
                <a16:creationId xmlns:a16="http://schemas.microsoft.com/office/drawing/2014/main" id="{08BC459D-0A14-2CC2-53B3-F1F04E8952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8622518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9A2734E-6816-34E3-1CC9-01E2053F3D98}"/>
              </a:ext>
            </a:extLst>
          </p:cNvPr>
          <p:cNvSpPr>
            <a:spLocks noGrp="1"/>
          </p:cNvSpPr>
          <p:nvPr>
            <p:ph type="title"/>
          </p:nvPr>
        </p:nvSpPr>
        <p:spPr/>
        <p:txBody>
          <a:bodyPr/>
          <a:lstStyle/>
          <a:p>
            <a:r>
              <a:rPr lang="cs-CZ" dirty="0" err="1"/>
              <a:t>Impact</a:t>
            </a:r>
            <a:r>
              <a:rPr lang="cs-CZ" dirty="0"/>
              <a:t> </a:t>
            </a:r>
            <a:r>
              <a:rPr lang="cs-CZ" dirty="0" err="1"/>
              <a:t>of</a:t>
            </a:r>
            <a:r>
              <a:rPr lang="cs-CZ" dirty="0"/>
              <a:t> </a:t>
            </a:r>
            <a:r>
              <a:rPr lang="cs-CZ" dirty="0" err="1"/>
              <a:t>heritage</a:t>
            </a:r>
            <a:r>
              <a:rPr lang="cs-CZ" dirty="0"/>
              <a:t> </a:t>
            </a:r>
            <a:r>
              <a:rPr lang="cs-CZ" dirty="0" err="1"/>
              <a:t>interpretation</a:t>
            </a:r>
            <a:endParaRPr lang="cs-CZ" dirty="0"/>
          </a:p>
        </p:txBody>
      </p:sp>
      <p:sp>
        <p:nvSpPr>
          <p:cNvPr id="3" name="Zástupný obsah 2">
            <a:extLst>
              <a:ext uri="{FF2B5EF4-FFF2-40B4-BE49-F238E27FC236}">
                <a16:creationId xmlns:a16="http://schemas.microsoft.com/office/drawing/2014/main" id="{339C351D-3618-50D9-15B7-9274C48F9E24}"/>
              </a:ext>
            </a:extLst>
          </p:cNvPr>
          <p:cNvSpPr>
            <a:spLocks noGrp="1"/>
          </p:cNvSpPr>
          <p:nvPr>
            <p:ph idx="1"/>
          </p:nvPr>
        </p:nvSpPr>
        <p:spPr/>
        <p:txBody>
          <a:bodyPr/>
          <a:lstStyle/>
          <a:p>
            <a:r>
              <a:rPr lang="en-US" b="1" dirty="0"/>
              <a:t>Advantages</a:t>
            </a:r>
            <a:r>
              <a:rPr lang="en-US" dirty="0"/>
              <a:t>: visitor management, local economic benefits, local environment development, community involvement, values, and attitudes</a:t>
            </a:r>
          </a:p>
          <a:p>
            <a:r>
              <a:rPr lang="en-US" b="1" dirty="0"/>
              <a:t>Pitfalls</a:t>
            </a:r>
            <a:r>
              <a:rPr lang="en-US" dirty="0"/>
              <a:t>: economic imperatives, selection and simplification, overinterpretation, elitism, creating 'quaint' tourist landscapes</a:t>
            </a:r>
            <a:r>
              <a:rPr lang="cs-CZ" dirty="0"/>
              <a:t>, </a:t>
            </a:r>
            <a:r>
              <a:rPr lang="cs-CZ" dirty="0" err="1"/>
              <a:t>politics</a:t>
            </a:r>
            <a:r>
              <a:rPr lang="cs-CZ" dirty="0"/>
              <a:t>, </a:t>
            </a:r>
            <a:r>
              <a:rPr lang="cs-CZ" dirty="0" err="1"/>
              <a:t>beliefs</a:t>
            </a:r>
            <a:r>
              <a:rPr lang="cs-CZ" dirty="0"/>
              <a:t> and integrity (</a:t>
            </a:r>
            <a:r>
              <a:rPr lang="cs-CZ" dirty="0" err="1"/>
              <a:t>Bramwell</a:t>
            </a:r>
            <a:r>
              <a:rPr lang="cs-CZ" dirty="0"/>
              <a:t> and </a:t>
            </a:r>
            <a:r>
              <a:rPr lang="cs-CZ" dirty="0" err="1"/>
              <a:t>Lane</a:t>
            </a:r>
            <a:r>
              <a:rPr lang="cs-CZ" dirty="0"/>
              <a:t>, 2005).</a:t>
            </a:r>
            <a:endParaRPr lang="en-US" dirty="0"/>
          </a:p>
          <a:p>
            <a:r>
              <a:rPr lang="en-US" dirty="0"/>
              <a:t>Interpretation plays a role in balancing conservation and economic imperatives, educating visitors, and promoting responsible behavior</a:t>
            </a:r>
            <a:endParaRPr lang="cs-CZ" dirty="0"/>
          </a:p>
        </p:txBody>
      </p:sp>
      <p:pic>
        <p:nvPicPr>
          <p:cNvPr id="4" name="Obrázek 3" descr="Obsah obrázku text&#10;&#10;Popis byl vytvořen automaticky">
            <a:extLst>
              <a:ext uri="{FF2B5EF4-FFF2-40B4-BE49-F238E27FC236}">
                <a16:creationId xmlns:a16="http://schemas.microsoft.com/office/drawing/2014/main" id="{688AFF67-83A3-9DCF-CBBC-EF1BF28722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25399284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3DCBB29B-746C-9D1F-E2BF-8C033CE4DE92}"/>
              </a:ext>
            </a:extLst>
          </p:cNvPr>
          <p:cNvSpPr>
            <a:spLocks noGrp="1"/>
          </p:cNvSpPr>
          <p:nvPr>
            <p:ph type="title"/>
          </p:nvPr>
        </p:nvSpPr>
        <p:spPr>
          <a:xfrm>
            <a:off x="694111" y="909637"/>
            <a:ext cx="5933795" cy="1362073"/>
          </a:xfrm>
        </p:spPr>
        <p:txBody>
          <a:bodyPr>
            <a:normAutofit/>
          </a:bodyPr>
          <a:lstStyle/>
          <a:p>
            <a:r>
              <a:rPr lang="cs-CZ" dirty="0" err="1"/>
              <a:t>Visitor</a:t>
            </a:r>
            <a:r>
              <a:rPr lang="cs-CZ" dirty="0"/>
              <a:t> management</a:t>
            </a:r>
          </a:p>
        </p:txBody>
      </p:sp>
      <p:cxnSp>
        <p:nvCxnSpPr>
          <p:cNvPr id="29" name="Straight Connector 28">
            <a:extLst>
              <a:ext uri="{FF2B5EF4-FFF2-40B4-BE49-F238E27FC236}">
                <a16:creationId xmlns:a16="http://schemas.microsoft.com/office/drawing/2014/main" id="{511FC409-B3C2-4F68-865C-C5333D6F27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57150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7D298217-367C-C460-AFE6-652BD34CD539}"/>
              </a:ext>
            </a:extLst>
          </p:cNvPr>
          <p:cNvSpPr>
            <a:spLocks noGrp="1"/>
          </p:cNvSpPr>
          <p:nvPr>
            <p:ph idx="1"/>
          </p:nvPr>
        </p:nvSpPr>
        <p:spPr>
          <a:xfrm>
            <a:off x="700088" y="2276474"/>
            <a:ext cx="6041371" cy="3553109"/>
          </a:xfrm>
        </p:spPr>
        <p:txBody>
          <a:bodyPr>
            <a:normAutofit/>
          </a:bodyPr>
          <a:lstStyle/>
          <a:p>
            <a:r>
              <a:rPr lang="en-US" dirty="0"/>
              <a:t>Developing and implementing rules and regulations for visitor activity</a:t>
            </a:r>
          </a:p>
          <a:p>
            <a:r>
              <a:rPr lang="en-US" b="1" dirty="0"/>
              <a:t>Pre-defined routes and protection of fragile areas</a:t>
            </a:r>
          </a:p>
          <a:p>
            <a:r>
              <a:rPr lang="en-US" dirty="0"/>
              <a:t>Increased visitor numbers in lesser-known regions and control of fashionable areas</a:t>
            </a:r>
            <a:endParaRPr lang="cs-CZ" dirty="0"/>
          </a:p>
        </p:txBody>
      </p:sp>
      <p:pic>
        <p:nvPicPr>
          <p:cNvPr id="7" name="Obrázek 6" descr="Obsah obrázku příroda, vodopád, venku, Vodní zdroje&#10;&#10;Popis byl vytvořen automaticky">
            <a:extLst>
              <a:ext uri="{FF2B5EF4-FFF2-40B4-BE49-F238E27FC236}">
                <a16:creationId xmlns:a16="http://schemas.microsoft.com/office/drawing/2014/main" id="{67337718-11F8-8586-EFCE-E77F553DBA44}"/>
              </a:ext>
            </a:extLst>
          </p:cNvPr>
          <p:cNvPicPr>
            <a:picLocks noChangeAspect="1"/>
          </p:cNvPicPr>
          <p:nvPr/>
        </p:nvPicPr>
        <p:blipFill rotWithShape="1">
          <a:blip r:embed="rId2">
            <a:extLst>
              <a:ext uri="{28A0092B-C50C-407E-A947-70E740481C1C}">
                <a14:useLocalDpi xmlns:a14="http://schemas.microsoft.com/office/drawing/2010/main" val="0"/>
              </a:ext>
            </a:extLst>
          </a:blip>
          <a:srcRect l="27643" r="30039" b="1"/>
          <a:stretch/>
        </p:blipFill>
        <p:spPr>
          <a:xfrm>
            <a:off x="7315200" y="715218"/>
            <a:ext cx="4076700" cy="5418871"/>
          </a:xfrm>
          <a:prstGeom prst="rect">
            <a:avLst/>
          </a:prstGeom>
        </p:spPr>
      </p:pic>
      <p:cxnSp>
        <p:nvCxnSpPr>
          <p:cNvPr id="31" name="Straight Connector 30">
            <a:extLst>
              <a:ext uri="{FF2B5EF4-FFF2-40B4-BE49-F238E27FC236}">
                <a16:creationId xmlns:a16="http://schemas.microsoft.com/office/drawing/2014/main" id="{B810270D-76A7-44B3-9746-7EDF57886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5715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Obrázek 7" descr="Obsah obrázku text&#10;&#10;Popis byl vytvořen automaticky">
            <a:extLst>
              <a:ext uri="{FF2B5EF4-FFF2-40B4-BE49-F238E27FC236}">
                <a16:creationId xmlns:a16="http://schemas.microsoft.com/office/drawing/2014/main" id="{03B65063-6FA1-A8DE-AC47-A5FCB934C6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21505038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B20E31FA-86D8-9D0A-C679-5DB6C4EFA7B9}"/>
              </a:ext>
            </a:extLst>
          </p:cNvPr>
          <p:cNvSpPr>
            <a:spLocks noGrp="1"/>
          </p:cNvSpPr>
          <p:nvPr>
            <p:ph type="title"/>
          </p:nvPr>
        </p:nvSpPr>
        <p:spPr>
          <a:xfrm>
            <a:off x="694111" y="909637"/>
            <a:ext cx="5933795" cy="1362073"/>
          </a:xfrm>
        </p:spPr>
        <p:txBody>
          <a:bodyPr>
            <a:normAutofit/>
          </a:bodyPr>
          <a:lstStyle/>
          <a:p>
            <a:r>
              <a:rPr lang="cs-CZ" dirty="0" err="1"/>
              <a:t>Local</a:t>
            </a:r>
            <a:r>
              <a:rPr lang="cs-CZ" dirty="0"/>
              <a:t> </a:t>
            </a:r>
            <a:r>
              <a:rPr lang="cs-CZ" dirty="0" err="1"/>
              <a:t>economic</a:t>
            </a:r>
            <a:r>
              <a:rPr lang="cs-CZ" dirty="0"/>
              <a:t> </a:t>
            </a:r>
            <a:r>
              <a:rPr lang="cs-CZ" dirty="0" err="1"/>
              <a:t>benefits</a:t>
            </a:r>
            <a:endParaRPr lang="cs-CZ" dirty="0"/>
          </a:p>
        </p:txBody>
      </p:sp>
      <p:cxnSp>
        <p:nvCxnSpPr>
          <p:cNvPr id="15" name="Straight Connector 14">
            <a:extLst>
              <a:ext uri="{FF2B5EF4-FFF2-40B4-BE49-F238E27FC236}">
                <a16:creationId xmlns:a16="http://schemas.microsoft.com/office/drawing/2014/main" id="{511FC409-B3C2-4F68-865C-C5333D6F27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57150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D7DD7FC1-4968-71A5-DD92-AEBD267BD58C}"/>
              </a:ext>
            </a:extLst>
          </p:cNvPr>
          <p:cNvSpPr>
            <a:spLocks noGrp="1"/>
          </p:cNvSpPr>
          <p:nvPr>
            <p:ph idx="1"/>
          </p:nvPr>
        </p:nvSpPr>
        <p:spPr>
          <a:xfrm>
            <a:off x="700088" y="2276474"/>
            <a:ext cx="6041371" cy="3553109"/>
          </a:xfrm>
        </p:spPr>
        <p:txBody>
          <a:bodyPr>
            <a:normAutofit/>
          </a:bodyPr>
          <a:lstStyle/>
          <a:p>
            <a:r>
              <a:rPr lang="en-US" dirty="0"/>
              <a:t>Interpretation enhances economic effects through visitor </a:t>
            </a:r>
            <a:r>
              <a:rPr lang="en-US" b="1" dirty="0"/>
              <a:t>spending on attractions, souvenirs, and local consumption</a:t>
            </a:r>
          </a:p>
          <a:p>
            <a:r>
              <a:rPr lang="en-US" dirty="0"/>
              <a:t>Direct and indirect </a:t>
            </a:r>
            <a:r>
              <a:rPr lang="en-US" b="1" dirty="0"/>
              <a:t>job creation</a:t>
            </a:r>
            <a:endParaRPr lang="cs-CZ" b="1" dirty="0"/>
          </a:p>
        </p:txBody>
      </p:sp>
      <p:pic>
        <p:nvPicPr>
          <p:cNvPr id="8" name="Obrázek 7" descr="Obsah obrázku text, sbírka, interiér&#10;&#10;Popis byl vytvořen automaticky">
            <a:extLst>
              <a:ext uri="{FF2B5EF4-FFF2-40B4-BE49-F238E27FC236}">
                <a16:creationId xmlns:a16="http://schemas.microsoft.com/office/drawing/2014/main" id="{651BF838-E60E-98AE-214E-2C0C19319BDD}"/>
              </a:ext>
            </a:extLst>
          </p:cNvPr>
          <p:cNvPicPr>
            <a:picLocks noChangeAspect="1"/>
          </p:cNvPicPr>
          <p:nvPr/>
        </p:nvPicPr>
        <p:blipFill rotWithShape="1">
          <a:blip r:embed="rId2">
            <a:extLst>
              <a:ext uri="{28A0092B-C50C-407E-A947-70E740481C1C}">
                <a14:useLocalDpi xmlns:a14="http://schemas.microsoft.com/office/drawing/2010/main" val="0"/>
              </a:ext>
            </a:extLst>
          </a:blip>
          <a:srcRect l="23296" r="26676" b="1"/>
          <a:stretch/>
        </p:blipFill>
        <p:spPr>
          <a:xfrm>
            <a:off x="7315200" y="715218"/>
            <a:ext cx="4076700" cy="5418871"/>
          </a:xfrm>
          <a:prstGeom prst="rect">
            <a:avLst/>
          </a:prstGeom>
        </p:spPr>
      </p:pic>
      <p:cxnSp>
        <p:nvCxnSpPr>
          <p:cNvPr id="17" name="Straight Connector 16">
            <a:extLst>
              <a:ext uri="{FF2B5EF4-FFF2-40B4-BE49-F238E27FC236}">
                <a16:creationId xmlns:a16="http://schemas.microsoft.com/office/drawing/2014/main" id="{B810270D-76A7-44B3-9746-7EDF57886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5715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Obrázek 8" descr="Obsah obrázku text&#10;&#10;Popis byl vytvořen automaticky">
            <a:extLst>
              <a:ext uri="{FF2B5EF4-FFF2-40B4-BE49-F238E27FC236}">
                <a16:creationId xmlns:a16="http://schemas.microsoft.com/office/drawing/2014/main" id="{DFCBB02A-50D9-8FFC-429B-5C38529A32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6004617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E162712-A177-FD35-658C-6471E766526F}"/>
              </a:ext>
            </a:extLst>
          </p:cNvPr>
          <p:cNvSpPr>
            <a:spLocks noGrp="1"/>
          </p:cNvSpPr>
          <p:nvPr>
            <p:ph type="title"/>
          </p:nvPr>
        </p:nvSpPr>
        <p:spPr/>
        <p:txBody>
          <a:bodyPr/>
          <a:lstStyle/>
          <a:p>
            <a:r>
              <a:rPr lang="cs-CZ" dirty="0" err="1"/>
              <a:t>Local</a:t>
            </a:r>
            <a:r>
              <a:rPr lang="cs-CZ" dirty="0"/>
              <a:t> environment development</a:t>
            </a:r>
          </a:p>
        </p:txBody>
      </p:sp>
      <p:sp>
        <p:nvSpPr>
          <p:cNvPr id="3" name="Zástupný obsah 2">
            <a:extLst>
              <a:ext uri="{FF2B5EF4-FFF2-40B4-BE49-F238E27FC236}">
                <a16:creationId xmlns:a16="http://schemas.microsoft.com/office/drawing/2014/main" id="{80FA4D15-E34E-DB1F-5565-E28CC984C80B}"/>
              </a:ext>
            </a:extLst>
          </p:cNvPr>
          <p:cNvSpPr>
            <a:spLocks noGrp="1"/>
          </p:cNvSpPr>
          <p:nvPr>
            <p:ph idx="1"/>
          </p:nvPr>
        </p:nvSpPr>
        <p:spPr/>
        <p:txBody>
          <a:bodyPr/>
          <a:lstStyle/>
          <a:p>
            <a:r>
              <a:rPr lang="en-US" dirty="0"/>
              <a:t>Interpretation helps visitors understand the habitat and its species, leading to greater respect and less intrusive behavior</a:t>
            </a:r>
            <a:r>
              <a:rPr lang="cs-CZ" dirty="0"/>
              <a:t> (Herbert, 1989).</a:t>
            </a:r>
            <a:endParaRPr lang="en-US" dirty="0"/>
          </a:p>
          <a:p>
            <a:r>
              <a:rPr lang="en-US" b="1" dirty="0"/>
              <a:t>Professional guides prevent inconsiderate behavior </a:t>
            </a:r>
            <a:r>
              <a:rPr lang="en-US" dirty="0"/>
              <a:t>and disturbance to wildlife</a:t>
            </a:r>
            <a:r>
              <a:rPr lang="cs-CZ" dirty="0"/>
              <a:t> (</a:t>
            </a:r>
            <a:r>
              <a:rPr lang="cs-CZ" dirty="0" err="1"/>
              <a:t>Newsome</a:t>
            </a:r>
            <a:r>
              <a:rPr lang="cs-CZ" dirty="0"/>
              <a:t>, 2005, p. 185).</a:t>
            </a:r>
          </a:p>
        </p:txBody>
      </p:sp>
      <p:pic>
        <p:nvPicPr>
          <p:cNvPr id="4" name="Obrázek 3" descr="Obsah obrázku text&#10;&#10;Popis byl vytvořen automaticky">
            <a:extLst>
              <a:ext uri="{FF2B5EF4-FFF2-40B4-BE49-F238E27FC236}">
                <a16:creationId xmlns:a16="http://schemas.microsoft.com/office/drawing/2014/main" id="{5705B2CD-2BB4-28B5-531C-57C9263124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26765460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286FD1B6-F76C-18D1-6DCF-16A770D1173D}"/>
              </a:ext>
            </a:extLst>
          </p:cNvPr>
          <p:cNvSpPr>
            <a:spLocks noGrp="1"/>
          </p:cNvSpPr>
          <p:nvPr>
            <p:ph type="title"/>
          </p:nvPr>
        </p:nvSpPr>
        <p:spPr>
          <a:xfrm>
            <a:off x="694111" y="909637"/>
            <a:ext cx="5933795" cy="1362073"/>
          </a:xfrm>
        </p:spPr>
        <p:txBody>
          <a:bodyPr>
            <a:normAutofit/>
          </a:bodyPr>
          <a:lstStyle/>
          <a:p>
            <a:r>
              <a:rPr lang="en-US" dirty="0"/>
              <a:t>Community involvement</a:t>
            </a:r>
            <a:endParaRPr lang="cs-CZ" dirty="0"/>
          </a:p>
        </p:txBody>
      </p:sp>
      <p:cxnSp>
        <p:nvCxnSpPr>
          <p:cNvPr id="12" name="Straight Connector 11">
            <a:extLst>
              <a:ext uri="{FF2B5EF4-FFF2-40B4-BE49-F238E27FC236}">
                <a16:creationId xmlns:a16="http://schemas.microsoft.com/office/drawing/2014/main" id="{511FC409-B3C2-4F68-865C-C5333D6F27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57150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456C9395-9718-D9B0-DAC9-A1CAAB184596}"/>
              </a:ext>
            </a:extLst>
          </p:cNvPr>
          <p:cNvSpPr>
            <a:spLocks noGrp="1"/>
          </p:cNvSpPr>
          <p:nvPr>
            <p:ph idx="1"/>
          </p:nvPr>
        </p:nvSpPr>
        <p:spPr>
          <a:xfrm>
            <a:off x="700088" y="2276474"/>
            <a:ext cx="6041371" cy="3553109"/>
          </a:xfrm>
        </p:spPr>
        <p:txBody>
          <a:bodyPr>
            <a:normAutofit/>
          </a:bodyPr>
          <a:lstStyle/>
          <a:p>
            <a:r>
              <a:rPr lang="en-US" dirty="0"/>
              <a:t>Involving the local community in interpretation enhances its </a:t>
            </a:r>
            <a:r>
              <a:rPr lang="en-US" b="1" dirty="0"/>
              <a:t>authenticity and effectiveness</a:t>
            </a:r>
          </a:p>
          <a:p>
            <a:r>
              <a:rPr lang="en-US" dirty="0"/>
              <a:t>Raises community's </a:t>
            </a:r>
            <a:r>
              <a:rPr lang="en-US" b="1" dirty="0"/>
              <a:t>sense of place</a:t>
            </a:r>
            <a:r>
              <a:rPr lang="en-US" dirty="0"/>
              <a:t>, </a:t>
            </a:r>
            <a:r>
              <a:rPr lang="en-US" b="1" dirty="0"/>
              <a:t>empowers individuals</a:t>
            </a:r>
            <a:r>
              <a:rPr lang="en-US" dirty="0"/>
              <a:t>, and </a:t>
            </a:r>
            <a:r>
              <a:rPr lang="en-US" b="1" dirty="0"/>
              <a:t>strengthens group identities </a:t>
            </a:r>
            <a:r>
              <a:rPr lang="en-US" dirty="0"/>
              <a:t>(Machin, 1989).</a:t>
            </a:r>
            <a:endParaRPr lang="cs-CZ" dirty="0"/>
          </a:p>
        </p:txBody>
      </p:sp>
      <p:pic>
        <p:nvPicPr>
          <p:cNvPr id="5" name="Obrázek 4" descr="Obsah obrázku venku, tráva, mrak, krajina&#10;&#10;Popis byl vytvořen automaticky">
            <a:extLst>
              <a:ext uri="{FF2B5EF4-FFF2-40B4-BE49-F238E27FC236}">
                <a16:creationId xmlns:a16="http://schemas.microsoft.com/office/drawing/2014/main" id="{4E2768F8-20D7-333A-3159-2D46F264CFC6}"/>
              </a:ext>
            </a:extLst>
          </p:cNvPr>
          <p:cNvPicPr>
            <a:picLocks noChangeAspect="1"/>
          </p:cNvPicPr>
          <p:nvPr/>
        </p:nvPicPr>
        <p:blipFill rotWithShape="1">
          <a:blip r:embed="rId2">
            <a:extLst>
              <a:ext uri="{28A0092B-C50C-407E-A947-70E740481C1C}">
                <a14:useLocalDpi xmlns:a14="http://schemas.microsoft.com/office/drawing/2010/main" val="0"/>
              </a:ext>
            </a:extLst>
          </a:blip>
          <a:srcRect l="29108" r="21052" b="2"/>
          <a:stretch/>
        </p:blipFill>
        <p:spPr>
          <a:xfrm>
            <a:off x="7315200" y="715218"/>
            <a:ext cx="4076700" cy="5418871"/>
          </a:xfrm>
          <a:prstGeom prst="rect">
            <a:avLst/>
          </a:prstGeom>
        </p:spPr>
      </p:pic>
      <p:cxnSp>
        <p:nvCxnSpPr>
          <p:cNvPr id="14" name="Straight Connector 13">
            <a:extLst>
              <a:ext uri="{FF2B5EF4-FFF2-40B4-BE49-F238E27FC236}">
                <a16:creationId xmlns:a16="http://schemas.microsoft.com/office/drawing/2014/main" id="{B810270D-76A7-44B3-9746-7EDF57886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5715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Obrázek 5" descr="Obsah obrázku text&#10;&#10;Popis byl vytvořen automaticky">
            <a:extLst>
              <a:ext uri="{FF2B5EF4-FFF2-40B4-BE49-F238E27FC236}">
                <a16:creationId xmlns:a16="http://schemas.microsoft.com/office/drawing/2014/main" id="{A949730F-5489-4D04-FB98-29B8B74010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33984117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12F7F6D-6CE9-8D6D-1FDF-E2FBA77D734F}"/>
              </a:ext>
            </a:extLst>
          </p:cNvPr>
          <p:cNvSpPr>
            <a:spLocks noGrp="1"/>
          </p:cNvSpPr>
          <p:nvPr>
            <p:ph type="title"/>
          </p:nvPr>
        </p:nvSpPr>
        <p:spPr/>
        <p:txBody>
          <a:bodyPr/>
          <a:lstStyle/>
          <a:p>
            <a:r>
              <a:rPr lang="cs-CZ" dirty="0" err="1"/>
              <a:t>Values</a:t>
            </a:r>
            <a:r>
              <a:rPr lang="cs-CZ" dirty="0"/>
              <a:t> and </a:t>
            </a:r>
            <a:r>
              <a:rPr lang="cs-CZ" dirty="0" err="1"/>
              <a:t>attitudes</a:t>
            </a:r>
            <a:endParaRPr lang="cs-CZ" dirty="0"/>
          </a:p>
        </p:txBody>
      </p:sp>
      <p:sp>
        <p:nvSpPr>
          <p:cNvPr id="3" name="Zástupný obsah 2">
            <a:extLst>
              <a:ext uri="{FF2B5EF4-FFF2-40B4-BE49-F238E27FC236}">
                <a16:creationId xmlns:a16="http://schemas.microsoft.com/office/drawing/2014/main" id="{00C74ED8-9EFB-F2C2-9EF3-45E898726981}"/>
              </a:ext>
            </a:extLst>
          </p:cNvPr>
          <p:cNvSpPr>
            <a:spLocks noGrp="1"/>
          </p:cNvSpPr>
          <p:nvPr>
            <p:ph idx="1"/>
          </p:nvPr>
        </p:nvSpPr>
        <p:spPr/>
        <p:txBody>
          <a:bodyPr/>
          <a:lstStyle/>
          <a:p>
            <a:r>
              <a:rPr lang="en-US" dirty="0"/>
              <a:t>Efficient interpretation fosters a </a:t>
            </a:r>
            <a:r>
              <a:rPr lang="en-US" b="1" dirty="0"/>
              <a:t>harmonious relationship between abiotic, biotic, and cultural elements</a:t>
            </a:r>
            <a:r>
              <a:rPr lang="cs-CZ" b="1" dirty="0"/>
              <a:t>.</a:t>
            </a:r>
            <a:endParaRPr lang="en-US" b="1" dirty="0"/>
          </a:p>
          <a:p>
            <a:r>
              <a:rPr lang="en-US" dirty="0"/>
              <a:t>Leads to </a:t>
            </a:r>
            <a:r>
              <a:rPr lang="en-US" b="1" dirty="0"/>
              <a:t>appreciation, protection, and conservation </a:t>
            </a:r>
            <a:r>
              <a:rPr lang="en-US" dirty="0"/>
              <a:t>of the visited site and culture</a:t>
            </a:r>
            <a:r>
              <a:rPr lang="cs-CZ" dirty="0"/>
              <a:t>.</a:t>
            </a:r>
          </a:p>
          <a:p>
            <a:r>
              <a:rPr lang="en-US" dirty="0"/>
              <a:t>Encourages responsible and </a:t>
            </a:r>
            <a:r>
              <a:rPr lang="en-US" b="1" dirty="0"/>
              <a:t>caring attitudes and behaviors </a:t>
            </a:r>
            <a:r>
              <a:rPr lang="en-US" dirty="0"/>
              <a:t>towards the place and heritage</a:t>
            </a:r>
            <a:r>
              <a:rPr lang="cs-CZ" dirty="0"/>
              <a:t> (</a:t>
            </a:r>
            <a:r>
              <a:rPr lang="cs-CZ" dirty="0" err="1"/>
              <a:t>Bramwell</a:t>
            </a:r>
            <a:r>
              <a:rPr lang="cs-CZ" dirty="0"/>
              <a:t> &amp; </a:t>
            </a:r>
            <a:r>
              <a:rPr lang="cs-CZ" dirty="0" err="1"/>
              <a:t>Lane</a:t>
            </a:r>
            <a:r>
              <a:rPr lang="cs-CZ" dirty="0"/>
              <a:t>, 2005).</a:t>
            </a:r>
          </a:p>
        </p:txBody>
      </p:sp>
      <p:pic>
        <p:nvPicPr>
          <p:cNvPr id="4" name="Obrázek 3" descr="Obsah obrázku text&#10;&#10;Popis byl vytvořen automaticky">
            <a:extLst>
              <a:ext uri="{FF2B5EF4-FFF2-40B4-BE49-F238E27FC236}">
                <a16:creationId xmlns:a16="http://schemas.microsoft.com/office/drawing/2014/main" id="{9BEB1ABE-9C6E-8D7C-952D-B9D6C04B65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41585365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7478DC01-047F-8A65-9533-E3546C7DC6C6}"/>
              </a:ext>
            </a:extLst>
          </p:cNvPr>
          <p:cNvSpPr>
            <a:spLocks noGrp="1"/>
          </p:cNvSpPr>
          <p:nvPr>
            <p:ph type="title"/>
          </p:nvPr>
        </p:nvSpPr>
        <p:spPr>
          <a:xfrm>
            <a:off x="690587" y="907128"/>
            <a:ext cx="6699564" cy="1378871"/>
          </a:xfrm>
        </p:spPr>
        <p:txBody>
          <a:bodyPr>
            <a:normAutofit/>
          </a:bodyPr>
          <a:lstStyle/>
          <a:p>
            <a:r>
              <a:rPr lang="cs-CZ" dirty="0" err="1"/>
              <a:t>Economic</a:t>
            </a:r>
            <a:r>
              <a:rPr lang="cs-CZ" dirty="0"/>
              <a:t> </a:t>
            </a:r>
            <a:r>
              <a:rPr lang="cs-CZ" dirty="0" err="1"/>
              <a:t>imperatives</a:t>
            </a:r>
            <a:endParaRPr lang="cs-CZ" dirty="0"/>
          </a:p>
        </p:txBody>
      </p:sp>
      <p:cxnSp>
        <p:nvCxnSpPr>
          <p:cNvPr id="25" name="Straight Connector 24">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65151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D087C26E-72F8-AB5E-76AE-EFBD78758F91}"/>
              </a:ext>
            </a:extLst>
          </p:cNvPr>
          <p:cNvSpPr>
            <a:spLocks noGrp="1"/>
          </p:cNvSpPr>
          <p:nvPr>
            <p:ph idx="1"/>
          </p:nvPr>
        </p:nvSpPr>
        <p:spPr>
          <a:xfrm>
            <a:off x="695326" y="2285999"/>
            <a:ext cx="6766748" cy="3649080"/>
          </a:xfrm>
        </p:spPr>
        <p:txBody>
          <a:bodyPr>
            <a:normAutofit/>
          </a:bodyPr>
          <a:lstStyle/>
          <a:p>
            <a:r>
              <a:rPr lang="en-US" dirty="0"/>
              <a:t>Economic objectives overshadow </a:t>
            </a:r>
            <a:r>
              <a:rPr lang="en-US" b="1" dirty="0"/>
              <a:t>community well-being and environmental concerns</a:t>
            </a:r>
            <a:r>
              <a:rPr lang="cs-CZ" b="1" dirty="0"/>
              <a:t> </a:t>
            </a:r>
            <a:r>
              <a:rPr lang="nn-NO" dirty="0"/>
              <a:t>(Bramwell &amp; Lane, 2005, p. 23).</a:t>
            </a:r>
            <a:endParaRPr lang="en-US" dirty="0"/>
          </a:p>
          <a:p>
            <a:r>
              <a:rPr lang="en-US" dirty="0"/>
              <a:t>Overestimation of economic viability disregards environmental impacts</a:t>
            </a:r>
            <a:r>
              <a:rPr lang="cs-CZ" dirty="0"/>
              <a:t>.</a:t>
            </a:r>
            <a:endParaRPr lang="en-US" dirty="0"/>
          </a:p>
          <a:p>
            <a:r>
              <a:rPr lang="en-US" dirty="0"/>
              <a:t>Loss of original meaning through selective focus</a:t>
            </a:r>
            <a:r>
              <a:rPr lang="cs-CZ" dirty="0"/>
              <a:t>.</a:t>
            </a:r>
          </a:p>
        </p:txBody>
      </p:sp>
      <p:cxnSp>
        <p:nvCxnSpPr>
          <p:cNvPr id="27" name="Straight Connector 26">
            <a:extLst>
              <a:ext uri="{FF2B5EF4-FFF2-40B4-BE49-F238E27FC236}">
                <a16:creationId xmlns:a16="http://schemas.microsoft.com/office/drawing/2014/main" id="{CBA3C59D-8641-484F-A35C-361AD7E1553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2521"/>
            <a:ext cx="65151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Obrázek 6" descr="Obsah obrázku venku, příroda, hora, krajina&#10;&#10;Popis byl vytvořen automaticky">
            <a:extLst>
              <a:ext uri="{FF2B5EF4-FFF2-40B4-BE49-F238E27FC236}">
                <a16:creationId xmlns:a16="http://schemas.microsoft.com/office/drawing/2014/main" id="{0E42D633-97C7-3273-4573-F4D6AAB4C76F}"/>
              </a:ext>
            </a:extLst>
          </p:cNvPr>
          <p:cNvPicPr>
            <a:picLocks noChangeAspect="1"/>
          </p:cNvPicPr>
          <p:nvPr/>
        </p:nvPicPr>
        <p:blipFill rotWithShape="1">
          <a:blip r:embed="rId2">
            <a:extLst>
              <a:ext uri="{28A0092B-C50C-407E-A947-70E740481C1C}">
                <a14:useLocalDpi xmlns:a14="http://schemas.microsoft.com/office/drawing/2010/main" val="0"/>
              </a:ext>
            </a:extLst>
          </a:blip>
          <a:srcRect l="34312" r="21104"/>
          <a:stretch/>
        </p:blipFill>
        <p:spPr>
          <a:xfrm>
            <a:off x="8115300" y="10"/>
            <a:ext cx="4076700" cy="6857990"/>
          </a:xfrm>
          <a:prstGeom prst="rect">
            <a:avLst/>
          </a:prstGeom>
        </p:spPr>
      </p:pic>
      <p:pic>
        <p:nvPicPr>
          <p:cNvPr id="8" name="Obrázek 7" descr="Obsah obrázku text&#10;&#10;Popis byl vytvořen automaticky">
            <a:extLst>
              <a:ext uri="{FF2B5EF4-FFF2-40B4-BE49-F238E27FC236}">
                <a16:creationId xmlns:a16="http://schemas.microsoft.com/office/drawing/2014/main" id="{68E85604-F05B-95AA-BC53-0496AF0A73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9805"/>
            <a:ext cx="3175810" cy="698195"/>
          </a:xfrm>
          <a:prstGeom prst="rect">
            <a:avLst/>
          </a:prstGeom>
        </p:spPr>
      </p:pic>
    </p:spTree>
    <p:extLst>
      <p:ext uri="{BB962C8B-B14F-4D97-AF65-F5344CB8AC3E}">
        <p14:creationId xmlns:p14="http://schemas.microsoft.com/office/powerpoint/2010/main" val="19813952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AC946E1-02D5-8EE4-2F5D-AFBD7F07A21F}"/>
              </a:ext>
            </a:extLst>
          </p:cNvPr>
          <p:cNvSpPr>
            <a:spLocks noGrp="1"/>
          </p:cNvSpPr>
          <p:nvPr>
            <p:ph type="title"/>
          </p:nvPr>
        </p:nvSpPr>
        <p:spPr/>
        <p:txBody>
          <a:bodyPr/>
          <a:lstStyle/>
          <a:p>
            <a:r>
              <a:rPr lang="en-US" dirty="0"/>
              <a:t>Selection and Simplification</a:t>
            </a:r>
            <a:endParaRPr lang="cs-CZ" dirty="0"/>
          </a:p>
        </p:txBody>
      </p:sp>
      <p:sp>
        <p:nvSpPr>
          <p:cNvPr id="3" name="Zástupný obsah 2">
            <a:extLst>
              <a:ext uri="{FF2B5EF4-FFF2-40B4-BE49-F238E27FC236}">
                <a16:creationId xmlns:a16="http://schemas.microsoft.com/office/drawing/2014/main" id="{911AA5D0-E212-313F-DFBF-BDE5032E347B}"/>
              </a:ext>
            </a:extLst>
          </p:cNvPr>
          <p:cNvSpPr>
            <a:spLocks noGrp="1"/>
          </p:cNvSpPr>
          <p:nvPr>
            <p:ph idx="1"/>
          </p:nvPr>
        </p:nvSpPr>
        <p:spPr/>
        <p:txBody>
          <a:bodyPr/>
          <a:lstStyle/>
          <a:p>
            <a:r>
              <a:rPr lang="en-US" dirty="0"/>
              <a:t>Complex considerations require </a:t>
            </a:r>
            <a:r>
              <a:rPr lang="en-US" b="1" dirty="0"/>
              <a:t>selection and simplification</a:t>
            </a:r>
            <a:r>
              <a:rPr lang="cs-CZ" b="1" dirty="0"/>
              <a:t>.</a:t>
            </a:r>
            <a:endParaRPr lang="en-US" b="1" dirty="0"/>
          </a:p>
          <a:p>
            <a:r>
              <a:rPr lang="en-US" b="1" dirty="0"/>
              <a:t>Distortions and loss of meaning </a:t>
            </a:r>
            <a:r>
              <a:rPr lang="en-US" dirty="0"/>
              <a:t>may occur</a:t>
            </a:r>
            <a:r>
              <a:rPr lang="cs-CZ" dirty="0"/>
              <a:t>.</a:t>
            </a:r>
            <a:endParaRPr lang="en-US" dirty="0"/>
          </a:p>
          <a:p>
            <a:r>
              <a:rPr lang="en-US" b="1" dirty="0"/>
              <a:t>Limited time, prior knowledge, and diverse groups </a:t>
            </a:r>
            <a:r>
              <a:rPr lang="en-US" dirty="0"/>
              <a:t>influence the process</a:t>
            </a:r>
            <a:r>
              <a:rPr lang="cs-CZ" dirty="0"/>
              <a:t>.</a:t>
            </a:r>
          </a:p>
        </p:txBody>
      </p:sp>
      <p:pic>
        <p:nvPicPr>
          <p:cNvPr id="4" name="Obrázek 3" descr="Obsah obrázku text&#10;&#10;Popis byl vytvořen automaticky">
            <a:extLst>
              <a:ext uri="{FF2B5EF4-FFF2-40B4-BE49-F238E27FC236}">
                <a16:creationId xmlns:a16="http://schemas.microsoft.com/office/drawing/2014/main" id="{21FF82C3-6B25-EB63-2A16-7C80AC8FB3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35344890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DA844068-4C9F-8E1C-E88B-A11E5D016EF2}"/>
              </a:ext>
            </a:extLst>
          </p:cNvPr>
          <p:cNvSpPr>
            <a:spLocks noGrp="1"/>
          </p:cNvSpPr>
          <p:nvPr>
            <p:ph type="title"/>
          </p:nvPr>
        </p:nvSpPr>
        <p:spPr>
          <a:xfrm>
            <a:off x="694111" y="909637"/>
            <a:ext cx="5933795" cy="1362073"/>
          </a:xfrm>
        </p:spPr>
        <p:txBody>
          <a:bodyPr>
            <a:normAutofit/>
          </a:bodyPr>
          <a:lstStyle/>
          <a:p>
            <a:r>
              <a:rPr lang="cs-CZ" dirty="0" err="1"/>
              <a:t>Danger</a:t>
            </a:r>
            <a:r>
              <a:rPr lang="cs-CZ" dirty="0"/>
              <a:t> </a:t>
            </a:r>
            <a:r>
              <a:rPr lang="cs-CZ" dirty="0" err="1"/>
              <a:t>of</a:t>
            </a:r>
            <a:r>
              <a:rPr lang="cs-CZ" dirty="0"/>
              <a:t> </a:t>
            </a:r>
            <a:r>
              <a:rPr lang="cs-CZ" dirty="0" err="1"/>
              <a:t>Overinterpretation</a:t>
            </a:r>
            <a:endParaRPr lang="cs-CZ" dirty="0"/>
          </a:p>
        </p:txBody>
      </p:sp>
      <p:cxnSp>
        <p:nvCxnSpPr>
          <p:cNvPr id="27" name="Straight Connector 26">
            <a:extLst>
              <a:ext uri="{FF2B5EF4-FFF2-40B4-BE49-F238E27FC236}">
                <a16:creationId xmlns:a16="http://schemas.microsoft.com/office/drawing/2014/main" id="{511FC409-B3C2-4F68-865C-C5333D6F27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57150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DE88CBB0-25FA-F84E-58E0-56D4EF366C6B}"/>
              </a:ext>
            </a:extLst>
          </p:cNvPr>
          <p:cNvSpPr>
            <a:spLocks noGrp="1"/>
          </p:cNvSpPr>
          <p:nvPr>
            <p:ph idx="1"/>
          </p:nvPr>
        </p:nvSpPr>
        <p:spPr>
          <a:xfrm>
            <a:off x="700088" y="2276474"/>
            <a:ext cx="6041371" cy="3553109"/>
          </a:xfrm>
        </p:spPr>
        <p:txBody>
          <a:bodyPr>
            <a:normAutofit/>
          </a:bodyPr>
          <a:lstStyle/>
          <a:p>
            <a:r>
              <a:rPr lang="cs-CZ" dirty="0" err="1"/>
              <a:t>Unnecessary</a:t>
            </a:r>
            <a:r>
              <a:rPr lang="cs-CZ" dirty="0"/>
              <a:t> </a:t>
            </a:r>
            <a:r>
              <a:rPr lang="cs-CZ" dirty="0" err="1"/>
              <a:t>interpretation</a:t>
            </a:r>
            <a:r>
              <a:rPr lang="cs-CZ" dirty="0"/>
              <a:t> </a:t>
            </a:r>
            <a:r>
              <a:rPr lang="cs-CZ" dirty="0" err="1"/>
              <a:t>diminishes</a:t>
            </a:r>
            <a:r>
              <a:rPr lang="cs-CZ" dirty="0"/>
              <a:t> </a:t>
            </a:r>
            <a:r>
              <a:rPr lang="cs-CZ" b="1" dirty="0" err="1"/>
              <a:t>enchantment</a:t>
            </a:r>
            <a:r>
              <a:rPr lang="cs-CZ" dirty="0"/>
              <a:t> (</a:t>
            </a:r>
            <a:r>
              <a:rPr lang="cs-CZ" dirty="0" err="1"/>
              <a:t>Bramwell</a:t>
            </a:r>
            <a:r>
              <a:rPr lang="cs-CZ" dirty="0"/>
              <a:t> and </a:t>
            </a:r>
            <a:r>
              <a:rPr lang="cs-CZ" dirty="0" err="1"/>
              <a:t>Lane</a:t>
            </a:r>
            <a:r>
              <a:rPr lang="cs-CZ" dirty="0"/>
              <a:t>, 2005). </a:t>
            </a:r>
          </a:p>
          <a:p>
            <a:r>
              <a:rPr lang="cs-CZ" dirty="0" err="1"/>
              <a:t>Theoretical</a:t>
            </a:r>
            <a:r>
              <a:rPr lang="cs-CZ" dirty="0"/>
              <a:t> </a:t>
            </a:r>
            <a:r>
              <a:rPr lang="cs-CZ" dirty="0" err="1"/>
              <a:t>discussions</a:t>
            </a:r>
            <a:r>
              <a:rPr lang="cs-CZ" dirty="0"/>
              <a:t> </a:t>
            </a:r>
            <a:r>
              <a:rPr lang="cs-CZ" dirty="0" err="1"/>
              <a:t>demotivate</a:t>
            </a:r>
            <a:r>
              <a:rPr lang="cs-CZ" dirty="0"/>
              <a:t> </a:t>
            </a:r>
            <a:r>
              <a:rPr lang="cs-CZ" dirty="0" err="1"/>
              <a:t>visitors</a:t>
            </a:r>
            <a:r>
              <a:rPr lang="cs-CZ" dirty="0"/>
              <a:t> – </a:t>
            </a:r>
            <a:r>
              <a:rPr lang="cs-CZ" b="1" dirty="0" err="1"/>
              <a:t>involving</a:t>
            </a:r>
            <a:r>
              <a:rPr lang="cs-CZ" b="1" dirty="0"/>
              <a:t> </a:t>
            </a:r>
            <a:r>
              <a:rPr lang="cs-CZ" b="1" dirty="0" err="1"/>
              <a:t>visitors</a:t>
            </a:r>
            <a:r>
              <a:rPr lang="cs-CZ" b="1" dirty="0"/>
              <a:t> </a:t>
            </a:r>
            <a:r>
              <a:rPr lang="cs-CZ" b="1" dirty="0" err="1"/>
              <a:t>enhances</a:t>
            </a:r>
            <a:r>
              <a:rPr lang="cs-CZ" b="1" dirty="0"/>
              <a:t> </a:t>
            </a:r>
            <a:r>
              <a:rPr lang="cs-CZ" b="1" dirty="0" err="1"/>
              <a:t>engagement</a:t>
            </a:r>
            <a:r>
              <a:rPr lang="cs-CZ" b="1" dirty="0"/>
              <a:t> </a:t>
            </a:r>
            <a:r>
              <a:rPr lang="cs-CZ" dirty="0"/>
              <a:t>(</a:t>
            </a:r>
            <a:r>
              <a:rPr lang="cs-CZ" dirty="0" err="1"/>
              <a:t>Newsome</a:t>
            </a:r>
            <a:r>
              <a:rPr lang="cs-CZ" dirty="0"/>
              <a:t>, 2005, p 206).</a:t>
            </a:r>
          </a:p>
        </p:txBody>
      </p:sp>
      <p:pic>
        <p:nvPicPr>
          <p:cNvPr id="7" name="Obrázek 6" descr="Obsah obrázku venku, příroda, krajina, obloha&#10;&#10;Popis byl vytvořen automaticky">
            <a:extLst>
              <a:ext uri="{FF2B5EF4-FFF2-40B4-BE49-F238E27FC236}">
                <a16:creationId xmlns:a16="http://schemas.microsoft.com/office/drawing/2014/main" id="{BFD7B3E3-68BE-01A3-3E25-E0C9A42DBE5C}"/>
              </a:ext>
            </a:extLst>
          </p:cNvPr>
          <p:cNvPicPr>
            <a:picLocks noChangeAspect="1"/>
          </p:cNvPicPr>
          <p:nvPr/>
        </p:nvPicPr>
        <p:blipFill rotWithShape="1">
          <a:blip r:embed="rId2">
            <a:extLst>
              <a:ext uri="{28A0092B-C50C-407E-A947-70E740481C1C}">
                <a14:useLocalDpi xmlns:a14="http://schemas.microsoft.com/office/drawing/2010/main" val="0"/>
              </a:ext>
            </a:extLst>
          </a:blip>
          <a:srcRect l="27195" r="16382" b="1"/>
          <a:stretch/>
        </p:blipFill>
        <p:spPr>
          <a:xfrm>
            <a:off x="7315200" y="715218"/>
            <a:ext cx="4076700" cy="5418871"/>
          </a:xfrm>
          <a:prstGeom prst="rect">
            <a:avLst/>
          </a:prstGeom>
        </p:spPr>
      </p:pic>
      <p:cxnSp>
        <p:nvCxnSpPr>
          <p:cNvPr id="29" name="Straight Connector 28">
            <a:extLst>
              <a:ext uri="{FF2B5EF4-FFF2-40B4-BE49-F238E27FC236}">
                <a16:creationId xmlns:a16="http://schemas.microsoft.com/office/drawing/2014/main" id="{B810270D-76A7-44B3-9746-7EDF57886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5715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Obrázek 7" descr="Obsah obrázku text&#10;&#10;Popis byl vytvořen automaticky">
            <a:extLst>
              <a:ext uri="{FF2B5EF4-FFF2-40B4-BE49-F238E27FC236}">
                <a16:creationId xmlns:a16="http://schemas.microsoft.com/office/drawing/2014/main" id="{57534E20-4030-CF7F-21E5-8D43E41A40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6190" y="6159805"/>
            <a:ext cx="3175810" cy="698195"/>
          </a:xfrm>
          <a:prstGeom prst="rect">
            <a:avLst/>
          </a:prstGeom>
        </p:spPr>
      </p:pic>
    </p:spTree>
    <p:extLst>
      <p:ext uri="{BB962C8B-B14F-4D97-AF65-F5344CB8AC3E}">
        <p14:creationId xmlns:p14="http://schemas.microsoft.com/office/powerpoint/2010/main" val="15464339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2.xml><?xml version="1.0" encoding="utf-8"?>
<a:theme xmlns:a="http://schemas.openxmlformats.org/drawingml/2006/main" name="Vlastní návr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Vlastní návr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44E711C23C946B4EB9EFCE0CFA9805C0" ma:contentTypeVersion="17" ma:contentTypeDescription="Vytvoří nový dokument" ma:contentTypeScope="" ma:versionID="2d42ca770ff75a2208d810e859df9a00">
  <xsd:schema xmlns:xsd="http://www.w3.org/2001/XMLSchema" xmlns:xs="http://www.w3.org/2001/XMLSchema" xmlns:p="http://schemas.microsoft.com/office/2006/metadata/properties" xmlns:ns2="c8eb3cb9-0caf-461d-92f8-f962972f0308" xmlns:ns3="e14668e5-89c0-43d6-b23f-a2a311a4796f" targetNamespace="http://schemas.microsoft.com/office/2006/metadata/properties" ma:root="true" ma:fieldsID="5c085c3f7e0d44f73ab7908b6e7bb2cb" ns2:_="" ns3:_="">
    <xsd:import namespace="c8eb3cb9-0caf-461d-92f8-f962972f0308"/>
    <xsd:import namespace="e14668e5-89c0-43d6-b23f-a2a311a4796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AutoKeyPoints" minOccurs="0"/>
                <xsd:element ref="ns2:MediaServiceKeyPoints" minOccurs="0"/>
                <xsd:element ref="ns2:MediaServiceGenerationTime" minOccurs="0"/>
                <xsd:element ref="ns2:MediaServiceEventHashCode" minOccurs="0"/>
                <xsd:element ref="ns2:MediaServiceSearchPropertie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eb3cb9-0caf-461d-92f8-f962972f03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lcf76f155ced4ddcb4097134ff3c332f" ma:index="20" nillable="true" ma:taxonomy="true" ma:internalName="lcf76f155ced4ddcb4097134ff3c332f" ma:taxonomyFieldName="MediaServiceImageTags" ma:displayName="Značky obrázků" ma:readOnly="false" ma:fieldId="{5cf76f15-5ced-4ddc-b409-7134ff3c332f}" ma:taxonomyMulti="true" ma:sspId="babb5542-b20f-476f-b885-dfe2db7716bd" ma:termSetId="09814cd3-568e-fe90-9814-8d621ff8fb84" ma:anchorId="fba54fb3-c3e1-fe81-a776-ca4b69148c4d" ma:open="true" ma:isKeyword="false">
      <xsd:complexType>
        <xsd:sequence>
          <xsd:element ref="pc:Terms" minOccurs="0" maxOccurs="1"/>
        </xsd:sequence>
      </xsd:complexType>
    </xsd:element>
    <xsd:element name="MediaServiceDateTaken" ma:index="22" nillable="true" ma:displayName="MediaServiceDateTaken" ma:hidden="true" ma:indexed="true" ma:internalName="MediaServiceDateTake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14668e5-89c0-43d6-b23f-a2a311a4796f" elementFormDefault="qualified">
    <xsd:import namespace="http://schemas.microsoft.com/office/2006/documentManagement/types"/>
    <xsd:import namespace="http://schemas.microsoft.com/office/infopath/2007/PartnerControls"/>
    <xsd:element name="SharedWithUsers" ma:index="17"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dílené s podrobnostmi" ma:internalName="SharedWithDetails" ma:readOnly="true">
      <xsd:simpleType>
        <xsd:restriction base="dms:Note">
          <xsd:maxLength value="255"/>
        </xsd:restriction>
      </xsd:simpleType>
    </xsd:element>
    <xsd:element name="TaxCatchAll" ma:index="21" nillable="true" ma:displayName="Taxonomy Catch All Column" ma:hidden="true" ma:list="{474dd054-c252-4382-8afa-7858f24f39d4}" ma:internalName="TaxCatchAll" ma:showField="CatchAllData" ma:web="e14668e5-89c0-43d6-b23f-a2a311a479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8eb3cb9-0caf-461d-92f8-f962972f0308">
      <Terms xmlns="http://schemas.microsoft.com/office/infopath/2007/PartnerControls"/>
    </lcf76f155ced4ddcb4097134ff3c332f>
    <TaxCatchAll xmlns="e14668e5-89c0-43d6-b23f-a2a311a4796f" xsi:nil="true"/>
  </documentManagement>
</p:properties>
</file>

<file path=customXml/itemProps1.xml><?xml version="1.0" encoding="utf-8"?>
<ds:datastoreItem xmlns:ds="http://schemas.openxmlformats.org/officeDocument/2006/customXml" ds:itemID="{D2DF908C-1CD8-47BF-A362-613D864760D9}"/>
</file>

<file path=customXml/itemProps2.xml><?xml version="1.0" encoding="utf-8"?>
<ds:datastoreItem xmlns:ds="http://schemas.openxmlformats.org/officeDocument/2006/customXml" ds:itemID="{94BD0F03-CED3-4B5B-B74C-755D715D0E3C}"/>
</file>

<file path=customXml/itemProps3.xml><?xml version="1.0" encoding="utf-8"?>
<ds:datastoreItem xmlns:ds="http://schemas.openxmlformats.org/officeDocument/2006/customXml" ds:itemID="{99E77611-9FD2-4494-AC58-FE8E8E6801EA}"/>
</file>

<file path=docProps/app.xml><?xml version="1.0" encoding="utf-8"?>
<Properties xmlns="http://schemas.openxmlformats.org/officeDocument/2006/extended-properties" xmlns:vt="http://schemas.openxmlformats.org/officeDocument/2006/docPropsVTypes">
  <Template/>
  <TotalTime>19295</TotalTime>
  <Words>12181</Words>
  <Application>Microsoft Office PowerPoint</Application>
  <PresentationFormat>Širokoúhlá obrazovka</PresentationFormat>
  <Paragraphs>1050</Paragraphs>
  <Slides>183</Slides>
  <Notes>0</Notes>
  <HiddenSlides>0</HiddenSlides>
  <MMClips>0</MMClips>
  <ScaleCrop>false</ScaleCrop>
  <HeadingPairs>
    <vt:vector size="8" baseType="variant">
      <vt:variant>
        <vt:lpstr>Použitá písma</vt:lpstr>
      </vt:variant>
      <vt:variant>
        <vt:i4>6</vt:i4>
      </vt:variant>
      <vt:variant>
        <vt:lpstr>Motiv</vt:lpstr>
      </vt:variant>
      <vt:variant>
        <vt:i4>3</vt:i4>
      </vt:variant>
      <vt:variant>
        <vt:lpstr>Vložené servery OLE</vt:lpstr>
      </vt:variant>
      <vt:variant>
        <vt:i4>1</vt:i4>
      </vt:variant>
      <vt:variant>
        <vt:lpstr>Nadpisy snímků</vt:lpstr>
      </vt:variant>
      <vt:variant>
        <vt:i4>183</vt:i4>
      </vt:variant>
    </vt:vector>
  </HeadingPairs>
  <TitlesOfParts>
    <vt:vector size="193" baseType="lpstr">
      <vt:lpstr>Arial</vt:lpstr>
      <vt:lpstr>Avenir Next LT Pro</vt:lpstr>
      <vt:lpstr>Calibri</vt:lpstr>
      <vt:lpstr>Calibri Light</vt:lpstr>
      <vt:lpstr>Calisto MT</vt:lpstr>
      <vt:lpstr>Univers Condensed</vt:lpstr>
      <vt:lpstr>ChronicleVTI</vt:lpstr>
      <vt:lpstr>Vlastní návrh</vt:lpstr>
      <vt:lpstr>Vlastní návrh</vt:lpstr>
      <vt:lpstr>Visio.Drawing.15</vt:lpstr>
      <vt:lpstr>Specifics of Interpretation in Different Types of Nature Attractions </vt:lpstr>
      <vt:lpstr>1 CAVES</vt:lpstr>
      <vt:lpstr>Caves definition</vt:lpstr>
      <vt:lpstr>Types of caves</vt:lpstr>
      <vt:lpstr>Types of caves</vt:lpstr>
      <vt:lpstr>definitions</vt:lpstr>
      <vt:lpstr>Recreational Use of caves</vt:lpstr>
      <vt:lpstr>Show caves</vt:lpstr>
      <vt:lpstr>Factors affecting the development and operation of a tourist cave</vt:lpstr>
      <vt:lpstr>Elements to consider when developing and managing show caves</vt:lpstr>
      <vt:lpstr>Scientific research importance</vt:lpstr>
      <vt:lpstr>Carrying capacity and key problems</vt:lpstr>
      <vt:lpstr>Key stakeholders</vt:lpstr>
      <vt:lpstr>Segmentation of tourist visitors</vt:lpstr>
      <vt:lpstr>Principal types of interpretation</vt:lpstr>
      <vt:lpstr>Personal interpretation: cave guided tours</vt:lpstr>
      <vt:lpstr>Key principles of successful guided cave interpretation</vt:lpstr>
      <vt:lpstr>Non-personal interpretation</vt:lpstr>
      <vt:lpstr>Examples of good practice The caves of Artà (Mallorca, Spain)</vt:lpstr>
      <vt:lpstr>Examples of good practice La cueva de pozalagua (Bizkaia)</vt:lpstr>
      <vt:lpstr>summary</vt:lpstr>
      <vt:lpstr>references</vt:lpstr>
      <vt:lpstr>references</vt:lpstr>
      <vt:lpstr>Output of the Erasmus+ K2 Strategic Partnership Project Nr. 2020-1-CZ01-KA203-078407  „Methodology of Interpretation of European Nature Heritage in Tourism" 2020 – 2023</vt:lpstr>
      <vt:lpstr>2 large-scale Protected areas and national parks</vt:lpstr>
      <vt:lpstr>Protected areas</vt:lpstr>
      <vt:lpstr>The iucn protected area categories system</vt:lpstr>
      <vt:lpstr>Natura 2000</vt:lpstr>
      <vt:lpstr>European large-scale protected areas and national parks</vt:lpstr>
      <vt:lpstr>Specifics of heritage interpretation</vt:lpstr>
      <vt:lpstr>Tilden‘s principles</vt:lpstr>
      <vt:lpstr>cALANQUES national park, france Examples of good practice</vt:lpstr>
      <vt:lpstr>Hohe tauern national park, austria Examples of good practice</vt:lpstr>
      <vt:lpstr>Vatnajökull national park, iceland Examples of good practice</vt:lpstr>
      <vt:lpstr>Schleswig-holstein wadden sea national park, Germany Examples of good practice</vt:lpstr>
      <vt:lpstr>Plitvice lakes national park, croatia Examples of good practice</vt:lpstr>
      <vt:lpstr>summary</vt:lpstr>
      <vt:lpstr>references</vt:lpstr>
      <vt:lpstr>Output of the Erasmus+ K2 Strategic Partnership Project Nr. 2020-1-CZ01-KA203-078407  „Methodology of Interpretation of European Nature Heritage in Tourism" 2020 – 2023</vt:lpstr>
      <vt:lpstr>3 Water</vt:lpstr>
      <vt:lpstr>water</vt:lpstr>
      <vt:lpstr>bodies of water</vt:lpstr>
      <vt:lpstr>The role of water</vt:lpstr>
      <vt:lpstr>Water as a tourist attraction</vt:lpstr>
      <vt:lpstr>Importance of water as an integral part of intangible cultural heritage</vt:lpstr>
      <vt:lpstr>Water as a scarce resource  in tourism</vt:lpstr>
      <vt:lpstr>European attractions based on water</vt:lpstr>
      <vt:lpstr>European attractions based on water</vt:lpstr>
      <vt:lpstr>Specifics of interpretation</vt:lpstr>
      <vt:lpstr>Interpretation methods</vt:lpstr>
      <vt:lpstr>sebastian kneipp</vt:lpstr>
      <vt:lpstr>Mineral springs in Luhačovice</vt:lpstr>
      <vt:lpstr>EXPO 2020 – Czech pavilion and czech spring</vt:lpstr>
      <vt:lpstr>Main European watersheds model </vt:lpstr>
      <vt:lpstr>The region of live waters</vt:lpstr>
      <vt:lpstr>Tours and educational programmes aT waterpower stations </vt:lpstr>
      <vt:lpstr>Elbe (LABE) spring</vt:lpstr>
      <vt:lpstr>Tour of the underground hot spring vřídlo in karlovy vary</vt:lpstr>
      <vt:lpstr>Summary</vt:lpstr>
      <vt:lpstr>references</vt:lpstr>
      <vt:lpstr>Output of the Erasmus+ K2 Strategic Partnership Project Nr. 2020-1-CZ01-KA203-078407  „Methodology of Interpretation of European Nature Heritage in Tourism" 2020 – 2023</vt:lpstr>
      <vt:lpstr>4 Deltas</vt:lpstr>
      <vt:lpstr>Introduction</vt:lpstr>
      <vt:lpstr>Introduction to deltas</vt:lpstr>
      <vt:lpstr>Types of delta</vt:lpstr>
      <vt:lpstr>deltas</vt:lpstr>
      <vt:lpstr>Protected area</vt:lpstr>
      <vt:lpstr>Volga delta, russia</vt:lpstr>
      <vt:lpstr>Nemunas delta, lithuania</vt:lpstr>
      <vt:lpstr>Llobregat delta, spain</vt:lpstr>
      <vt:lpstr>Guadalquivir river delta, spain</vt:lpstr>
      <vt:lpstr>Rhône River Delta, France </vt:lpstr>
      <vt:lpstr>Delta de l’Ebre National Park, Spain</vt:lpstr>
      <vt:lpstr>Main aspects of tourism interpretation in wild areas</vt:lpstr>
      <vt:lpstr>Specifics of heritage interpretation</vt:lpstr>
      <vt:lpstr>Main interpretation methods</vt:lpstr>
      <vt:lpstr>Trail infrastructure</vt:lpstr>
      <vt:lpstr>Unesco heritage</vt:lpstr>
      <vt:lpstr>The romanian experience</vt:lpstr>
      <vt:lpstr>Danube delta biosphere reserve  in romania</vt:lpstr>
      <vt:lpstr>Interpretation methods  of danube delta</vt:lpstr>
      <vt:lpstr>summary</vt:lpstr>
      <vt:lpstr>references</vt:lpstr>
      <vt:lpstr>references</vt:lpstr>
      <vt:lpstr>Output of the Erasmus+ K2 Strategic Partnership Project Nr. 2020-1-CZ01-KA203-078407  „Methodology of Interpretation of European Nature Heritage in Tourism" 2020 – 2023</vt:lpstr>
      <vt:lpstr>5 VOLCANOES / Azores</vt:lpstr>
      <vt:lpstr>Introduction to the azores</vt:lpstr>
      <vt:lpstr>Geotourism and the ABC model</vt:lpstr>
      <vt:lpstr>Geotourist types</vt:lpstr>
      <vt:lpstr>Objectives of heritage interpretation</vt:lpstr>
      <vt:lpstr>Impact of heritage interpretation</vt:lpstr>
      <vt:lpstr>Visitor management</vt:lpstr>
      <vt:lpstr>Local economic benefits</vt:lpstr>
      <vt:lpstr>Local environment development</vt:lpstr>
      <vt:lpstr>Community involvement</vt:lpstr>
      <vt:lpstr>Values and attitudes</vt:lpstr>
      <vt:lpstr>Economic imperatives</vt:lpstr>
      <vt:lpstr>Selection and Simplification</vt:lpstr>
      <vt:lpstr>Danger of Overinterpretation</vt:lpstr>
      <vt:lpstr>Danger of elitism</vt:lpstr>
      <vt:lpstr>Danger of intrusion</vt:lpstr>
      <vt:lpstr>Danger of creating „quaint“ tourist landscapes</vt:lpstr>
      <vt:lpstr>Politics, beliefs and integrity</vt:lpstr>
      <vt:lpstr>Interpretation techniques</vt:lpstr>
      <vt:lpstr>Factors affecting learning outcomes with a professional guide</vt:lpstr>
      <vt:lpstr>Wildlife Interpretation</vt:lpstr>
      <vt:lpstr>Direct guided experiences</vt:lpstr>
      <vt:lpstr>Inspiring guide characteristics</vt:lpstr>
      <vt:lpstr>Spheres of tour guiding</vt:lpstr>
      <vt:lpstr>Unforgettable Experiences</vt:lpstr>
      <vt:lpstr>São Miguel Island</vt:lpstr>
      <vt:lpstr>Faial island</vt:lpstr>
      <vt:lpstr>Pico island</vt:lpstr>
      <vt:lpstr>Terceira island</vt:lpstr>
      <vt:lpstr>The ocean</vt:lpstr>
      <vt:lpstr>summary</vt:lpstr>
      <vt:lpstr>references</vt:lpstr>
      <vt:lpstr>references</vt:lpstr>
      <vt:lpstr>Output of the Erasmus+ K2 Strategic Partnership Project Nr. 2020-1-CZ01-KA203-078407  „Methodology of Interpretation of European Nature Heritage in Tourism" 2020 – 2023</vt:lpstr>
      <vt:lpstr>6 nature parks and reserves</vt:lpstr>
      <vt:lpstr>definitions</vt:lpstr>
      <vt:lpstr>Development of regional nature parks IN EUROPE</vt:lpstr>
      <vt:lpstr>Regional parks today</vt:lpstr>
      <vt:lpstr>Protected areas of lithuania</vt:lpstr>
      <vt:lpstr>Regional parks of lithuania</vt:lpstr>
      <vt:lpstr>Anykščiai Regional Park</vt:lpstr>
      <vt:lpstr>birzai Regional Park</vt:lpstr>
      <vt:lpstr>Krekenava Regional Park</vt:lpstr>
      <vt:lpstr>Nemunas Loops Regional Park</vt:lpstr>
      <vt:lpstr>Labanoras Regional Park</vt:lpstr>
      <vt:lpstr>Veisiejai Regional Park</vt:lpstr>
      <vt:lpstr>Value of nature objects/heritage</vt:lpstr>
      <vt:lpstr>Values of lithuanian regional park</vt:lpstr>
      <vt:lpstr>Summary</vt:lpstr>
      <vt:lpstr>references</vt:lpstr>
      <vt:lpstr>Output of the Erasmus+ K2 Strategic Partnership Project Nr. 2020-1-CZ01-KA203-078407  „Methodology of Interpretation of European Nature Heritage in Tourism" 2020 – 2023</vt:lpstr>
      <vt:lpstr>7 cultural landscape, palace gardens, zoos, botanical garden</vt:lpstr>
      <vt:lpstr>Cultural landsapes</vt:lpstr>
      <vt:lpstr>Categories of cultural landscape</vt:lpstr>
      <vt:lpstr>Palace gardens</vt:lpstr>
      <vt:lpstr>zoos</vt:lpstr>
      <vt:lpstr>Botanical gardens</vt:lpstr>
      <vt:lpstr>Specifics of heritage interpretation</vt:lpstr>
      <vt:lpstr>Core-domain-sphere model by donald meinig</vt:lpstr>
      <vt:lpstr>Material vs. nonmaterial culture</vt:lpstr>
      <vt:lpstr>Dessau-Wörlitz Garden Realm, Germany</vt:lpstr>
      <vt:lpstr>Muskau Park, Germany/Poland</vt:lpstr>
      <vt:lpstr>Palace and gardens of Schönbrunn</vt:lpstr>
      <vt:lpstr>Schwerin Palace GardeN</vt:lpstr>
      <vt:lpstr>Zoo academy Heidelberg</vt:lpstr>
      <vt:lpstr>The botanical garden of Padua</vt:lpstr>
      <vt:lpstr>The palaces and parks of potsdam and berlin</vt:lpstr>
      <vt:lpstr>The palaces and parks of potsdam and berlin: target groups</vt:lpstr>
      <vt:lpstr>summary</vt:lpstr>
      <vt:lpstr>references</vt:lpstr>
      <vt:lpstr>references</vt:lpstr>
      <vt:lpstr>Output of the Erasmus+ K2 Strategic Partnership Project Nr. 2020-1-CZ01-KA203-078407  „Methodology of Interpretation of European Nature Heritage in Tourism" 2020 – 2023</vt:lpstr>
      <vt:lpstr>8 Geoparks, coastal landscape, inanimate nature</vt:lpstr>
      <vt:lpstr>Sustainable tourism  in geoparks and coastal landscapes</vt:lpstr>
      <vt:lpstr>geotourism</vt:lpstr>
      <vt:lpstr>Characteristics of the Geotourist</vt:lpstr>
      <vt:lpstr>Hose‘s typology (1996, 1998, 2000) </vt:lpstr>
      <vt:lpstr>Grant‘s typology (2010)</vt:lpstr>
      <vt:lpstr>Vasiljević et al.‘s typology (2018) </vt:lpstr>
      <vt:lpstr>Interpretation methods</vt:lpstr>
      <vt:lpstr>geoparks</vt:lpstr>
      <vt:lpstr>European geoparks and their interpretation</vt:lpstr>
      <vt:lpstr>Bergstraße-Odenwald UNESCO Global Geopark, Germany</vt:lpstr>
      <vt:lpstr>Parco Delle Madonie, Sicily, Italy</vt:lpstr>
      <vt:lpstr>De Hondsrug UNESCO Global Geopark, the Netherlands </vt:lpstr>
      <vt:lpstr>Marble Arch Caves UNESCO Global Geopark, Ireland and the UK</vt:lpstr>
      <vt:lpstr>Geopark Ries, Germany</vt:lpstr>
      <vt:lpstr>Coastal landscapes and nature heritage</vt:lpstr>
      <vt:lpstr>The Wild Atlantic Way, Ireland</vt:lpstr>
      <vt:lpstr>Lough Hyne, Co. Cork</vt:lpstr>
      <vt:lpstr>The wadden sea</vt:lpstr>
      <vt:lpstr>Natural Park of Southwest Alentejo and Cape St. Vincent</vt:lpstr>
      <vt:lpstr>The Giant’s Causeway and its coast, Northern Ireland</vt:lpstr>
      <vt:lpstr>case study: Burren and Cliffs of Moher Geopark</vt:lpstr>
      <vt:lpstr>Burren and Cliffs of Moher Geopark</vt:lpstr>
      <vt:lpstr>summary</vt:lpstr>
      <vt:lpstr>references</vt:lpstr>
      <vt:lpstr>Output of the Erasmus+ K2 Strategic Partnership Project Nr. 2020-1-CZ01-KA203-078407  „Methodology of Interpretation of European Nature Heritage in Tourism" 2020 – 2023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Cultural Heritage and Tourism</dc:title>
  <dc:creator>Nikol Brotánková</dc:creator>
  <cp:lastModifiedBy>Liběna Jarolímková</cp:lastModifiedBy>
  <cp:revision>52</cp:revision>
  <dcterms:created xsi:type="dcterms:W3CDTF">2021-02-01T16:42:29Z</dcterms:created>
  <dcterms:modified xsi:type="dcterms:W3CDTF">2023-08-24T13:28:07Z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0x01010044E711C23C946B4EB9EFCE0CFA9805C0</vt:lpwstr>
  </property>
</Properties>
</file>